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64" r:id="rId2"/>
    <p:sldId id="257" r:id="rId3"/>
    <p:sldId id="256" r:id="rId4"/>
    <p:sldId id="258" r:id="rId5"/>
    <p:sldId id="259" r:id="rId6"/>
    <p:sldId id="262" r:id="rId7"/>
    <p:sldId id="265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D95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-672" y="-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526112-133B-4FDB-BF2F-B3FB5DCF8B43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7FDB3F6-360E-4C51-AA46-622C248F4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58522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7FDB3F6-360E-4C51-AA46-622C248F4EF0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5973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8BF6-4B2B-4369-8CAB-DE070BE72529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9E35-C8F2-422A-B0F7-2A1E00205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8BF6-4B2B-4369-8CAB-DE070BE72529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9E35-C8F2-422A-B0F7-2A1E00205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8BF6-4B2B-4369-8CAB-DE070BE72529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9E35-C8F2-422A-B0F7-2A1E002055C2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8BF6-4B2B-4369-8CAB-DE070BE72529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9E35-C8F2-422A-B0F7-2A1E002055C2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9" y="4074175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8BF6-4B2B-4369-8CAB-DE070BE72529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9E35-C8F2-422A-B0F7-2A1E00205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8BF6-4B2B-4369-8CAB-DE070BE72529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9E35-C8F2-422A-B0F7-2A1E002055C2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8BF6-4B2B-4369-8CAB-DE070BE72529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9E35-C8F2-422A-B0F7-2A1E00205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8BF6-4B2B-4369-8CAB-DE070BE72529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9E35-C8F2-422A-B0F7-2A1E00205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8BF6-4B2B-4369-8CAB-DE070BE72529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9E35-C8F2-422A-B0F7-2A1E002055C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8BF6-4B2B-4369-8CAB-DE070BE72529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9E35-C8F2-422A-B0F7-2A1E002055C2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F8BF6-4B2B-4369-8CAB-DE070BE72529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209E35-C8F2-422A-B0F7-2A1E002055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5D0F8BF6-4B2B-4369-8CAB-DE070BE72529}" type="datetimeFigureOut">
              <a:rPr lang="ru-RU" smtClean="0"/>
              <a:t>06.09.2023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0F209E35-C8F2-422A-B0F7-2A1E002055C2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ryka_pomoshchi" TargetMode="External"/><Relationship Id="rId2" Type="http://schemas.openxmlformats.org/officeDocument/2006/relationships/hyperlink" Target="https://vk.com/ram_pomoshch" TargetMode="Externa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6"/>
          <a:stretch/>
        </p:blipFill>
        <p:spPr>
          <a:xfrm>
            <a:off x="174663" y="5550584"/>
            <a:ext cx="5363107" cy="1864529"/>
          </a:xfrm>
          <a:prstGeom prst="rect">
            <a:avLst/>
          </a:prstGeom>
        </p:spPr>
      </p:pic>
      <p:sp>
        <p:nvSpPr>
          <p:cNvPr id="6" name="Скругленный прямоугольник 5"/>
          <p:cNvSpPr/>
          <p:nvPr/>
        </p:nvSpPr>
        <p:spPr>
          <a:xfrm>
            <a:off x="164389" y="164387"/>
            <a:ext cx="11846103" cy="656518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5743255"/>
            <a:ext cx="5373383" cy="1114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5918" y="4054907"/>
            <a:ext cx="4838331" cy="2991354"/>
          </a:xfrm>
          <a:prstGeom prst="rect">
            <a:avLst/>
          </a:prstGeom>
        </p:spPr>
      </p:pic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B6CC96D4-BE86-4E06-7010-B2A3EFEAC1D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241" y="2740778"/>
            <a:ext cx="3314781" cy="473763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A2E0E88-766F-528D-7E2B-FEFD5890CC94}"/>
              </a:ext>
            </a:extLst>
          </p:cNvPr>
          <p:cNvSpPr txBox="1"/>
          <p:nvPr/>
        </p:nvSpPr>
        <p:spPr>
          <a:xfrm flipH="1">
            <a:off x="3580597" y="2497329"/>
            <a:ext cx="876696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600" dirty="0">
                <a:solidFill>
                  <a:schemeClr val="accent2">
                    <a:lumMod val="75000"/>
                  </a:schemeClr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Рука Помощи </a:t>
            </a:r>
            <a:r>
              <a:rPr lang="en-US" sz="4600" dirty="0">
                <a:solidFill>
                  <a:schemeClr val="accent2">
                    <a:lumMod val="75000"/>
                  </a:schemeClr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- </a:t>
            </a:r>
            <a:r>
              <a:rPr lang="ru-RU" sz="4600" dirty="0">
                <a:solidFill>
                  <a:schemeClr val="accent2">
                    <a:lumMod val="75000"/>
                  </a:schemeClr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это не только название, это возможность быть полезным.</a:t>
            </a:r>
          </a:p>
        </p:txBody>
      </p:sp>
    </p:spTree>
    <p:extLst>
      <p:ext uri="{BB962C8B-B14F-4D97-AF65-F5344CB8AC3E}">
        <p14:creationId xmlns:p14="http://schemas.microsoft.com/office/powerpoint/2010/main" val="2139240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626237" y="5228481"/>
            <a:ext cx="5469763" cy="748791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39775" y="397503"/>
            <a:ext cx="6854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Благотворительный</a:t>
            </a:r>
            <a:endParaRPr lang="ru-RU" sz="4000" dirty="0">
              <a:solidFill>
                <a:schemeClr val="bg1"/>
              </a:solidFill>
              <a:latin typeface="Euclid Circular B SemiBold" panose="020B0704000000000000" pitchFamily="34" charset="-52"/>
              <a:ea typeface="Euclid Circular B SemiBold" panose="020B0704000000000000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31903" y="5190706"/>
            <a:ext cx="5364097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err="1">
                <a:solidFill>
                  <a:schemeClr val="bg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Гелевера</a:t>
            </a:r>
            <a:r>
              <a:rPr lang="ru-RU" sz="2800" dirty="0">
                <a:solidFill>
                  <a:schemeClr val="bg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 Эльвира Витальевна</a:t>
            </a:r>
            <a:r>
              <a:rPr lang="ru-RU" dirty="0">
                <a:solidFill>
                  <a:schemeClr val="bg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/>
            </a:r>
            <a:br>
              <a:rPr lang="ru-RU" dirty="0">
                <a:solidFill>
                  <a:schemeClr val="bg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</a:br>
            <a:r>
              <a:rPr lang="ru-RU" dirty="0">
                <a:solidFill>
                  <a:schemeClr val="bg1"/>
                </a:solidFill>
                <a:latin typeface="Euclid Circular B Medium" panose="020B0604000000000000" pitchFamily="34" charset="-52"/>
                <a:ea typeface="Euclid Circular B Medium" panose="020B0604000000000000" pitchFamily="34" charset="-52"/>
              </a:rPr>
              <a:t>Руководитель проекта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5348" y="1217301"/>
            <a:ext cx="6748232" cy="357290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92CAB061-6ED1-3762-E826-C4F7871166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3031" y="635763"/>
            <a:ext cx="5364097" cy="5862401"/>
          </a:xfrm>
          <a:prstGeom prst="round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174308" y="955920"/>
            <a:ext cx="232872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проект</a:t>
            </a:r>
            <a:endParaRPr lang="ru-RU" sz="4000" dirty="0">
              <a:solidFill>
                <a:schemeClr val="bg1"/>
              </a:solidFill>
              <a:latin typeface="Euclid Circular B SemiBold" panose="020B0704000000000000" pitchFamily="34" charset="-52"/>
              <a:ea typeface="Euclid Circular B SemiBold" panose="020B0704000000000000" pitchFamily="34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19858281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4389" y="164387"/>
            <a:ext cx="11846103" cy="656518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1" y="5743255"/>
            <a:ext cx="5373383" cy="1114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11435138" y="6169634"/>
            <a:ext cx="575353" cy="5599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619532" y="541113"/>
            <a:ext cx="1323855" cy="63988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624987" y="568665"/>
            <a:ext cx="13129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Euclid Circular B Medium" panose="020B0604000000000000" pitchFamily="34" charset="-52"/>
                <a:ea typeface="Euclid Circular B Medium" panose="020B0604000000000000" pitchFamily="34" charset="-52"/>
              </a:rPr>
              <a:t>Цель</a:t>
            </a:r>
          </a:p>
        </p:txBody>
      </p:sp>
      <p:sp>
        <p:nvSpPr>
          <p:cNvPr id="14" name="Создание системы поддержки молодёжных…"/>
          <p:cNvSpPr txBox="1"/>
          <p:nvPr/>
        </p:nvSpPr>
        <p:spPr>
          <a:xfrm>
            <a:off x="580653" y="1180993"/>
            <a:ext cx="7013680" cy="227754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/>
          <a:p>
            <a:pPr algn="just" defTabSz="1828800">
              <a:defRPr sz="3800" b="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Цель проекта -  популяризация благотворительности, как доступного способа участвовать в жизни общества, не только взрослым, но и детям и молодёжи.  Улучшение качества жизни и поддержка в кризисной ситуации нуждающихся людей, за счет оказания им помощи. </a:t>
            </a:r>
          </a:p>
          <a:p>
            <a:pPr algn="just" defTabSz="1828800">
              <a:defRPr sz="3800" b="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ru-RU" sz="1700" dirty="0">
                <a:solidFill>
                  <a:schemeClr val="tx2">
                    <a:lumMod val="75000"/>
                  </a:schemeClr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Развивать и поддерживать социальные инициативы, направленные на приобретение практического опыта посредством участия в планировании и проведении социально значимых акций.</a:t>
            </a:r>
            <a:endParaRPr sz="1700" dirty="0">
              <a:solidFill>
                <a:schemeClr val="tx2">
                  <a:lumMod val="75000"/>
                </a:schemeClr>
              </a:solidFill>
              <a:latin typeface="Euclid Circular B Light" panose="020B0304000000000000" pitchFamily="34" charset="-52"/>
              <a:ea typeface="Euclid Circular B Light" panose="020B0304000000000000" pitchFamily="34" charset="-52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624987" y="3728677"/>
            <a:ext cx="1923660" cy="639880"/>
          </a:xfrm>
          <a:prstGeom prst="round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631385" y="3756229"/>
            <a:ext cx="154202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>
                <a:solidFill>
                  <a:schemeClr val="bg1"/>
                </a:solidFill>
                <a:latin typeface="Euclid Circular B Medium" panose="020B0604000000000000" pitchFamily="34" charset="-52"/>
                <a:ea typeface="Euclid Circular B Medium" panose="020B0604000000000000" pitchFamily="34" charset="-52"/>
              </a:rPr>
              <a:t>ПРОЕКТ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19531" y="4546067"/>
            <a:ext cx="68415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УВЕЛИЧИВАЕТ количество граждан, вовлеченных в волонтерскую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деятельность</a:t>
            </a:r>
            <a:endParaRPr lang="ru-RU" dirty="0">
              <a:solidFill>
                <a:schemeClr val="tx2">
                  <a:lumMod val="75000"/>
                </a:schemeClr>
              </a:solidFill>
              <a:latin typeface="Euclid Circular B Light" panose="020B0304000000000000" pitchFamily="34" charset="-52"/>
              <a:ea typeface="Euclid Circular B Light" panose="020B0304000000000000" pitchFamily="34" charset="-52"/>
            </a:endParaRP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СОЗДАЕТ условия для воспитания гармонично развитой и социально ответственной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личности</a:t>
            </a:r>
            <a:endParaRPr lang="ru-RU" dirty="0">
              <a:solidFill>
                <a:schemeClr val="tx2">
                  <a:lumMod val="75000"/>
                </a:schemeClr>
              </a:solidFill>
              <a:latin typeface="Euclid Circular B Light" panose="020B0304000000000000" pitchFamily="34" charset="-52"/>
              <a:ea typeface="Euclid Circular B Light" panose="020B0304000000000000" pitchFamily="34" charset="-52"/>
            </a:endParaRPr>
          </a:p>
          <a:p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СНИЖАЕТ уровень бедности</a:t>
            </a:r>
          </a:p>
          <a:p>
            <a:endParaRPr lang="ru-RU" dirty="0">
              <a:latin typeface="Euclid Circular B Light" panose="020B0304000000000000" pitchFamily="34" charset="-52"/>
              <a:ea typeface="Euclid Circular B Light" panose="020B0304000000000000" pitchFamily="34" charset="-52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52BBB29C-1409-4FE8-9C87-9E622143E7E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4333" y="3083974"/>
            <a:ext cx="2734199" cy="3645599"/>
          </a:xfrm>
          <a:prstGeom prst="round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xmlns="" id="{2B092804-F836-1953-AD2A-EABCE28B8BB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969" y="361177"/>
            <a:ext cx="2359924" cy="354188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476834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4389" y="164387"/>
            <a:ext cx="11846103" cy="656518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5743255"/>
            <a:ext cx="5373383" cy="1114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виркл"/>
          <p:cNvSpPr/>
          <p:nvPr/>
        </p:nvSpPr>
        <p:spPr>
          <a:xfrm>
            <a:off x="615133" y="1368265"/>
            <a:ext cx="11103625" cy="1220787"/>
          </a:xfrm>
          <a:prstGeom prst="roundRect">
            <a:avLst>
              <a:gd name="adj" fmla="val 15289"/>
            </a:avLst>
          </a:prstGeom>
          <a:solidFill>
            <a:schemeClr val="accent1">
              <a:lumMod val="60000"/>
              <a:lumOff val="4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>
              <a:defRPr sz="3600" b="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endParaRPr/>
          </a:p>
        </p:txBody>
      </p:sp>
      <p:sp>
        <p:nvSpPr>
          <p:cNvPr id="11" name="TextBox 20"/>
          <p:cNvSpPr txBox="1"/>
          <p:nvPr/>
        </p:nvSpPr>
        <p:spPr>
          <a:xfrm>
            <a:off x="615133" y="659662"/>
            <a:ext cx="4410085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l" defTabSz="1828800">
              <a:spcBef>
                <a:spcPts val="400"/>
              </a:spcBef>
              <a:defRPr sz="6200" b="0" cap="all">
                <a:solidFill>
                  <a:srgbClr val="8B64D7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УНИКАЛЬНОСТЬ ПРОЕКТА</a:t>
            </a:r>
            <a:endParaRPr sz="2800" dirty="0">
              <a:solidFill>
                <a:schemeClr val="bg1"/>
              </a:solidFill>
              <a:latin typeface="Euclid Circular B SemiBold" panose="020B0704000000000000" pitchFamily="34" charset="-52"/>
              <a:ea typeface="Euclid Circular B SemiBold" panose="020B0704000000000000" pitchFamily="34" charset="-52"/>
            </a:endParaRPr>
          </a:p>
        </p:txBody>
      </p:sp>
      <p:sp>
        <p:nvSpPr>
          <p:cNvPr id="12" name="В 2021 году  были выявлены  следующие проблемы"/>
          <p:cNvSpPr txBox="1"/>
          <p:nvPr/>
        </p:nvSpPr>
        <p:spPr>
          <a:xfrm>
            <a:off x="867819" y="1483113"/>
            <a:ext cx="10709048" cy="8819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50800" tIns="50800" rIns="50800" bIns="50800" anchor="ctr">
            <a:spAutoFit/>
          </a:bodyPr>
          <a:lstStyle/>
          <a:p>
            <a:pPr algn="l" defTabSz="449580">
              <a:lnSpc>
                <a:spcPct val="107916"/>
              </a:lnSpc>
              <a:spcBef>
                <a:spcPts val="800"/>
              </a:spcBef>
              <a:defRPr sz="3400" b="0">
                <a:uFill>
                  <a:solidFill>
                    <a:srgbClr val="000000"/>
                  </a:solidFill>
                </a:uFill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r>
              <a:rPr lang="ru-RU" sz="2400" b="1" dirty="0">
                <a:solidFill>
                  <a:schemeClr val="bg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Те кому мы помогли не уходят после решения проблемы, а присоединяются к нам и помогают сегодня другим!</a:t>
            </a:r>
            <a:endParaRPr sz="2400" b="1" dirty="0">
              <a:solidFill>
                <a:schemeClr val="bg1"/>
              </a:solidFill>
              <a:latin typeface="Euclid Circular B SemiBold" panose="020B0704000000000000" pitchFamily="34" charset="-52"/>
              <a:ea typeface="Euclid Circular B SemiBold" panose="020B0704000000000000" pitchFamily="34" charset="-52"/>
            </a:endParaRPr>
          </a:p>
        </p:txBody>
      </p:sp>
      <p:sp>
        <p:nvSpPr>
          <p:cNvPr id="35" name="Сквиркл"/>
          <p:cNvSpPr/>
          <p:nvPr/>
        </p:nvSpPr>
        <p:spPr>
          <a:xfrm>
            <a:off x="615132" y="2771434"/>
            <a:ext cx="11103625" cy="559988"/>
          </a:xfrm>
          <a:prstGeom prst="roundRect">
            <a:avLst>
              <a:gd name="adj" fmla="val 15289"/>
            </a:avLst>
          </a:prstGeom>
          <a:solidFill>
            <a:schemeClr val="bg2">
              <a:lumMod val="90000"/>
            </a:schemeClr>
          </a:solidFill>
          <a:ln w="12700">
            <a:miter lim="400000"/>
          </a:ln>
        </p:spPr>
        <p:txBody>
          <a:bodyPr lIns="0" tIns="0" rIns="0" bIns="0" anchor="ctr"/>
          <a:lstStyle/>
          <a:p>
            <a:pPr algn="l" defTabSz="1828800">
              <a:defRPr sz="3600" b="0">
                <a:latin typeface="Microsoft Sans Serif"/>
                <a:ea typeface="Microsoft Sans Serif"/>
                <a:cs typeface="Microsoft Sans Serif"/>
                <a:sym typeface="Microsoft Sans Serif"/>
              </a:defRPr>
            </a:pPr>
            <a:endParaRPr/>
          </a:p>
        </p:txBody>
      </p:sp>
      <p:sp>
        <p:nvSpPr>
          <p:cNvPr id="3" name="TextBox 2"/>
          <p:cNvSpPr txBox="1"/>
          <p:nvPr/>
        </p:nvSpPr>
        <p:spPr>
          <a:xfrm>
            <a:off x="532940" y="3386983"/>
            <a:ext cx="8297259" cy="3831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Мы вышли за рамки города и даже региона. Мы нашли своих в разных уголках страны. Люди, которые к нам присоединяются говорят: «Мы и раньше могли помогать и помогали, но теперь мы нашли родственную душу и работаем вместе!» У нас появились партнеры. И тут не бывает помощи большой или маленькой. Есть гуманитарная миссия: продукты, одежда, а есть человеческая- наставничество, когда мы помогаем встать на ноги и найти путь в жизни. </a:t>
            </a:r>
          </a:p>
          <a:p>
            <a:pPr>
              <a:lnSpc>
                <a:spcPct val="150000"/>
              </a:lnSpc>
            </a:pPr>
            <a:endParaRPr lang="ru-RU" dirty="0">
              <a:latin typeface="Euclid Circular B Light" panose="020B0304000000000000" pitchFamily="34" charset="-52"/>
              <a:ea typeface="Euclid Circular B Light" panose="020B0304000000000000" pitchFamily="34" charset="-52"/>
            </a:endParaRPr>
          </a:p>
          <a:p>
            <a:pPr>
              <a:lnSpc>
                <a:spcPct val="150000"/>
              </a:lnSpc>
            </a:pPr>
            <a:endParaRPr lang="ru-RU" dirty="0">
              <a:latin typeface="Euclid Circular B Light" panose="020B0304000000000000" pitchFamily="34" charset="-52"/>
              <a:ea typeface="Euclid Circular B Light" panose="020B0304000000000000" pitchFamily="34" charset="-52"/>
            </a:endParaRPr>
          </a:p>
        </p:txBody>
      </p:sp>
      <p:sp>
        <p:nvSpPr>
          <p:cNvPr id="37" name="TextBox 20"/>
          <p:cNvSpPr txBox="1"/>
          <p:nvPr/>
        </p:nvSpPr>
        <p:spPr>
          <a:xfrm>
            <a:off x="740261" y="2734510"/>
            <a:ext cx="44100851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l" defTabSz="1828800">
              <a:spcBef>
                <a:spcPts val="400"/>
              </a:spcBef>
              <a:defRPr sz="6200" b="0" cap="all">
                <a:solidFill>
                  <a:srgbClr val="8B64D7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МЕХАНИКА РЕАЛИЗАЦИИ ПРОЕКТА</a:t>
            </a:r>
          </a:p>
        </p:txBody>
      </p:sp>
      <p:sp>
        <p:nvSpPr>
          <p:cNvPr id="38" name="Овал 37"/>
          <p:cNvSpPr/>
          <p:nvPr/>
        </p:nvSpPr>
        <p:spPr>
          <a:xfrm>
            <a:off x="11435138" y="6169634"/>
            <a:ext cx="575353" cy="559941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xmlns="" id="{D333F354-65AD-F1BB-F363-3F1672CE0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2925" y="2228849"/>
            <a:ext cx="2864888" cy="3821429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265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164389" y="164387"/>
            <a:ext cx="11846103" cy="6565186"/>
          </a:xfrm>
          <a:prstGeom prst="roundRect">
            <a:avLst/>
          </a:prstGeom>
          <a:noFill/>
          <a:ln w="1905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" y="5743255"/>
            <a:ext cx="5373383" cy="11147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виркл"/>
          <p:cNvSpPr/>
          <p:nvPr/>
        </p:nvSpPr>
        <p:spPr>
          <a:xfrm>
            <a:off x="381950" y="871145"/>
            <a:ext cx="6898080" cy="2769988"/>
          </a:xfrm>
          <a:prstGeom prst="roundRect">
            <a:avLst>
              <a:gd name="adj" fmla="val 15289"/>
            </a:avLst>
          </a:prstGeom>
          <a:solidFill>
            <a:schemeClr val="bg2"/>
          </a:solidFill>
          <a:ln w="12700">
            <a:miter lim="400000"/>
          </a:ln>
        </p:spPr>
        <p:txBody>
          <a:bodyPr lIns="0" tIns="0" rIns="0" bIns="0" anchor="ctr"/>
          <a:lstStyle/>
          <a:p>
            <a:r>
              <a:rPr lang="ru-RU" sz="2800" dirty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Количественные результаты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Продуктовые наборы: 2021 г. – 110 шт., 2022 г. – 552 шт., 1 квартал 2023 г. – 312 шт.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Помощь получили: </a:t>
            </a:r>
            <a:r>
              <a:rPr lang="ru-RU" sz="2400" dirty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в 2021 г. – </a:t>
            </a:r>
            <a:r>
              <a:rPr lang="ru-RU" sz="24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152 семьи, </a:t>
            </a:r>
            <a:br>
              <a:rPr lang="ru-RU" sz="24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</a:br>
            <a:r>
              <a:rPr lang="ru-RU" sz="24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в </a:t>
            </a:r>
            <a:r>
              <a:rPr lang="ru-RU" sz="2400" dirty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2022 г. – 256 </a:t>
            </a:r>
            <a:r>
              <a:rPr lang="ru-RU" sz="24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семей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ru-RU" sz="2400" dirty="0" smtClean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43 </a:t>
            </a:r>
            <a:r>
              <a:rPr lang="ru-RU" sz="2400" dirty="0">
                <a:solidFill>
                  <a:schemeClr val="bg1"/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гуманитарные миссии на территорию ЛНР и ДНР</a:t>
            </a:r>
          </a:p>
        </p:txBody>
      </p:sp>
      <p:sp>
        <p:nvSpPr>
          <p:cNvPr id="11" name="TextBox 20"/>
          <p:cNvSpPr txBox="1"/>
          <p:nvPr/>
        </p:nvSpPr>
        <p:spPr>
          <a:xfrm>
            <a:off x="381950" y="265249"/>
            <a:ext cx="44327099" cy="61554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91438" tIns="91438" rIns="91438" bIns="91438">
            <a:spAutoFit/>
          </a:bodyPr>
          <a:lstStyle>
            <a:lvl1pPr algn="l" defTabSz="1828800">
              <a:spcBef>
                <a:spcPts val="400"/>
              </a:spcBef>
              <a:defRPr sz="6200" b="0" cap="all">
                <a:solidFill>
                  <a:srgbClr val="8B64D7"/>
                </a:solidFill>
                <a:latin typeface="Microsoft Sans Serif"/>
                <a:ea typeface="Microsoft Sans Serif"/>
                <a:cs typeface="Microsoft Sans Serif"/>
                <a:sym typeface="Microsoft Sans Serif"/>
              </a:defRPr>
            </a:lvl1pPr>
          </a:lstStyle>
          <a:p>
            <a:r>
              <a:rPr lang="ru-RU" sz="2800" dirty="0">
                <a:solidFill>
                  <a:schemeClr val="bg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ОСНОВНЫЕ РЕЗУЛЬТАТЫ ПРОЕКТА</a:t>
            </a:r>
            <a:endParaRPr sz="2800" dirty="0">
              <a:solidFill>
                <a:schemeClr val="bg1"/>
              </a:solidFill>
              <a:latin typeface="Euclid Circular B SemiBold" panose="020B0704000000000000" pitchFamily="34" charset="-52"/>
              <a:ea typeface="Euclid Circular B SemiBold" panose="020B0704000000000000" pitchFamily="34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81950" y="3708074"/>
            <a:ext cx="833308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>
                <a:solidFill>
                  <a:schemeClr val="tx2">
                    <a:lumMod val="75000"/>
                  </a:schemeClr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Качественные результаты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Снижение количества семей, нуждающихся в помощи государства, состоящих на различных видах учета субъектов системы профилактики.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Рост количества несовершеннолетних, вовлеченных в культурно-общественную деятельность. </a:t>
            </a:r>
          </a:p>
          <a:p>
            <a:pPr marL="342900" indent="-342900" algn="just">
              <a:buFont typeface="Courier New" panose="02070309020205020404" pitchFamily="49" charset="0"/>
              <a:buChar char="o"/>
            </a:pPr>
            <a:r>
              <a:rPr lang="ru-RU" sz="2200" dirty="0">
                <a:solidFill>
                  <a:schemeClr val="tx2">
                    <a:lumMod val="75000"/>
                  </a:schemeClr>
                </a:solidFill>
                <a:latin typeface="Euclid Circular B Light" panose="020B0304000000000000" pitchFamily="34" charset="-52"/>
                <a:ea typeface="Euclid Circular B Light" panose="020B0304000000000000" pitchFamily="34" charset="-52"/>
              </a:rPr>
              <a:t>Вовлечение граждан в благотворительную деятельность повышает социальную ответственность общества.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0B3CD225-A663-9A30-A57F-420D279B75A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2533" y="423511"/>
            <a:ext cx="4357215" cy="3798947"/>
          </a:xfrm>
          <a:prstGeom prst="round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502EDCBA-5FE1-EB8C-9637-81B85E03FF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47862" y="3455104"/>
            <a:ext cx="2374952" cy="3122640"/>
          </a:xfrm>
          <a:prstGeom prst="rect">
            <a:avLst/>
          </a:prstGeom>
        </p:spPr>
      </p:pic>
      <p:sp>
        <p:nvSpPr>
          <p:cNvPr id="13" name="Овал 12">
            <a:extLst>
              <a:ext uri="{FF2B5EF4-FFF2-40B4-BE49-F238E27FC236}">
                <a16:creationId xmlns:a16="http://schemas.microsoft.com/office/drawing/2014/main" xmlns="" id="{8DCB041A-DE71-6D98-941C-1551D9F41086}"/>
              </a:ext>
            </a:extLst>
          </p:cNvPr>
          <p:cNvSpPr/>
          <p:nvPr/>
        </p:nvSpPr>
        <p:spPr>
          <a:xfrm>
            <a:off x="11435137" y="6198093"/>
            <a:ext cx="575353" cy="559941"/>
          </a:xfrm>
          <a:prstGeom prst="ellipse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56012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6313" y="3454416"/>
            <a:ext cx="7094489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Контактные данные:</a:t>
            </a:r>
          </a:p>
          <a:p>
            <a:pPr algn="ctr"/>
            <a:r>
              <a:rPr lang="ru-RU" sz="2800" dirty="0" err="1">
                <a:solidFill>
                  <a:schemeClr val="accent2">
                    <a:lumMod val="75000"/>
                  </a:schemeClr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Гелевера</a:t>
            </a:r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 Эльвира 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Витальевна</a:t>
            </a:r>
          </a:p>
          <a:p>
            <a:pPr algn="ctr"/>
            <a:endParaRPr lang="ru-RU" sz="2800" dirty="0">
              <a:solidFill>
                <a:schemeClr val="accent2">
                  <a:lumMod val="75000"/>
                </a:schemeClr>
              </a:solidFill>
              <a:latin typeface="Euclid Circular B SemiBold" panose="020B0704000000000000" pitchFamily="34" charset="-52"/>
              <a:ea typeface="Euclid Circular B SemiBold" panose="020B0704000000000000" pitchFamily="34" charset="-52"/>
            </a:endParaRPr>
          </a:p>
          <a:p>
            <a:pPr algn="ctr"/>
            <a:r>
              <a:rPr lang="ru-RU" sz="2800" dirty="0">
                <a:solidFill>
                  <a:schemeClr val="accent2">
                    <a:lumMod val="75000"/>
                  </a:schemeClr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тел. 8-(985)-</a:t>
            </a: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742-91-01</a:t>
            </a: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vk.com/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  <a:hlinkClick r:id="rId2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ram_pomoshch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Euclid Circular B SemiBold" panose="020B0704000000000000" pitchFamily="34" charset="-52"/>
              <a:ea typeface="Euclid Circular B SemiBold" panose="020B0704000000000000" pitchFamily="34" charset="-52"/>
            </a:endParaRPr>
          </a:p>
          <a:p>
            <a:pPr algn="ctr"/>
            <a:r>
              <a:rPr lang="en-US" sz="2800" dirty="0">
                <a:solidFill>
                  <a:schemeClr val="accent2">
                    <a:lumMod val="75000"/>
                  </a:schemeClr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t.me/</a:t>
            </a:r>
            <a:r>
              <a:rPr lang="en-US" sz="2800" dirty="0" err="1">
                <a:solidFill>
                  <a:schemeClr val="accent2">
                    <a:lumMod val="75000"/>
                  </a:schemeClr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  <a:hlinkClick r:id="rId3">
                  <a:extLst>
                    <a:ext uri="{A12FA001-AC4F-418D-AE19-62706E023703}">
                      <ahyp:hlinkClr xmlns="" xmlns:ahyp="http://schemas.microsoft.com/office/drawing/2018/hyperlinkcolor" xmlns:lc="http://schemas.openxmlformats.org/drawingml/2006/lockedCanvas" val="tx"/>
                    </a:ext>
                  </a:extLst>
                </a:hlinkClick>
              </a:rPr>
              <a:t>ryka_pomoshchi</a:t>
            </a:r>
            <a:endParaRPr lang="ru-RU" sz="2800" dirty="0">
              <a:solidFill>
                <a:schemeClr val="accent2">
                  <a:lumMod val="75000"/>
                </a:schemeClr>
              </a:solidFill>
              <a:latin typeface="Euclid Circular B SemiBold" panose="020B0704000000000000" pitchFamily="34" charset="-52"/>
              <a:ea typeface="Euclid Circular B SemiBold" panose="020B0704000000000000" pitchFamily="34" charset="-52"/>
            </a:endParaRPr>
          </a:p>
          <a:p>
            <a:pPr algn="ctr"/>
            <a:endParaRPr lang="ru-RU" sz="3200" dirty="0">
              <a:solidFill>
                <a:schemeClr val="accent2">
                  <a:lumMod val="75000"/>
                </a:schemeClr>
              </a:solidFill>
              <a:latin typeface="Euclid Circular B SemiBold" panose="020B0704000000000000" pitchFamily="34" charset="-52"/>
              <a:ea typeface="Euclid Circular B SemiBold" panose="020B0704000000000000" pitchFamily="34" charset="-52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1E03D530-2BC4-3F68-4E6E-5272F3E155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2700" y="2538648"/>
            <a:ext cx="3314781" cy="473763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904479E9-C88A-7DC1-FE1E-31FD71522DED}"/>
              </a:ext>
            </a:extLst>
          </p:cNvPr>
          <p:cNvSpPr txBox="1"/>
          <p:nvPr/>
        </p:nvSpPr>
        <p:spPr>
          <a:xfrm>
            <a:off x="223736" y="624038"/>
            <a:ext cx="11614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100" dirty="0">
                <a:solidFill>
                  <a:schemeClr val="bg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За каждым обращением, звонком стоит человеческая жизнь. </a:t>
            </a:r>
            <a:r>
              <a:rPr lang="ru-RU" sz="3100" dirty="0" smtClean="0">
                <a:solidFill>
                  <a:schemeClr val="bg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                            А </a:t>
            </a:r>
            <a:r>
              <a:rPr lang="ru-RU" sz="3100" dirty="0">
                <a:solidFill>
                  <a:schemeClr val="bg1"/>
                </a:solidFill>
                <a:latin typeface="Euclid Circular B SemiBold" panose="020B0704000000000000" pitchFamily="34" charset="-52"/>
                <a:ea typeface="Euclid Circular B SemiBold" panose="020B0704000000000000" pitchFamily="34" charset="-52"/>
              </a:rPr>
              <a:t>человек - это главная ценность!</a:t>
            </a:r>
          </a:p>
        </p:txBody>
      </p:sp>
    </p:spTree>
    <p:extLst>
      <p:ext uri="{BB962C8B-B14F-4D97-AF65-F5344CB8AC3E}">
        <p14:creationId xmlns:p14="http://schemas.microsoft.com/office/powerpoint/2010/main" val="38474772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>
            <a:extLst>
              <a:ext uri="{FF2B5EF4-FFF2-40B4-BE49-F238E27FC236}">
                <a16:creationId xmlns:a16="http://schemas.microsoft.com/office/drawing/2014/main" xmlns="" id="{04B1F91B-D6E9-7A6D-F030-76498E215C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921" y="1626006"/>
            <a:ext cx="5669552" cy="4382086"/>
          </a:xfrm>
          <a:prstGeom prst="roundRect">
            <a:avLst/>
          </a:prstGeom>
        </p:spPr>
      </p:pic>
      <p:sp>
        <p:nvSpPr>
          <p:cNvPr id="3" name="Заголовок 2">
            <a:extLst>
              <a:ext uri="{FF2B5EF4-FFF2-40B4-BE49-F238E27FC236}">
                <a16:creationId xmlns:a16="http://schemas.microsoft.com/office/drawing/2014/main" xmlns="" id="{77FA9223-4D82-FB24-AFC5-F385B1692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СПАСИБО ЗА ВНИМАНИЕ!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87BC8C44-52FA-EC45-AA38-B4FA663713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841" y="1626006"/>
            <a:ext cx="5671699" cy="4382086"/>
          </a:xfrm>
          <a:prstGeom prst="roundRect">
            <a:avLst/>
          </a:prstGeom>
        </p:spPr>
      </p:pic>
    </p:spTree>
    <p:extLst>
      <p:ext uri="{BB962C8B-B14F-4D97-AF65-F5344CB8AC3E}">
        <p14:creationId xmlns:p14="http://schemas.microsoft.com/office/powerpoint/2010/main" val="35937054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428</TotalTime>
  <Words>327</Words>
  <Application>Microsoft Office PowerPoint</Application>
  <PresentationFormat>Произвольный</PresentationFormat>
  <Paragraphs>33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Волна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Анна Скурская</dc:creator>
  <cp:lastModifiedBy>Admin</cp:lastModifiedBy>
  <cp:revision>25</cp:revision>
  <dcterms:created xsi:type="dcterms:W3CDTF">2023-08-03T07:01:48Z</dcterms:created>
  <dcterms:modified xsi:type="dcterms:W3CDTF">2023-09-05T23:03:40Z</dcterms:modified>
</cp:coreProperties>
</file>