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5" r:id="rId4"/>
    <p:sldId id="260" r:id="rId5"/>
    <p:sldId id="272" r:id="rId6"/>
    <p:sldId id="261" r:id="rId7"/>
    <p:sldId id="274" r:id="rId8"/>
    <p:sldId id="279" r:id="rId9"/>
    <p:sldId id="269" r:id="rId10"/>
    <p:sldId id="278" r:id="rId11"/>
    <p:sldId id="335" r:id="rId12"/>
    <p:sldId id="339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3BDB5-D2E4-CE71-3896-21B9CD6E8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8AA832-1E03-0099-1D14-9E1AD29D2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6FE58-9D09-C770-561D-EACC4453B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481AD-7967-AB68-BC88-E37F1097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1AC2FB-669B-BABF-083C-0F2158DC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51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1FEE7-9B6C-D8E9-3656-3E1D3AEF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F140E5-8B32-E768-7D25-EF2A5D06D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C50F8-18F5-F344-8767-BDE23CB7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2DF07-2F17-124D-6EB1-07A57B63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86694-EDD4-E571-E387-BF14AB55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6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F4714-24DE-2BA9-6C66-BF45B2F365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BEDE9-30DF-C1A4-1EC9-728AEB7A1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A07CFE-6486-C8F1-F7FA-BE62C495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C36DBE-C355-7AEE-7909-946FEA481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7592B9-067C-8741-C702-7C3A0D0E2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5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04A9F-2E8E-9465-B495-56497C5A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8B8F4-402B-6A50-C56E-A57C33E21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131176-E36B-379F-14CB-6DD2C317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3672DF-FF75-CCE0-85A0-711C60F01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43DCE-F3F6-523F-B69F-DCFE6120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6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709FD-292B-B057-A39E-87DB2E7D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80300F-6FFB-1C28-9F93-0ACBD995B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495141-FBA7-C761-AC89-D90A00885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FC586-33CB-4C7B-F231-CB9C34A6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4CCA74-B698-BF35-8279-BDD1C93D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3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044B5-5703-2CBA-58BD-22DF83FB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846E89-7D3A-930C-6A63-E72418509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9C1963-CCE2-772C-959C-ED86660B5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507941-FF64-C7C9-611C-310CFDBC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85C6D3-DAA4-3583-C252-8F4584ED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106C8-8E34-A9B5-4DC4-5EC9205C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5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4516A-8FDD-CB43-C8FC-C61E1749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2B4338-4120-C074-EB47-D83D0EACA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66AD9C-65DE-51BC-63F1-BB952AD29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498410-A36A-5400-ADCC-314E3160A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6E514A-D6CA-E22E-D331-D9849A523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D6AC92-1F45-5A2B-8886-EE07C8CA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82A2AB-6376-58E7-701A-5F2723737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BB3D6B-E5D3-52BB-59BC-5361F4B4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48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00E38-EFF9-815E-BE9E-5B34A8045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3099A9-20D4-9F2B-C98F-33591A01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0AE04D-DDC1-4B66-489D-A0826F88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9DD9C8-9C3B-8CAE-6F6C-0CE25B0D4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C5AFFD-0F7E-4C76-57DA-7167F716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AF2F6F-92FA-DAC6-2168-2DA0DC78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12DAE4-50D4-AD0B-DB96-6FD4483C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4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2CF2D-91EE-1E1B-CDB0-E62A3CDF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C53559-8951-6FE9-8C59-9D1458F4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E213D3-70B8-4F84-7245-460FB87CC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3EE8F4-8A10-1389-A9D9-E81FD0F5D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BAE599-BEB4-3B84-C130-6A8B631A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4F262A-1F44-3C2A-4DEA-FE39FF83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8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28833-7998-209E-E3B9-E5270DE99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C6A59A-02A8-B8A8-E3EB-99A2AC055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39DA05-8890-99A6-8338-BFCFBEAF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6143DE-0C91-D390-DD47-ADFCE142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08F4FC-6C86-3B0A-5557-497115E8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6F43C-406D-75A7-45D9-4A6DB506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74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B4BE6-2950-0155-5174-5D029F29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1869B-D8BE-E897-FEA9-3B3328403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67B66-745F-62E3-925E-BE62FA83E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AB63-4E7B-4FDF-8E19-AA0C65A64B8F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9813BF-D1AA-4572-4DB8-889A487E6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2C56F-4E0C-F2A2-8319-8306B0FB5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66875-8FC0-4532-A642-4C64C6DC0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9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469AB-2D39-43FD-6919-8B9AE80D6B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/>
              <a:t>"Чтобы поверить в добро, надо начать делать его»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Лев Николаевич Толстой.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4EF690-E3D3-B2A2-8189-A59ABBA657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6B2E0A0-3F02-70F1-8F0C-9FFD3330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37" y="2966663"/>
            <a:ext cx="28527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59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3BDE4-DD7C-5B47-52FD-713FE0D2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416" y="67765"/>
            <a:ext cx="6088295" cy="1325563"/>
          </a:xfrm>
        </p:spPr>
        <p:txBody>
          <a:bodyPr/>
          <a:lstStyle/>
          <a:p>
            <a:r>
              <a:rPr lang="ru-RU" dirty="0"/>
              <a:t>Акция «Письмо солдату»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073FE0-F392-EC0C-4367-C5773D43B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05" y="2773006"/>
            <a:ext cx="5141360" cy="385602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77C499-9094-9F05-85D3-D4BB88617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8" y="1883389"/>
            <a:ext cx="5256078" cy="3942058"/>
          </a:xfrm>
        </p:spPr>
      </p:pic>
    </p:spTree>
    <p:extLst>
      <p:ext uri="{BB962C8B-B14F-4D97-AF65-F5344CB8AC3E}">
        <p14:creationId xmlns:p14="http://schemas.microsoft.com/office/powerpoint/2010/main" val="614309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37D58-0742-C354-CD7A-9E3CE5513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87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Акция «Талисман добра»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509C6E-5B9E-2A8A-B6F1-88D1B4F63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8644" y="1849953"/>
            <a:ext cx="5132621" cy="3849464"/>
          </a:xfr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D7F62-827E-3BE2-1E8D-FCBF6CBD4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r="25401" b="9548"/>
          <a:stretch/>
        </p:blipFill>
        <p:spPr>
          <a:xfrm rot="5400000">
            <a:off x="-135543" y="2281417"/>
            <a:ext cx="3586395" cy="29865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7D1EBC-E50C-C7C7-8827-4AEA8C98A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8615"/>
          <a:stretch/>
        </p:blipFill>
        <p:spPr>
          <a:xfrm>
            <a:off x="3061789" y="1181528"/>
            <a:ext cx="3163373" cy="54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8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2BD43-42EF-A428-2322-3189A0575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Акция «Посылка солдату»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B88BC2-73F3-9B48-8421-1FF42DE3D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23" y="1690688"/>
            <a:ext cx="5801782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54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013C2-D223-11CD-776F-0E244E2A7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2" y="0"/>
            <a:ext cx="10515600" cy="1325563"/>
          </a:xfrm>
        </p:spPr>
        <p:txBody>
          <a:bodyPr/>
          <a:lstStyle/>
          <a:p>
            <a:r>
              <a:rPr lang="ru-RU" dirty="0"/>
              <a:t>Акция «Тепло из дома», «Окопная свеча»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E08D68-4D63-99FA-DC54-C9FC4EC63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b="23966"/>
          <a:stretch/>
        </p:blipFill>
        <p:spPr>
          <a:xfrm rot="10800000">
            <a:off x="1119268" y="3616635"/>
            <a:ext cx="5116531" cy="3036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0A20C6-3E4A-6D8C-D791-A603CB2AA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7" b="17335"/>
          <a:stretch/>
        </p:blipFill>
        <p:spPr>
          <a:xfrm rot="10800000">
            <a:off x="510954" y="1297923"/>
            <a:ext cx="4956424" cy="21310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C9E90A-B11D-C79D-1CA0-7B84B5122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3" r="19815" b="31896"/>
          <a:stretch/>
        </p:blipFill>
        <p:spPr>
          <a:xfrm>
            <a:off x="8607602" y="2777675"/>
            <a:ext cx="3346967" cy="403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96" y="97956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Почему волонтерство так важно для школьников?</a:t>
            </a:r>
            <a:endParaRPr lang="en-UA" sz="32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F5EAA0-5711-8D2F-5356-3E83A6765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99" y="1088250"/>
            <a:ext cx="1949967" cy="19499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719064-74BA-CDEF-A78B-EF2C12E69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15" y="1088251"/>
            <a:ext cx="1949967" cy="19499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19DD0E3-D548-E14F-B423-C017ED644577}"/>
              </a:ext>
            </a:extLst>
          </p:cNvPr>
          <p:cNvSpPr/>
          <p:nvPr/>
        </p:nvSpPr>
        <p:spPr>
          <a:xfrm>
            <a:off x="1112630" y="1417147"/>
            <a:ext cx="1523440" cy="1468758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40D3B68-8B3D-B2EE-21DB-18164F2CC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76" y="1003653"/>
            <a:ext cx="1949967" cy="19499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CADF093-C4A0-FF64-357A-7E343B896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3" y="1028494"/>
            <a:ext cx="1949967" cy="19499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7CBD7DD-82F4-7705-E322-DC63BBBD7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46" y="1028494"/>
            <a:ext cx="1949967" cy="19499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D8D569-4EC5-6C4A-A35E-06390A90692E}"/>
              </a:ext>
            </a:extLst>
          </p:cNvPr>
          <p:cNvGrpSpPr/>
          <p:nvPr/>
        </p:nvGrpSpPr>
        <p:grpSpPr>
          <a:xfrm>
            <a:off x="1107021" y="2847220"/>
            <a:ext cx="1547259" cy="1949967"/>
            <a:chOff x="3171825" y="2459015"/>
            <a:chExt cx="1219200" cy="15365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1680980-D510-A845-B3FC-D53E82094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4D77168-8F0F-184C-8202-F38C587F2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15" name="Oval 15">
            <a:extLst>
              <a:ext uri="{FF2B5EF4-FFF2-40B4-BE49-F238E27FC236}">
                <a16:creationId xmlns:a16="http://schemas.microsoft.com/office/drawing/2014/main" id="{EAA7841C-7AA8-4243-B3BE-55D29526B254}"/>
              </a:ext>
            </a:extLst>
          </p:cNvPr>
          <p:cNvSpPr/>
          <p:nvPr/>
        </p:nvSpPr>
        <p:spPr>
          <a:xfrm>
            <a:off x="3226321" y="1436662"/>
            <a:ext cx="1519725" cy="1455473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A3F21DF-DE44-D64A-829B-CFD6B26BD38C}"/>
              </a:ext>
            </a:extLst>
          </p:cNvPr>
          <p:cNvGrpSpPr/>
          <p:nvPr/>
        </p:nvGrpSpPr>
        <p:grpSpPr>
          <a:xfrm>
            <a:off x="3214696" y="2847220"/>
            <a:ext cx="1547259" cy="1949967"/>
            <a:chOff x="1388111" y="2459015"/>
            <a:chExt cx="1219200" cy="1536522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8A785149-2749-5641-A210-DDE343C72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6AE558C0-34E8-C847-9B2E-6909A08F1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0" name="Group 21">
            <a:extLst>
              <a:ext uri="{FF2B5EF4-FFF2-40B4-BE49-F238E27FC236}">
                <a16:creationId xmlns:a16="http://schemas.microsoft.com/office/drawing/2014/main" id="{B0FBDEA9-9723-5946-8C32-D2266FA37501}"/>
              </a:ext>
            </a:extLst>
          </p:cNvPr>
          <p:cNvGrpSpPr/>
          <p:nvPr/>
        </p:nvGrpSpPr>
        <p:grpSpPr>
          <a:xfrm>
            <a:off x="5387311" y="1417147"/>
            <a:ext cx="1497363" cy="1468757"/>
            <a:chOff x="4178300" y="1689100"/>
            <a:chExt cx="787400" cy="787400"/>
          </a:xfrm>
          <a:noFill/>
        </p:grpSpPr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4A2A5270-29A5-2D4C-A1D7-1C41B419E977}"/>
                </a:ext>
              </a:extLst>
            </p:cNvPr>
            <p:cNvSpPr/>
            <p:nvPr/>
          </p:nvSpPr>
          <p:spPr>
            <a:xfrm>
              <a:off x="4178300" y="1689100"/>
              <a:ext cx="787400" cy="787400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Freeform: Shape 23">
              <a:extLst>
                <a:ext uri="{FF2B5EF4-FFF2-40B4-BE49-F238E27FC236}">
                  <a16:creationId xmlns:a16="http://schemas.microsoft.com/office/drawing/2014/main" id="{02282448-A85A-9940-A4D3-13BC01695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954" y="1979868"/>
              <a:ext cx="284092" cy="205864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2" y="44"/>
                </a:cxn>
                <a:cxn ang="0">
                  <a:pos x="61" y="45"/>
                </a:cxn>
                <a:cxn ang="0">
                  <a:pos x="60" y="44"/>
                </a:cxn>
                <a:cxn ang="0">
                  <a:pos x="45" y="30"/>
                </a:cxn>
                <a:cxn ang="0">
                  <a:pos x="45" y="36"/>
                </a:cxn>
                <a:cxn ang="0">
                  <a:pos x="35" y="46"/>
                </a:cxn>
                <a:cxn ang="0">
                  <a:pos x="10" y="46"/>
                </a:cxn>
                <a:cxn ang="0">
                  <a:pos x="0" y="36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35" y="0"/>
                </a:cxn>
                <a:cxn ang="0">
                  <a:pos x="45" y="10"/>
                </a:cxn>
                <a:cxn ang="0">
                  <a:pos x="45" y="16"/>
                </a:cxn>
                <a:cxn ang="0">
                  <a:pos x="60" y="2"/>
                </a:cxn>
                <a:cxn ang="0">
                  <a:pos x="61" y="1"/>
                </a:cxn>
                <a:cxn ang="0">
                  <a:pos x="62" y="1"/>
                </a:cxn>
                <a:cxn ang="0">
                  <a:pos x="64" y="4"/>
                </a:cxn>
                <a:cxn ang="0">
                  <a:pos x="64" y="42"/>
                </a:cxn>
              </a:cxnLst>
              <a:rect l="0" t="0" r="r" b="b"/>
              <a:pathLst>
                <a:path w="64" h="46">
                  <a:moveTo>
                    <a:pt x="64" y="42"/>
                  </a:moveTo>
                  <a:cubicBezTo>
                    <a:pt x="64" y="43"/>
                    <a:pt x="63" y="44"/>
                    <a:pt x="62" y="44"/>
                  </a:cubicBezTo>
                  <a:cubicBezTo>
                    <a:pt x="62" y="45"/>
                    <a:pt x="62" y="45"/>
                    <a:pt x="61" y="45"/>
                  </a:cubicBezTo>
                  <a:cubicBezTo>
                    <a:pt x="61" y="45"/>
                    <a:pt x="60" y="44"/>
                    <a:pt x="60" y="4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1"/>
                    <a:pt x="61" y="1"/>
                    <a:pt x="61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3" y="2"/>
                    <a:pt x="64" y="3"/>
                    <a:pt x="64" y="4"/>
                  </a:cubicBezTo>
                  <a:lnTo>
                    <a:pt x="64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5" name="Group 26">
            <a:extLst>
              <a:ext uri="{FF2B5EF4-FFF2-40B4-BE49-F238E27FC236}">
                <a16:creationId xmlns:a16="http://schemas.microsoft.com/office/drawing/2014/main" id="{AA51DE34-B574-204E-A4F5-DF0421DDFD28}"/>
              </a:ext>
            </a:extLst>
          </p:cNvPr>
          <p:cNvGrpSpPr/>
          <p:nvPr/>
        </p:nvGrpSpPr>
        <p:grpSpPr>
          <a:xfrm>
            <a:off x="5322371" y="2847220"/>
            <a:ext cx="1547259" cy="1949967"/>
            <a:chOff x="1388111" y="2459015"/>
            <a:chExt cx="1219200" cy="1536522"/>
          </a:xfrm>
        </p:grpSpPr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F3DF0746-20EF-E149-AC81-64E68D38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227E1181-394E-B348-B948-D79DB9383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8" name="Group 30">
            <a:extLst>
              <a:ext uri="{FF2B5EF4-FFF2-40B4-BE49-F238E27FC236}">
                <a16:creationId xmlns:a16="http://schemas.microsoft.com/office/drawing/2014/main" id="{466CEC11-56CE-2A41-9A7A-E51575734232}"/>
              </a:ext>
            </a:extLst>
          </p:cNvPr>
          <p:cNvGrpSpPr/>
          <p:nvPr/>
        </p:nvGrpSpPr>
        <p:grpSpPr>
          <a:xfrm>
            <a:off x="7454992" y="1417147"/>
            <a:ext cx="1497363" cy="1455473"/>
            <a:chOff x="5759450" y="1689100"/>
            <a:chExt cx="787400" cy="787400"/>
          </a:xfrm>
          <a:noFill/>
        </p:grpSpPr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DC91552F-6EE7-7740-9AD6-26F10564EB4A}"/>
                </a:ext>
              </a:extLst>
            </p:cNvPr>
            <p:cNvSpPr/>
            <p:nvPr/>
          </p:nvSpPr>
          <p:spPr>
            <a:xfrm>
              <a:off x="5759450" y="1689100"/>
              <a:ext cx="787400" cy="787400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F7424034-6CC0-4246-A1F2-C2B7CDAA9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61" y="1960311"/>
              <a:ext cx="244978" cy="244978"/>
            </a:xfrm>
            <a:custGeom>
              <a:avLst/>
              <a:gdLst/>
              <a:ahLst/>
              <a:cxnLst>
                <a:cxn ang="0">
                  <a:pos x="55" y="31"/>
                </a:cxn>
                <a:cxn ang="0">
                  <a:pos x="54" y="33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9" y="42"/>
                </a:cxn>
                <a:cxn ang="0">
                  <a:pos x="50" y="43"/>
                </a:cxn>
                <a:cxn ang="0">
                  <a:pos x="49" y="44"/>
                </a:cxn>
                <a:cxn ang="0">
                  <a:pos x="43" y="50"/>
                </a:cxn>
                <a:cxn ang="0">
                  <a:pos x="42" y="50"/>
                </a:cxn>
                <a:cxn ang="0">
                  <a:pos x="37" y="46"/>
                </a:cxn>
                <a:cxn ang="0">
                  <a:pos x="33" y="47"/>
                </a:cxn>
                <a:cxn ang="0">
                  <a:pos x="32" y="54"/>
                </a:cxn>
                <a:cxn ang="0">
                  <a:pos x="31" y="55"/>
                </a:cxn>
                <a:cxn ang="0">
                  <a:pos x="23" y="55"/>
                </a:cxn>
                <a:cxn ang="0">
                  <a:pos x="22" y="54"/>
                </a:cxn>
                <a:cxn ang="0">
                  <a:pos x="21" y="47"/>
                </a:cxn>
                <a:cxn ang="0">
                  <a:pos x="18" y="46"/>
                </a:cxn>
                <a:cxn ang="0">
                  <a:pos x="13" y="50"/>
                </a:cxn>
                <a:cxn ang="0">
                  <a:pos x="12" y="50"/>
                </a:cxn>
                <a:cxn ang="0">
                  <a:pos x="11" y="50"/>
                </a:cxn>
                <a:cxn ang="0">
                  <a:pos x="5" y="44"/>
                </a:cxn>
                <a:cxn ang="0">
                  <a:pos x="5" y="43"/>
                </a:cxn>
                <a:cxn ang="0">
                  <a:pos x="5" y="42"/>
                </a:cxn>
                <a:cxn ang="0">
                  <a:pos x="9" y="37"/>
                </a:cxn>
                <a:cxn ang="0">
                  <a:pos x="7" y="33"/>
                </a:cxn>
                <a:cxn ang="0">
                  <a:pos x="1" y="33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22"/>
                </a:cxn>
                <a:cxn ang="0">
                  <a:pos x="7" y="21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2" y="5"/>
                </a:cxn>
                <a:cxn ang="0">
                  <a:pos x="13" y="5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2" y="1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8"/>
                </a:cxn>
                <a:cxn ang="0">
                  <a:pos x="37" y="9"/>
                </a:cxn>
                <a:cxn ang="0">
                  <a:pos x="42" y="5"/>
                </a:cxn>
                <a:cxn ang="0">
                  <a:pos x="43" y="5"/>
                </a:cxn>
                <a:cxn ang="0">
                  <a:pos x="43" y="5"/>
                </a:cxn>
                <a:cxn ang="0">
                  <a:pos x="49" y="11"/>
                </a:cxn>
                <a:cxn ang="0">
                  <a:pos x="50" y="12"/>
                </a:cxn>
                <a:cxn ang="0">
                  <a:pos x="49" y="13"/>
                </a:cxn>
                <a:cxn ang="0">
                  <a:pos x="46" y="18"/>
                </a:cxn>
                <a:cxn ang="0">
                  <a:pos x="47" y="21"/>
                </a:cxn>
                <a:cxn ang="0">
                  <a:pos x="54" y="22"/>
                </a:cxn>
                <a:cxn ang="0">
                  <a:pos x="55" y="23"/>
                </a:cxn>
                <a:cxn ang="0">
                  <a:pos x="55" y="31"/>
                </a:cxn>
                <a:cxn ang="0">
                  <a:pos x="27" y="18"/>
                </a:cxn>
                <a:cxn ang="0">
                  <a:pos x="18" y="27"/>
                </a:cxn>
                <a:cxn ang="0">
                  <a:pos x="27" y="36"/>
                </a:cxn>
                <a:cxn ang="0">
                  <a:pos x="36" y="27"/>
                </a:cxn>
                <a:cxn ang="0">
                  <a:pos x="27" y="18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3" name="Group 35">
            <a:extLst>
              <a:ext uri="{FF2B5EF4-FFF2-40B4-BE49-F238E27FC236}">
                <a16:creationId xmlns:a16="http://schemas.microsoft.com/office/drawing/2014/main" id="{16491007-AE5E-B648-B1BE-703B3DC69790}"/>
              </a:ext>
            </a:extLst>
          </p:cNvPr>
          <p:cNvGrpSpPr/>
          <p:nvPr/>
        </p:nvGrpSpPr>
        <p:grpSpPr>
          <a:xfrm flipH="1">
            <a:off x="7430045" y="2847220"/>
            <a:ext cx="1547259" cy="1949967"/>
            <a:chOff x="3171825" y="2459015"/>
            <a:chExt cx="1219200" cy="1536522"/>
          </a:xfrm>
        </p:grpSpPr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5EC93C6A-B1DE-6649-A624-2C5A85FB1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4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4CDE7535-9041-CE48-94F6-862A62FC6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:a16="http://schemas.microsoft.com/office/drawing/2014/main" id="{24F36F4F-3B5D-104E-AA52-AA1ED07E6BDE}"/>
              </a:ext>
            </a:extLst>
          </p:cNvPr>
          <p:cNvGrpSpPr/>
          <p:nvPr/>
        </p:nvGrpSpPr>
        <p:grpSpPr>
          <a:xfrm flipH="1">
            <a:off x="9537720" y="2847220"/>
            <a:ext cx="1547259" cy="1949967"/>
            <a:chOff x="3171825" y="2459015"/>
            <a:chExt cx="1219200" cy="1536522"/>
          </a:xfrm>
        </p:grpSpPr>
        <p:sp>
          <p:nvSpPr>
            <p:cNvPr id="42" name="Freeform: Shape 45">
              <a:extLst>
                <a:ext uri="{FF2B5EF4-FFF2-40B4-BE49-F238E27FC236}">
                  <a16:creationId xmlns:a16="http://schemas.microsoft.com/office/drawing/2014/main" id="{D9CB586B-89BF-F04B-99E9-F07007216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5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46">
              <a:extLst>
                <a:ext uri="{FF2B5EF4-FFF2-40B4-BE49-F238E27FC236}">
                  <a16:creationId xmlns:a16="http://schemas.microsoft.com/office/drawing/2014/main" id="{FD90023B-B6A0-FA4A-8A42-D161C84F7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5" name="TextBox 49">
            <a:extLst>
              <a:ext uri="{FF2B5EF4-FFF2-40B4-BE49-F238E27FC236}">
                <a16:creationId xmlns:a16="http://schemas.microsoft.com/office/drawing/2014/main" id="{108ECC95-6066-4747-B120-A12EC72C6F10}"/>
              </a:ext>
            </a:extLst>
          </p:cNvPr>
          <p:cNvSpPr txBox="1"/>
          <p:nvPr/>
        </p:nvSpPr>
        <p:spPr>
          <a:xfrm>
            <a:off x="1181480" y="4690022"/>
            <a:ext cx="1341249" cy="1468759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ru-RU" altLang="zh-CN" sz="2000" b="1" dirty="0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Развитие </a:t>
            </a:r>
          </a:p>
          <a:p>
            <a:pPr algn="ctr"/>
            <a:r>
              <a:rPr lang="ru-RU" altLang="zh-CN" sz="2000" b="1" dirty="0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эмпатии </a:t>
            </a:r>
          </a:p>
          <a:p>
            <a:pPr algn="ctr"/>
            <a:r>
              <a:rPr lang="ru-RU" altLang="zh-CN" sz="2000" b="1" dirty="0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и </a:t>
            </a:r>
          </a:p>
          <a:p>
            <a:pPr algn="ctr"/>
            <a:r>
              <a:rPr lang="ru-RU" altLang="zh-CN" sz="2000" b="1" dirty="0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сочувствия</a:t>
            </a:r>
            <a:endParaRPr lang="zh-CN" altLang="en-US" sz="2000" b="1" dirty="0">
              <a:solidFill>
                <a:schemeClr val="accent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TextBox 52">
            <a:extLst>
              <a:ext uri="{FF2B5EF4-FFF2-40B4-BE49-F238E27FC236}">
                <a16:creationId xmlns:a16="http://schemas.microsoft.com/office/drawing/2014/main" id="{C7F2AE0E-136B-DB49-981C-B5DAA42D8145}"/>
              </a:ext>
            </a:extLst>
          </p:cNvPr>
          <p:cNvSpPr txBox="1"/>
          <p:nvPr/>
        </p:nvSpPr>
        <p:spPr>
          <a:xfrm>
            <a:off x="3172010" y="4700936"/>
            <a:ext cx="1632628" cy="1695688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ru-RU" altLang="zh-CN" sz="2000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Формирование </a:t>
            </a:r>
          </a:p>
          <a:p>
            <a:pPr algn="ctr"/>
            <a:r>
              <a:rPr lang="ru-RU" altLang="zh-CN" sz="2000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ответственности </a:t>
            </a:r>
          </a:p>
          <a:p>
            <a:pPr algn="ctr"/>
            <a:r>
              <a:rPr lang="ru-RU" altLang="zh-CN" sz="2000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и </a:t>
            </a:r>
          </a:p>
          <a:p>
            <a:pPr algn="ctr"/>
            <a:r>
              <a:rPr lang="ru-RU" altLang="zh-CN" sz="2000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организованности</a:t>
            </a:r>
            <a:endParaRPr lang="zh-CN" altLang="en-US" sz="2000" b="1" dirty="0">
              <a:solidFill>
                <a:schemeClr val="accent2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TextBox 55">
            <a:extLst>
              <a:ext uri="{FF2B5EF4-FFF2-40B4-BE49-F238E27FC236}">
                <a16:creationId xmlns:a16="http://schemas.microsoft.com/office/drawing/2014/main" id="{08524556-A9A8-D142-A96A-DAFF189696AF}"/>
              </a:ext>
            </a:extLst>
          </p:cNvPr>
          <p:cNvSpPr txBox="1"/>
          <p:nvPr/>
        </p:nvSpPr>
        <p:spPr>
          <a:xfrm>
            <a:off x="5279685" y="4700936"/>
            <a:ext cx="1632628" cy="1702632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ru-RU" altLang="zh-CN" sz="2000" b="1" dirty="0">
                <a:solidFill>
                  <a:schemeClr val="accent3">
                    <a:lumMod val="100000"/>
                  </a:schemeClr>
                </a:solidFill>
                <a:cs typeface="+mn-ea"/>
                <a:sym typeface="+mn-lt"/>
              </a:rPr>
              <a:t>Приобретение </a:t>
            </a:r>
          </a:p>
          <a:p>
            <a:pPr algn="ctr"/>
            <a:r>
              <a:rPr lang="ru-RU" altLang="zh-CN" sz="2000" b="1" dirty="0">
                <a:solidFill>
                  <a:schemeClr val="accent3">
                    <a:lumMod val="100000"/>
                  </a:schemeClr>
                </a:solidFill>
                <a:cs typeface="+mn-ea"/>
                <a:sym typeface="+mn-lt"/>
              </a:rPr>
              <a:t>новых </a:t>
            </a:r>
          </a:p>
          <a:p>
            <a:pPr algn="ctr"/>
            <a:r>
              <a:rPr lang="ru-RU" altLang="zh-CN" sz="2000" b="1" dirty="0">
                <a:solidFill>
                  <a:schemeClr val="accent3">
                    <a:lumMod val="100000"/>
                  </a:schemeClr>
                </a:solidFill>
                <a:cs typeface="+mn-ea"/>
                <a:sym typeface="+mn-lt"/>
              </a:rPr>
              <a:t>знаний </a:t>
            </a:r>
          </a:p>
          <a:p>
            <a:pPr algn="ctr"/>
            <a:r>
              <a:rPr lang="ru-RU" altLang="zh-CN" sz="2000" b="1" dirty="0">
                <a:solidFill>
                  <a:schemeClr val="accent3">
                    <a:lumMod val="100000"/>
                  </a:schemeClr>
                </a:solidFill>
                <a:cs typeface="+mn-ea"/>
                <a:sym typeface="+mn-lt"/>
              </a:rPr>
              <a:t>и </a:t>
            </a:r>
          </a:p>
          <a:p>
            <a:pPr algn="ctr"/>
            <a:r>
              <a:rPr lang="ru-RU" altLang="zh-CN" sz="2000" b="1" dirty="0">
                <a:solidFill>
                  <a:schemeClr val="accent3">
                    <a:lumMod val="100000"/>
                  </a:schemeClr>
                </a:solidFill>
                <a:cs typeface="+mn-ea"/>
                <a:sym typeface="+mn-lt"/>
              </a:rPr>
              <a:t>навыков</a:t>
            </a:r>
            <a:endParaRPr lang="zh-CN" altLang="en-US" sz="2000" b="1" dirty="0">
              <a:solidFill>
                <a:schemeClr val="accent3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TextBox 58">
            <a:extLst>
              <a:ext uri="{FF2B5EF4-FFF2-40B4-BE49-F238E27FC236}">
                <a16:creationId xmlns:a16="http://schemas.microsoft.com/office/drawing/2014/main" id="{6A3C9776-F048-A347-8734-ACABE80368DE}"/>
              </a:ext>
            </a:extLst>
          </p:cNvPr>
          <p:cNvSpPr txBox="1"/>
          <p:nvPr/>
        </p:nvSpPr>
        <p:spPr>
          <a:xfrm>
            <a:off x="7374765" y="4797187"/>
            <a:ext cx="1632628" cy="1695688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ru-RU" altLang="zh-CN" sz="2000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Повышение </a:t>
            </a:r>
          </a:p>
          <a:p>
            <a:pPr algn="ctr"/>
            <a:r>
              <a:rPr lang="ru-RU" altLang="zh-CN" sz="2000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самооценки </a:t>
            </a:r>
          </a:p>
          <a:p>
            <a:pPr algn="ctr"/>
            <a:r>
              <a:rPr lang="ru-RU" altLang="zh-CN" sz="2000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и </a:t>
            </a:r>
          </a:p>
          <a:p>
            <a:pPr algn="ctr"/>
            <a:r>
              <a:rPr lang="ru-RU" altLang="zh-CN" sz="2000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уверенности </a:t>
            </a:r>
          </a:p>
          <a:p>
            <a:pPr algn="ctr"/>
            <a:r>
              <a:rPr lang="ru-RU" altLang="zh-CN" sz="2000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в себе</a:t>
            </a:r>
            <a:endParaRPr lang="zh-CN" altLang="en-US" sz="2000" b="1" dirty="0">
              <a:solidFill>
                <a:schemeClr val="accent4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TextBox 61">
            <a:extLst>
              <a:ext uri="{FF2B5EF4-FFF2-40B4-BE49-F238E27FC236}">
                <a16:creationId xmlns:a16="http://schemas.microsoft.com/office/drawing/2014/main" id="{6376FAB9-E5FA-8349-B718-276D0FF70620}"/>
              </a:ext>
            </a:extLst>
          </p:cNvPr>
          <p:cNvSpPr txBox="1"/>
          <p:nvPr/>
        </p:nvSpPr>
        <p:spPr>
          <a:xfrm>
            <a:off x="9495034" y="4797187"/>
            <a:ext cx="1632628" cy="1702632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ru-RU" altLang="zh-CN" sz="2000" b="1" dirty="0">
                <a:solidFill>
                  <a:schemeClr val="accent5">
                    <a:lumMod val="100000"/>
                  </a:schemeClr>
                </a:solidFill>
                <a:cs typeface="+mn-ea"/>
                <a:sym typeface="+mn-lt"/>
              </a:rPr>
              <a:t>Профессиональная </a:t>
            </a:r>
          </a:p>
          <a:p>
            <a:pPr algn="ctr"/>
            <a:r>
              <a:rPr lang="ru-RU" altLang="zh-CN" sz="2000" b="1" dirty="0">
                <a:solidFill>
                  <a:schemeClr val="accent5">
                    <a:lumMod val="100000"/>
                  </a:schemeClr>
                </a:solidFill>
                <a:cs typeface="+mn-ea"/>
                <a:sym typeface="+mn-lt"/>
              </a:rPr>
              <a:t>ориентация</a:t>
            </a:r>
            <a:endParaRPr lang="zh-CN" altLang="en-US" sz="2000" b="1" dirty="0">
              <a:solidFill>
                <a:schemeClr val="accent5">
                  <a:lumMod val="10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35777903-F3DF-9A12-791D-99908D0A2540}"/>
              </a:ext>
            </a:extLst>
          </p:cNvPr>
          <p:cNvGrpSpPr/>
          <p:nvPr/>
        </p:nvGrpSpPr>
        <p:grpSpPr>
          <a:xfrm>
            <a:off x="9562666" y="1417148"/>
            <a:ext cx="1497363" cy="1455472"/>
            <a:chOff x="2597150" y="1689100"/>
            <a:chExt cx="787400" cy="787400"/>
          </a:xfrm>
          <a:noFill/>
        </p:grpSpPr>
        <p:sp>
          <p:nvSpPr>
            <p:cNvPr id="59" name="Oval 15">
              <a:extLst>
                <a:ext uri="{FF2B5EF4-FFF2-40B4-BE49-F238E27FC236}">
                  <a16:creationId xmlns:a16="http://schemas.microsoft.com/office/drawing/2014/main" id="{4ACA20DA-04C0-30C3-EC08-811506B7618A}"/>
                </a:ext>
              </a:extLst>
            </p:cNvPr>
            <p:cNvSpPr/>
            <p:nvPr/>
          </p:nvSpPr>
          <p:spPr>
            <a:xfrm>
              <a:off x="2597150" y="1689100"/>
              <a:ext cx="787400" cy="787400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Freeform: Shape 14">
              <a:extLst>
                <a:ext uri="{FF2B5EF4-FFF2-40B4-BE49-F238E27FC236}">
                  <a16:creationId xmlns:a16="http://schemas.microsoft.com/office/drawing/2014/main" id="{401AFBF5-828D-37E9-0443-42D44AA0B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775" y="1970605"/>
              <a:ext cx="286150" cy="224390"/>
            </a:xfrm>
            <a:custGeom>
              <a:avLst/>
              <a:gdLst/>
              <a:ahLst/>
              <a:cxnLst>
                <a:cxn ang="0">
                  <a:pos x="45" y="14"/>
                </a:cxn>
                <a:cxn ang="0">
                  <a:pos x="32" y="1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64" y="14"/>
                </a:cxn>
                <a:cxn ang="0">
                  <a:pos x="0" y="15"/>
                </a:cxn>
                <a:cxn ang="0">
                  <a:pos x="18" y="20"/>
                </a:cxn>
                <a:cxn ang="0">
                  <a:pos x="2" y="22"/>
                </a:cxn>
                <a:cxn ang="0">
                  <a:pos x="9" y="35"/>
                </a:cxn>
                <a:cxn ang="0">
                  <a:pos x="1" y="36"/>
                </a:cxn>
                <a:cxn ang="0">
                  <a:pos x="0" y="28"/>
                </a:cxn>
                <a:cxn ang="0">
                  <a:pos x="8" y="27"/>
                </a:cxn>
                <a:cxn ang="0">
                  <a:pos x="9" y="35"/>
                </a:cxn>
                <a:cxn ang="0">
                  <a:pos x="15" y="50"/>
                </a:cxn>
                <a:cxn ang="0">
                  <a:pos x="7" y="49"/>
                </a:cxn>
                <a:cxn ang="0">
                  <a:pos x="8" y="41"/>
                </a:cxn>
                <a:cxn ang="0">
                  <a:pos x="16" y="42"/>
                </a:cxn>
                <a:cxn ang="0">
                  <a:pos x="23" y="35"/>
                </a:cxn>
                <a:cxn ang="0">
                  <a:pos x="15" y="36"/>
                </a:cxn>
                <a:cxn ang="0">
                  <a:pos x="13" y="28"/>
                </a:cxn>
                <a:cxn ang="0">
                  <a:pos x="21" y="27"/>
                </a:cxn>
                <a:cxn ang="0">
                  <a:pos x="23" y="35"/>
                </a:cxn>
                <a:cxn ang="0">
                  <a:pos x="28" y="50"/>
                </a:cxn>
                <a:cxn ang="0">
                  <a:pos x="20" y="49"/>
                </a:cxn>
                <a:cxn ang="0">
                  <a:pos x="21" y="41"/>
                </a:cxn>
                <a:cxn ang="0">
                  <a:pos x="29" y="42"/>
                </a:cxn>
                <a:cxn ang="0">
                  <a:pos x="36" y="35"/>
                </a:cxn>
                <a:cxn ang="0">
                  <a:pos x="28" y="36"/>
                </a:cxn>
                <a:cxn ang="0">
                  <a:pos x="27" y="28"/>
                </a:cxn>
                <a:cxn ang="0">
                  <a:pos x="35" y="27"/>
                </a:cxn>
                <a:cxn ang="0">
                  <a:pos x="36" y="35"/>
                </a:cxn>
                <a:cxn ang="0">
                  <a:pos x="42" y="50"/>
                </a:cxn>
                <a:cxn ang="0">
                  <a:pos x="34" y="49"/>
                </a:cxn>
                <a:cxn ang="0">
                  <a:pos x="35" y="41"/>
                </a:cxn>
                <a:cxn ang="0">
                  <a:pos x="43" y="42"/>
                </a:cxn>
                <a:cxn ang="0">
                  <a:pos x="50" y="35"/>
                </a:cxn>
                <a:cxn ang="0">
                  <a:pos x="42" y="36"/>
                </a:cxn>
                <a:cxn ang="0">
                  <a:pos x="41" y="28"/>
                </a:cxn>
                <a:cxn ang="0">
                  <a:pos x="49" y="27"/>
                </a:cxn>
                <a:cxn ang="0">
                  <a:pos x="50" y="35"/>
                </a:cxn>
                <a:cxn ang="0">
                  <a:pos x="61" y="22"/>
                </a:cxn>
                <a:cxn ang="0">
                  <a:pos x="45" y="20"/>
                </a:cxn>
                <a:cxn ang="0">
                  <a:pos x="64" y="15"/>
                </a:cxn>
                <a:cxn ang="0">
                  <a:pos x="57" y="49"/>
                </a:cxn>
                <a:cxn ang="0">
                  <a:pos x="49" y="50"/>
                </a:cxn>
                <a:cxn ang="0">
                  <a:pos x="48" y="42"/>
                </a:cxn>
                <a:cxn ang="0">
                  <a:pos x="56" y="41"/>
                </a:cxn>
                <a:cxn ang="0">
                  <a:pos x="57" y="49"/>
                </a:cxn>
                <a:cxn ang="0">
                  <a:pos x="63" y="36"/>
                </a:cxn>
                <a:cxn ang="0">
                  <a:pos x="55" y="35"/>
                </a:cxn>
                <a:cxn ang="0">
                  <a:pos x="56" y="27"/>
                </a:cxn>
                <a:cxn ang="0">
                  <a:pos x="64" y="28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4" y="10"/>
                    <a:pt x="32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4" y="0"/>
                    <a:pt x="32" y="0"/>
                  </a:cubicBezTo>
                  <a:cubicBezTo>
                    <a:pt x="59" y="0"/>
                    <a:pt x="64" y="11"/>
                    <a:pt x="64" y="14"/>
                  </a:cubicBezTo>
                  <a:close/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0"/>
                  </a:cubicBezTo>
                  <a:close/>
                  <a:moveTo>
                    <a:pt x="9" y="35"/>
                  </a:moveTo>
                  <a:cubicBezTo>
                    <a:pt x="9" y="36"/>
                    <a:pt x="8" y="36"/>
                    <a:pt x="8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6"/>
                    <a:pt x="0" y="3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9" y="27"/>
                    <a:pt x="9" y="28"/>
                  </a:cubicBezTo>
                  <a:lnTo>
                    <a:pt x="9" y="35"/>
                  </a:lnTo>
                  <a:close/>
                  <a:moveTo>
                    <a:pt x="16" y="49"/>
                  </a:moveTo>
                  <a:cubicBezTo>
                    <a:pt x="16" y="49"/>
                    <a:pt x="15" y="50"/>
                    <a:pt x="15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49"/>
                    <a:pt x="7" y="49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7" y="41"/>
                    <a:pt x="8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6" y="41"/>
                    <a:pt x="16" y="42"/>
                  </a:cubicBezTo>
                  <a:lnTo>
                    <a:pt x="16" y="49"/>
                  </a:lnTo>
                  <a:close/>
                  <a:moveTo>
                    <a:pt x="23" y="35"/>
                  </a:moveTo>
                  <a:cubicBezTo>
                    <a:pt x="23" y="36"/>
                    <a:pt x="22" y="36"/>
                    <a:pt x="2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3" y="36"/>
                    <a:pt x="13" y="3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7"/>
                    <a:pt x="23" y="28"/>
                  </a:cubicBezTo>
                  <a:lnTo>
                    <a:pt x="23" y="35"/>
                  </a:lnTo>
                  <a:close/>
                  <a:moveTo>
                    <a:pt x="29" y="49"/>
                  </a:moveTo>
                  <a:cubicBezTo>
                    <a:pt x="29" y="49"/>
                    <a:pt x="29" y="50"/>
                    <a:pt x="28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0" y="49"/>
                    <a:pt x="20" y="49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1"/>
                    <a:pt x="21" y="41"/>
                    <a:pt x="21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29" y="41"/>
                    <a:pt x="29" y="42"/>
                  </a:cubicBezTo>
                  <a:lnTo>
                    <a:pt x="29" y="49"/>
                  </a:lnTo>
                  <a:close/>
                  <a:moveTo>
                    <a:pt x="36" y="35"/>
                  </a:moveTo>
                  <a:cubicBezTo>
                    <a:pt x="36" y="36"/>
                    <a:pt x="36" y="36"/>
                    <a:pt x="35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7" y="36"/>
                    <a:pt x="27" y="35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8" y="27"/>
                    <a:pt x="2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8"/>
                  </a:cubicBezTo>
                  <a:lnTo>
                    <a:pt x="36" y="35"/>
                  </a:lnTo>
                  <a:close/>
                  <a:moveTo>
                    <a:pt x="43" y="49"/>
                  </a:moveTo>
                  <a:cubicBezTo>
                    <a:pt x="43" y="49"/>
                    <a:pt x="43" y="50"/>
                    <a:pt x="42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50"/>
                    <a:pt x="34" y="49"/>
                    <a:pt x="34" y="49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5" y="41"/>
                    <a:pt x="35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3" y="41"/>
                    <a:pt x="43" y="42"/>
                  </a:cubicBezTo>
                  <a:lnTo>
                    <a:pt x="43" y="49"/>
                  </a:lnTo>
                  <a:close/>
                  <a:moveTo>
                    <a:pt x="50" y="35"/>
                  </a:moveTo>
                  <a:cubicBezTo>
                    <a:pt x="50" y="36"/>
                    <a:pt x="50" y="36"/>
                    <a:pt x="49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5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7"/>
                    <a:pt x="41" y="27"/>
                    <a:pt x="42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8"/>
                  </a:cubicBezTo>
                  <a:lnTo>
                    <a:pt x="50" y="35"/>
                  </a:lnTo>
                  <a:close/>
                  <a:moveTo>
                    <a:pt x="64" y="20"/>
                  </a:moveTo>
                  <a:cubicBezTo>
                    <a:pt x="64" y="21"/>
                    <a:pt x="63" y="22"/>
                    <a:pt x="61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6" y="22"/>
                    <a:pt x="45" y="21"/>
                    <a:pt x="45" y="2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64" y="15"/>
                    <a:pt x="64" y="15"/>
                    <a:pt x="64" y="15"/>
                  </a:cubicBezTo>
                  <a:lnTo>
                    <a:pt x="64" y="20"/>
                  </a:lnTo>
                  <a:close/>
                  <a:moveTo>
                    <a:pt x="57" y="49"/>
                  </a:moveTo>
                  <a:cubicBezTo>
                    <a:pt x="57" y="49"/>
                    <a:pt x="56" y="50"/>
                    <a:pt x="56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8" y="49"/>
                    <a:pt x="48" y="49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1"/>
                    <a:pt x="49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7" y="41"/>
                    <a:pt x="57" y="42"/>
                  </a:cubicBezTo>
                  <a:lnTo>
                    <a:pt x="57" y="49"/>
                  </a:lnTo>
                  <a:close/>
                  <a:moveTo>
                    <a:pt x="64" y="35"/>
                  </a:moveTo>
                  <a:cubicBezTo>
                    <a:pt x="64" y="36"/>
                    <a:pt x="63" y="36"/>
                    <a:pt x="63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5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7"/>
                    <a:pt x="55" y="27"/>
                    <a:pt x="56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8"/>
                  </a:cubicBezTo>
                  <a:lnTo>
                    <a:pt x="64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4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5" grpId="0" animBg="1"/>
      <p:bldP spid="45" grpId="0"/>
      <p:bldP spid="48" grpId="0"/>
      <p:bldP spid="51" grpId="0"/>
      <p:bldP spid="54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CF054-99F9-1D82-3978-B09A69D67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ШОВМ «Добрые сердца»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МАОУ «СОШ </a:t>
            </a:r>
            <a:r>
              <a:rPr lang="ru-RU" dirty="0" err="1"/>
              <a:t>р.п.Красный</a:t>
            </a:r>
            <a:r>
              <a:rPr lang="ru-RU" dirty="0"/>
              <a:t> Октябрь»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C6117B-1258-808A-A782-B703CA6A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5" y="2116776"/>
            <a:ext cx="9643730" cy="4060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9E63D1-8E83-DD5C-5DE8-FCBA6C1E5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72" y="4412031"/>
            <a:ext cx="2276865" cy="20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4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93080-AF82-7722-369D-24680E17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86965" cy="22547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Интерактивное занятие </a:t>
            </a:r>
            <a:br>
              <a:rPr lang="ru-RU" dirty="0"/>
            </a:br>
            <a:r>
              <a:rPr lang="ru-RU" dirty="0"/>
              <a:t>«Ты то, что ты ешь»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01975E-4AC5-7F76-D4B0-2431EC18C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/>
          <a:stretch/>
        </p:blipFill>
        <p:spPr>
          <a:xfrm>
            <a:off x="5171941" y="1777758"/>
            <a:ext cx="6715259" cy="458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8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8BF8B-0CB4-0C9F-3653-23990DEE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2" y="278868"/>
            <a:ext cx="6040972" cy="1325563"/>
          </a:xfrm>
        </p:spPr>
        <p:txBody>
          <a:bodyPr/>
          <a:lstStyle/>
          <a:p>
            <a:pPr algn="ctr"/>
            <a:r>
              <a:rPr lang="ru-RU" dirty="0" err="1"/>
              <a:t>Квиз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«Я выбираю здоровье»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765BA4-C63D-AFA7-86D5-AE8D5431F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64" y="1942367"/>
            <a:ext cx="5801784" cy="4351338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6E18F4-735D-BCB0-5BDA-893F0787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8682"/>
            <a:ext cx="6040972" cy="47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4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95232-22B1-0FE3-115C-6DD52A59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0615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Просветительский урок </a:t>
            </a:r>
            <a:br>
              <a:rPr lang="ru-RU" dirty="0"/>
            </a:br>
            <a:r>
              <a:rPr lang="ru-RU" dirty="0"/>
              <a:t>«Как продукты питания влияют на организм человека»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CFAAC8-448F-8CA6-C680-6407100A4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3883" y="2494053"/>
            <a:ext cx="5476004" cy="4107003"/>
          </a:xfrm>
        </p:spPr>
      </p:pic>
    </p:spTree>
    <p:extLst>
      <p:ext uri="{BB962C8B-B14F-4D97-AF65-F5344CB8AC3E}">
        <p14:creationId xmlns:p14="http://schemas.microsoft.com/office/powerpoint/2010/main" val="2039443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AF97F-646B-4AEF-E08F-48784604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47" y="523412"/>
            <a:ext cx="10515600" cy="1325563"/>
          </a:xfrm>
        </p:spPr>
        <p:txBody>
          <a:bodyPr/>
          <a:lstStyle/>
          <a:p>
            <a:r>
              <a:rPr lang="ru-RU" dirty="0"/>
              <a:t>Городская акция </a:t>
            </a:r>
            <a:br>
              <a:rPr lang="ru-RU" dirty="0"/>
            </a:br>
            <a:r>
              <a:rPr lang="ru-RU" dirty="0"/>
              <a:t>«Чистый город»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A3150C-12E8-C4FB-E541-D1D5F9F07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342" y="2889142"/>
            <a:ext cx="4205269" cy="31539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D14B66-3031-D41B-494F-B26BCA2C7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357" y="1811817"/>
            <a:ext cx="6438472" cy="48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1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F9438-A431-E1F7-29E6-A835706C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2326" cy="1325563"/>
          </a:xfrm>
        </p:spPr>
        <p:txBody>
          <a:bodyPr/>
          <a:lstStyle/>
          <a:p>
            <a:r>
              <a:rPr lang="ru-RU" dirty="0"/>
              <a:t>Интерактивный </a:t>
            </a:r>
            <a:r>
              <a:rPr lang="ru-RU" dirty="0" err="1"/>
              <a:t>субботник«ЭКОквест</a:t>
            </a:r>
            <a:r>
              <a:rPr lang="ru-RU" dirty="0"/>
              <a:t>»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7C2412-32B3-B8CD-C9D9-54F62F7B4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r="17287" b="3686"/>
          <a:stretch/>
        </p:blipFill>
        <p:spPr bwMode="auto">
          <a:xfrm>
            <a:off x="301375" y="2300398"/>
            <a:ext cx="5794625" cy="419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8A7DFAF-5346-71A9-DF19-08417F41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836" y="160451"/>
            <a:ext cx="5325010" cy="35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15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AF80B76-FCB2-97C7-05BD-23E6C66DA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9"/>
          <a:stretch/>
        </p:blipFill>
        <p:spPr bwMode="auto">
          <a:xfrm>
            <a:off x="1901872" y="3184614"/>
            <a:ext cx="3223651" cy="254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808F5-410C-49C3-8561-F65D4E4CC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19454" cy="2357527"/>
          </a:xfrm>
        </p:spPr>
        <p:txBody>
          <a:bodyPr>
            <a:normAutofit/>
          </a:bodyPr>
          <a:lstStyle/>
          <a:p>
            <a:r>
              <a:rPr lang="ru-RU" dirty="0"/>
              <a:t>Экологическая акция по раздельному сбору отходов «Зеленый Бык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DEB35E9-34E5-A75D-E7D7-F9CB2034B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172" y="1373562"/>
            <a:ext cx="2447627" cy="4351338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F67383-7B20-2ED5-007D-168BF8A07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0905" y="1085723"/>
            <a:ext cx="6248739" cy="46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861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137</Words>
  <Application>Microsoft Office PowerPoint</Application>
  <PresentationFormat>Широкоэкранный</PresentationFormat>
  <Paragraphs>33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"Чтобы поверить в добро, надо начать делать его»  Лев Николаевич Толстой.</vt:lpstr>
      <vt:lpstr>Почему волонтерство так важно для школьников?</vt:lpstr>
      <vt:lpstr>ШОВМ «Добрые сердца»  МАОУ «СОШ р.п.Красный Октябрь»</vt:lpstr>
      <vt:lpstr>Интерактивное занятие  «Ты то, что ты ешь»</vt:lpstr>
      <vt:lpstr>Квиз  «Я выбираю здоровье»</vt:lpstr>
      <vt:lpstr>Просветительский урок  «Как продукты питания влияют на организм человека»</vt:lpstr>
      <vt:lpstr>Городская акция  «Чистый город»</vt:lpstr>
      <vt:lpstr>Интерактивный субботник«ЭКОквест»</vt:lpstr>
      <vt:lpstr>Экологическая акция по раздельному сбору отходов «Зеленый Бык</vt:lpstr>
      <vt:lpstr>Акция «Письмо солдату»</vt:lpstr>
      <vt:lpstr>Акция «Талисман добра»</vt:lpstr>
      <vt:lpstr>Акция «Посылка солдату»</vt:lpstr>
      <vt:lpstr>Акция «Тепло из дома», «Окопная свеча»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Репина</dc:creator>
  <cp:lastModifiedBy>Светлана Репина</cp:lastModifiedBy>
  <cp:revision>15</cp:revision>
  <dcterms:created xsi:type="dcterms:W3CDTF">2025-03-04T16:56:10Z</dcterms:created>
  <dcterms:modified xsi:type="dcterms:W3CDTF">2025-05-08T16:21:45Z</dcterms:modified>
</cp:coreProperties>
</file>