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5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37" autoAdjust="0"/>
  </p:normalViewPr>
  <p:slideViewPr>
    <p:cSldViewPr>
      <p:cViewPr>
        <p:scale>
          <a:sx n="50" d="100"/>
          <a:sy n="50" d="100"/>
        </p:scale>
        <p:origin x="-2390" y="-7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686811023622065"/>
          <c:y val="3.240740740740741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1 вопрос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Лист1!$B$1:$D$1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26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2 вопрос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Лист1!$B$1:$D$1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12</c:v>
                </c:pt>
                <c:pt idx="1">
                  <c:v>13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897536521761205E-2"/>
          <c:y val="0.35702209098862664"/>
          <c:w val="0.81605058612046488"/>
          <c:h val="0.55011300670749486"/>
        </c:manualLayout>
      </c:layout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3 вопрос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Лист1!$B$1:$E$1</c:f>
              <c:strCache>
                <c:ptCount val="4"/>
                <c:pt idx="0">
                  <c:v>совершенно согласен</c:v>
                </c:pt>
                <c:pt idx="1">
                  <c:v>согласен</c:v>
                </c:pt>
                <c:pt idx="2">
                  <c:v>затрудняюсь ответить </c:v>
                </c:pt>
                <c:pt idx="3">
                  <c:v>не согласен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18</c:v>
                </c:pt>
                <c:pt idx="1">
                  <c:v>11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897536521761205E-2"/>
          <c:y val="0.35702209098862664"/>
          <c:w val="0.81605058612046488"/>
          <c:h val="0.55011300670749486"/>
        </c:manualLayout>
      </c:layout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4 вопрос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Лист1!$B$1:$D$1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хочу об этом говорить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0</c:v>
                </c:pt>
                <c:pt idx="1">
                  <c:v>30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897536521761205E-2"/>
          <c:y val="0.35702209098862664"/>
          <c:w val="0.81605058612046488"/>
          <c:h val="0.55011300670749486"/>
        </c:manualLayout>
      </c:layout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5 вопрос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Лист1!$B$1:$D$1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13</c:v>
                </c:pt>
                <c:pt idx="1">
                  <c:v>9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897536521761205E-2"/>
          <c:y val="0.35702209098862664"/>
          <c:w val="0.81605058612046488"/>
          <c:h val="0.55011300670749486"/>
        </c:manualLayout>
      </c:layout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6 вопрос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Лист1!$B$1:$D$1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22</c:v>
                </c:pt>
                <c:pt idx="1">
                  <c:v>3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897536521761205E-2"/>
          <c:y val="0.35702209098862664"/>
          <c:w val="0.81605058612046488"/>
          <c:h val="0.55011300670749486"/>
        </c:manualLayout>
      </c:layout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7 вопрос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Лист1!$B$1:$D$1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29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</c:legend>
    <c:plotVisOnly val="1"/>
    <c:dispBlanksAs val="zero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20882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alibri" pitchFamily="34" charset="0"/>
              </a:rPr>
              <a:t>«</a:t>
            </a:r>
            <a:r>
              <a:rPr lang="ru-RU" sz="3600" dirty="0">
                <a:latin typeface="Calibri" pitchFamily="34" charset="0"/>
              </a:rPr>
              <a:t>ПРАВА </a:t>
            </a:r>
            <a:r>
              <a:rPr lang="ru-RU" sz="3600" dirty="0" smtClean="0">
                <a:latin typeface="Calibri" pitchFamily="34" charset="0"/>
              </a:rPr>
              <a:t>РЕБЁНКА - </a:t>
            </a:r>
            <a:r>
              <a:rPr lang="ru-RU" sz="3600" dirty="0">
                <a:latin typeface="Calibri" pitchFamily="34" charset="0"/>
              </a:rPr>
              <a:t>ОДНА ИЗ ВАЖНЫХ ЗАДАЧ ГОСУДАРСТВА И ОБЩЕСТВА»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5301208"/>
            <a:ext cx="4752528" cy="1341379"/>
          </a:xfrm>
        </p:spPr>
        <p:txBody>
          <a:bodyPr>
            <a:normAutofit/>
          </a:bodyPr>
          <a:lstStyle/>
          <a:p>
            <a:endParaRPr lang="ru-RU" sz="18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62024"/>
            <a:ext cx="2808312" cy="393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80920" cy="2239143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Ребёнок должен пользоваться благами </a:t>
            </a:r>
            <a:r>
              <a:rPr lang="ru-RU" dirty="0" smtClean="0"/>
              <a:t>социального обеспечения. Ему </a:t>
            </a:r>
            <a:r>
              <a:rPr lang="ru-RU" dirty="0"/>
              <a:t>должно принадлежать право на здоровый рост и </a:t>
            </a:r>
            <a:r>
              <a:rPr lang="ru-RU" dirty="0" smtClean="0"/>
              <a:t>развитие.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2780928"/>
            <a:ext cx="3744416" cy="272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42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2025"/>
            <a:ext cx="8446367" cy="230425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Ребёнку, который является неполноценным в физическом, психическом </a:t>
            </a:r>
            <a:r>
              <a:rPr lang="ru-RU" dirty="0" smtClean="0"/>
              <a:t>и социальном отношении, </a:t>
            </a:r>
            <a:r>
              <a:rPr lang="ru-RU" dirty="0"/>
              <a:t>должны обеспечиваться </a:t>
            </a:r>
            <a:r>
              <a:rPr lang="ru-RU" dirty="0" smtClean="0"/>
              <a:t>специальные </a:t>
            </a:r>
            <a:r>
              <a:rPr lang="ru-RU" dirty="0"/>
              <a:t>режим, образование и забота, необходимые ввиду его особого состояния.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3140969"/>
            <a:ext cx="367829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0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53244"/>
            <a:ext cx="8856984" cy="2383159"/>
          </a:xfrm>
        </p:spPr>
        <p:txBody>
          <a:bodyPr/>
          <a:lstStyle/>
          <a:p>
            <a:pPr algn="just"/>
            <a:r>
              <a:rPr lang="ru-RU" dirty="0"/>
              <a:t>Ребёнок для полного и гармоничного развития его личности нуждается в любви и понимании. </a:t>
            </a:r>
          </a:p>
        </p:txBody>
      </p:sp>
      <p:pic>
        <p:nvPicPr>
          <p:cNvPr id="4" name="Рисунок 3" descr="1290228275_01534769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844824"/>
            <a:ext cx="6696744" cy="475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24936" cy="2309562"/>
          </a:xfrm>
        </p:spPr>
        <p:txBody>
          <a:bodyPr/>
          <a:lstStyle/>
          <a:p>
            <a:pPr algn="just"/>
            <a:r>
              <a:rPr lang="ru-RU" dirty="0"/>
              <a:t>Ребёнок имеет право на получение образования, которое должно быть бесплатным и обязательным, по крайней мере, в начальных стадиях.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64904"/>
            <a:ext cx="4536504" cy="334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59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424936" cy="2160239"/>
          </a:xfrm>
        </p:spPr>
        <p:txBody>
          <a:bodyPr/>
          <a:lstStyle/>
          <a:p>
            <a:pPr algn="just"/>
            <a:r>
              <a:rPr lang="ru-RU" dirty="0"/>
              <a:t>Ребёнок   должен при всех обстоятельствах быть среди тех, кто первым получает защиту и помощь.</a:t>
            </a:r>
          </a:p>
        </p:txBody>
      </p:sp>
      <p:pic>
        <p:nvPicPr>
          <p:cNvPr id="28674" name="Picture 2" descr="http://moi-portal.ru/upload/iblock/d24/d24f9943484d0d1971da9d84184dc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6120680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429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524" y="692696"/>
            <a:ext cx="8280920" cy="3657599"/>
          </a:xfrm>
        </p:spPr>
        <p:txBody>
          <a:bodyPr/>
          <a:lstStyle/>
          <a:p>
            <a:pPr algn="just"/>
            <a:r>
              <a:rPr lang="ru-RU" dirty="0"/>
              <a:t>Ребёнок должен быть защищён от всех форм небрежного отношения, жестокости и эксплуатации. </a:t>
            </a:r>
          </a:p>
        </p:txBody>
      </p:sp>
      <p:pic>
        <p:nvPicPr>
          <p:cNvPr id="27650" name="Picture 2" descr="http://gimnazia343.ru/novoe/prava_detey/p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564904"/>
            <a:ext cx="5544616" cy="3903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54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8856984" cy="2232248"/>
          </a:xfrm>
        </p:spPr>
        <p:txBody>
          <a:bodyPr/>
          <a:lstStyle/>
          <a:p>
            <a:pPr algn="just"/>
            <a:r>
              <a:rPr lang="ru-RU" dirty="0"/>
              <a:t>Ребёнок должен ограждаться от практики, которая может поощрять расовую, религиозную или какую-либо иную форму дискриминации.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29" y="2564904"/>
            <a:ext cx="6613878" cy="392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21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Конвенция по правам ребёнка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36575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   Конвенция </a:t>
            </a:r>
            <a:r>
              <a:rPr lang="ru-RU" dirty="0"/>
              <a:t>имеет 54 статьи, учитывающие практически все моменты, связанные с жизнью и положением ребенка в обществе. Она не только конкретизирует, но и развивает положения Декларации, возлагая на принявшие ее государства правовую ответственность за действия в отношении детей.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01008"/>
            <a:ext cx="217284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2209332" cy="261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7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640960" cy="2852936"/>
          </a:xfrm>
        </p:spPr>
        <p:txBody>
          <a:bodyPr/>
          <a:lstStyle/>
          <a:p>
            <a:r>
              <a:rPr lang="ru-RU" dirty="0"/>
              <a:t>Конвенция рассматривает 46 основных прав детей всей Земли. Одним из прав является право ребёнка на свободу ассоциаций и мирных собраний.</a:t>
            </a:r>
          </a:p>
        </p:txBody>
      </p:sp>
      <p:pic>
        <p:nvPicPr>
          <p:cNvPr id="24578" name="Picture 2" descr="http://i486.photobucket.com/albums/rr224/yamiejung22/xi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76872"/>
            <a:ext cx="5701141" cy="4275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92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40324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Основным документом в нашей стране является Федеральный закон от 24 июля 1998 г. № 124-ФЗ «Об основных гарантиях прав ребенка в Российской Федерации», принятый Государственной Думой 3 июля 1998 года, одобренный Советом Федерации 9 июля 1998 года.</a:t>
            </a:r>
          </a:p>
          <a:p>
            <a:pPr marL="0" indent="0" algn="just">
              <a:buNone/>
            </a:pPr>
            <a:r>
              <a:rPr lang="ru-RU" dirty="0" smtClean="0"/>
              <a:t>    Он </a:t>
            </a:r>
            <a:r>
              <a:rPr lang="ru-RU" dirty="0"/>
              <a:t>состоит из 5 глав и 25 статей.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7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3528392" cy="36724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Мы родились в одной из самых больших стран мира – России и с самого рождения получили право быть её полноправным гражданином.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908720"/>
            <a:ext cx="4213249" cy="502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17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543800" cy="9144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Что такое «право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7680176" cy="36575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Право </a:t>
            </a:r>
            <a:r>
              <a:rPr lang="ru-RU" dirty="0"/>
              <a:t>– это охраняемая обществом, государством естественная возможность что-то делать, осуществлять, иметь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b="1" dirty="0"/>
              <a:t>Права ребенка </a:t>
            </a:r>
            <a:r>
              <a:rPr lang="ru-RU" dirty="0"/>
              <a:t>— это свод прав детей, зафиксированных в международных документах по правам ребёнка.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17032"/>
            <a:ext cx="5832648" cy="271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4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4104456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Права можно разделить на 3 категории:</a:t>
            </a:r>
          </a:p>
          <a:p>
            <a:r>
              <a:rPr lang="ru-RU" sz="3200" dirty="0"/>
              <a:t>1 - гражданские и политические;</a:t>
            </a:r>
          </a:p>
          <a:p>
            <a:r>
              <a:rPr lang="ru-RU" sz="3200" dirty="0"/>
              <a:t>2 - экономические и социальные;</a:t>
            </a:r>
          </a:p>
          <a:p>
            <a:r>
              <a:rPr lang="ru-RU" sz="3200" dirty="0"/>
              <a:t>3 - права, относящиеся к окружающей среде и культурно – духовному развитию личности.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0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737142"/>
            <a:ext cx="7543800" cy="914400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</a:rPr>
              <a:t>1)Как Вы считаете, прислушиваются ли к Вашему мнению педагог (руководитель) Вашего объединения?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858617"/>
              </p:ext>
            </p:extLst>
          </p:nvPr>
        </p:nvGraphicFramePr>
        <p:xfrm>
          <a:off x="1403648" y="2564904"/>
          <a:ext cx="6096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9232" y="260648"/>
            <a:ext cx="8765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+mj-lt"/>
              </a:rPr>
              <a:t>Анкетирование обучающихся МАУДО ЦРТДЮ «Радость»</a:t>
            </a:r>
            <a:endParaRPr lang="ru-RU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482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908720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effectLst/>
              </a:rPr>
              <a:t>2) Приходилось ли Вам хоть раз обращаться за помощью в решении проблемы педагогу или  администрации Центра?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258888" y="2276475"/>
          <a:ext cx="6096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84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916832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3) Считаете ли Вы, что в нашем  Центре созданы все условия для развития творческих способностей?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71600" y="2636912"/>
          <a:ext cx="6096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899592" y="2204864"/>
          <a:ext cx="72008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251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412776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4) Случалось ли с Вами  то, что педагог оскорбил или унизил Вас в присутствии сверстников?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15616" y="2132856"/>
          <a:ext cx="7272808" cy="4370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5) Знаете ли Вы о льготах по действующим законам РФ, указом президента муниципальной власти и локальным актам ЦРТДЮ? </a:t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99592" y="2132856"/>
          <a:ext cx="7128792" cy="430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908720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6) Заботитесь ли о сохранности оборудования  и имущества Центра?</a:t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1772816"/>
          <a:ext cx="7344815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7) Проявляете ли Вы уважение по отношению к педагогам и сверстникам  и достоинству людей?</a:t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340768"/>
          <a:ext cx="8136903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К областному слету\Познавательная программа Права несовершеннолетних в СРЦН Росток 2016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27512"/>
            <a:ext cx="3600400" cy="270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Познавательная программа «Каждый правый имеет право»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3" name="Picture 1" descr="D:\К областному слету\Познавательная программа Права ребенка в Детском доме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60848"/>
            <a:ext cx="3560306" cy="2664296"/>
          </a:xfrm>
          <a:prstGeom prst="rect">
            <a:avLst/>
          </a:prstGeom>
          <a:noFill/>
        </p:spPr>
      </p:pic>
      <p:pic>
        <p:nvPicPr>
          <p:cNvPr id="1026" name="Picture 2" descr="E:\К областному слету\Познавательная программа Мои права для учеников Лицея №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050" y="2039888"/>
            <a:ext cx="4027883" cy="268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69368"/>
            <a:ext cx="8280920" cy="56886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/>
              <a:t>Проблема</a:t>
            </a:r>
            <a:r>
              <a:rPr lang="ru-RU" sz="2800" dirty="0"/>
              <a:t>: Каждый ребёнок должен знать свои права, чтобы их применить в нужной для него ситуации. Но </a:t>
            </a:r>
            <a:r>
              <a:rPr lang="ru-RU" sz="2800" dirty="0" smtClean="0"/>
              <a:t>он недостаточно владеет знаниями о своих правах и материалом раскрывающим </a:t>
            </a:r>
            <a:r>
              <a:rPr lang="ru-RU" sz="2800" dirty="0"/>
              <a:t>данную тему.</a:t>
            </a:r>
          </a:p>
          <a:p>
            <a:pPr marL="0" indent="0" algn="just">
              <a:buNone/>
            </a:pPr>
            <a:r>
              <a:rPr lang="ru-RU" sz="2800" b="1" dirty="0"/>
              <a:t>Цель</a:t>
            </a:r>
            <a:r>
              <a:rPr lang="ru-RU" sz="2800" b="1" dirty="0" smtClean="0"/>
              <a:t>: </a:t>
            </a:r>
            <a:r>
              <a:rPr lang="ru-RU" sz="2800" dirty="0" smtClean="0"/>
              <a:t>Изучить уровень знаний обучающихся своих прав.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12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Буклет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E:\исследовательская работа\Публикация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704856" cy="544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33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исследовательская работа\Публикация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558993" cy="534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6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Вывод: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На наш взгляд, поставленная цель достигнута. Это было нелегко, но в то же время интересно, т.к. мы узнали много нового и полезного, а заявленная тема оказалась, по-нашему, раскрытой. Для достижения намеченной цели по ходу работы были выполнены следующие задачи: изучены Декларация прав ребёнка и Конвенция о правах ребёнка; проведено  анкетирование, сделаны выводы на основе полученных данных; разработана познавательная  программа для закрепления прав ребёнка. 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931224" cy="330097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Спасибо за внимание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57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8326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000" b="1" dirty="0"/>
              <a:t>Задачи исследования: </a:t>
            </a:r>
          </a:p>
          <a:p>
            <a:pPr marL="0" indent="0" algn="just">
              <a:buNone/>
            </a:pPr>
            <a:r>
              <a:rPr lang="ru-RU" dirty="0"/>
              <a:t>1</a:t>
            </a:r>
            <a:r>
              <a:rPr lang="ru-RU" dirty="0" smtClean="0"/>
              <a:t>. Изучить </a:t>
            </a:r>
            <a:r>
              <a:rPr lang="ru-RU" dirty="0"/>
              <a:t>содержание Конвенции о правах ребёнка, Декларации прав ребёнка, </a:t>
            </a:r>
            <a:r>
              <a:rPr lang="ru-RU" dirty="0" smtClean="0"/>
              <a:t>Устав МАУДО ЦРТДЮ «Радость».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2. Провести анкетирование обучающихся по выявлению уровня знаний своих прав и обязанностей.</a:t>
            </a:r>
          </a:p>
          <a:p>
            <a:pPr marL="0" indent="0" algn="just">
              <a:buNone/>
            </a:pPr>
            <a:r>
              <a:rPr lang="ru-RU" dirty="0"/>
              <a:t>3. Выяснить, какие организации могут помочь подростку в защите своих прав.</a:t>
            </a:r>
          </a:p>
          <a:p>
            <a:pPr marL="0" indent="0" algn="just">
              <a:buNone/>
            </a:pPr>
            <a:r>
              <a:rPr lang="ru-RU" dirty="0"/>
              <a:t>4. Познакомить обучающихся Центра с основными положениями Конвенции о правах ребенка через познавательную игру </a:t>
            </a:r>
            <a:r>
              <a:rPr lang="ru-RU" dirty="0" smtClean="0"/>
              <a:t>«Каждый правый имеет право».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5. </a:t>
            </a:r>
            <a:r>
              <a:rPr lang="ru-RU" dirty="0" smtClean="0"/>
              <a:t>Разработать буклет: «Права юного гражданина».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6. Оформить исследовательский материал в виде мультимедийной презентации.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1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0"/>
            <a:ext cx="8064896" cy="56886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Методы исследования</a:t>
            </a:r>
            <a:r>
              <a:rPr lang="ru-RU" dirty="0" smtClean="0"/>
              <a:t>: </a:t>
            </a:r>
            <a:r>
              <a:rPr lang="ru-RU" dirty="0"/>
              <a:t>анкетирование, изучение и анализ литературы по данной теме, </a:t>
            </a:r>
            <a:r>
              <a:rPr lang="ru-RU" dirty="0" smtClean="0"/>
              <a:t>обработка результата анкетирования.</a:t>
            </a:r>
            <a:endParaRPr lang="ru-RU" dirty="0"/>
          </a:p>
          <a:p>
            <a:pPr marL="0" indent="0" algn="just">
              <a:buNone/>
            </a:pPr>
            <a:r>
              <a:rPr lang="ru-RU" b="1" dirty="0"/>
              <a:t>База исследования:</a:t>
            </a:r>
            <a:r>
              <a:rPr lang="ru-RU" dirty="0"/>
              <a:t> </a:t>
            </a:r>
            <a:r>
              <a:rPr lang="ru-RU" dirty="0" smtClean="0"/>
              <a:t>МАУДО ЦРТДЮ </a:t>
            </a:r>
            <a:r>
              <a:rPr lang="ru-RU" dirty="0"/>
              <a:t>«Радость».</a:t>
            </a:r>
          </a:p>
          <a:p>
            <a:pPr marL="0" indent="0" algn="just">
              <a:buNone/>
            </a:pPr>
            <a:r>
              <a:rPr lang="ru-RU" b="1" dirty="0"/>
              <a:t>Гипотеза</a:t>
            </a:r>
            <a:r>
              <a:rPr lang="ru-RU" dirty="0"/>
              <a:t>: Если мы будем знать </a:t>
            </a:r>
            <a:r>
              <a:rPr lang="ru-RU" dirty="0" smtClean="0"/>
              <a:t>документы, </a:t>
            </a:r>
            <a:r>
              <a:rPr lang="ru-RU" dirty="0"/>
              <a:t>в которых прописаны все права ребёнка, мы сможем разъяснить их другим нашим сверстникам, для того чтобы они смогли защитить свои </a:t>
            </a:r>
            <a:r>
              <a:rPr lang="ru-RU" dirty="0" smtClean="0"/>
              <a:t>права в проблемных ситуациях.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98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288" y="260648"/>
            <a:ext cx="75438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Документы по правам </a:t>
            </a:r>
            <a:r>
              <a:rPr lang="ru-RU" b="1" dirty="0" smtClean="0">
                <a:solidFill>
                  <a:schemeClr val="tx1"/>
                </a:solidFill>
              </a:rPr>
              <a:t>ребёнка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49763"/>
            <a:ext cx="1729432" cy="258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184" y="4200872"/>
            <a:ext cx="1944216" cy="238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1772816"/>
            <a:ext cx="48245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20 ноября 1959 года Организация Объединённых наций принимает Декларацию прав ребёнка, в которой были провозглашены социальные и правовые принципы, которые касаются благополучия и защиты детей.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50912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В период с 1979-го по 1989 год Комиссия ООН по правам человека, в которой участвовали специалисты из многих стран мира, подготовила текст Конвенции о правах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360812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104" y="188640"/>
            <a:ext cx="7543800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Принципы декларации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8532440" cy="3657599"/>
          </a:xfrm>
        </p:spPr>
        <p:txBody>
          <a:bodyPr/>
          <a:lstStyle/>
          <a:p>
            <a:r>
              <a:rPr lang="ru-RU" dirty="0" smtClean="0"/>
              <a:t>Права признаются </a:t>
            </a:r>
            <a:r>
              <a:rPr lang="ru-RU" dirty="0"/>
              <a:t>за всеми детьми без всяких </a:t>
            </a:r>
            <a:r>
              <a:rPr lang="ru-RU" dirty="0" smtClean="0"/>
              <a:t>исключений.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71233"/>
            <a:ext cx="8136904" cy="381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71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3938736"/>
          </a:xfrm>
        </p:spPr>
        <p:txBody>
          <a:bodyPr/>
          <a:lstStyle/>
          <a:p>
            <a:pPr algn="just"/>
            <a:r>
              <a:rPr lang="ru-RU" dirty="0"/>
              <a:t>Ребёнку законом и другими средствами должна быть обеспечена специальная защита и представлены возможности и благоприятные </a:t>
            </a:r>
            <a:r>
              <a:rPr lang="ru-RU" dirty="0" smtClean="0"/>
              <a:t>условия.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2856"/>
            <a:ext cx="3816424" cy="405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6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4784"/>
            <a:ext cx="8064896" cy="3657599"/>
          </a:xfrm>
        </p:spPr>
        <p:txBody>
          <a:bodyPr/>
          <a:lstStyle/>
          <a:p>
            <a:pPr algn="just"/>
            <a:r>
              <a:rPr lang="ru-RU" dirty="0"/>
              <a:t> Ребёнку должно принадлежать с его рождения право на имя и гражданство.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8960"/>
            <a:ext cx="3528392" cy="27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0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397</TotalTime>
  <Words>880</Words>
  <Application>Microsoft Office PowerPoint</Application>
  <PresentationFormat>Экран (4:3)</PresentationFormat>
  <Paragraphs>60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«ПРАВА РЕБЁНКА - ОДНА ИЗ ВАЖНЫХ ЗАДАЧ ГОСУДАРСТВА И ОБЩЕСТВА»</vt:lpstr>
      <vt:lpstr>Презентация PowerPoint</vt:lpstr>
      <vt:lpstr>Презентация PowerPoint</vt:lpstr>
      <vt:lpstr>Презентация PowerPoint</vt:lpstr>
      <vt:lpstr>Презентация PowerPoint</vt:lpstr>
      <vt:lpstr>Документы по правам ребёнка</vt:lpstr>
      <vt:lpstr>Принципы декларации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Конвенция по правам ребёнка</vt:lpstr>
      <vt:lpstr>Презентация PowerPoint</vt:lpstr>
      <vt:lpstr>Презентация PowerPoint</vt:lpstr>
      <vt:lpstr>Что такое «право»</vt:lpstr>
      <vt:lpstr>Презентация PowerPoint</vt:lpstr>
      <vt:lpstr>1)Как Вы считаете, прислушиваются ли к Вашему мнению педагог (руководитель) Вашего объединения?</vt:lpstr>
      <vt:lpstr>2) Приходилось ли Вам хоть раз обращаться за помощью в решении проблемы педагогу или  администрации Центра?</vt:lpstr>
      <vt:lpstr>3) Считаете ли Вы, что в нашем  Центре созданы все условия для развития творческих способностей?  </vt:lpstr>
      <vt:lpstr>4) Случалось ли с Вами  то, что педагог оскорбил или унизил Вас в присутствии сверстников? </vt:lpstr>
      <vt:lpstr>5) Знаете ли Вы о льготах по действующим законам РФ, указом президента муниципальной власти и локальным актам ЦРТДЮ?  </vt:lpstr>
      <vt:lpstr>6) Заботитесь ли о сохранности оборудования  и имущества Центра? </vt:lpstr>
      <vt:lpstr>7) Проявляете ли Вы уважение по отношению к педагогам и сверстникам  и достоинству людей? </vt:lpstr>
      <vt:lpstr>Познавательная программа «Каждый правый имеет право»</vt:lpstr>
      <vt:lpstr>Буклет</vt:lpstr>
      <vt:lpstr>Презентация PowerPoint</vt:lpstr>
      <vt:lpstr>Вывод: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по теме: «ПРАВА РЕБЁНКА ОДНА ИЗ ВАЖНЫХ ЗАДАЧ ГОСУДАРСТВА И ОБЩЕСТВА»</dc:title>
  <dc:creator>СоцПсихСлужба</dc:creator>
  <cp:lastModifiedBy>Dasha</cp:lastModifiedBy>
  <cp:revision>43</cp:revision>
  <dcterms:created xsi:type="dcterms:W3CDTF">2017-02-27T09:38:36Z</dcterms:created>
  <dcterms:modified xsi:type="dcterms:W3CDTF">2020-04-20T12:43:20Z</dcterms:modified>
</cp:coreProperties>
</file>