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5768" r:id="rId2"/>
    <p:sldId id="5378" r:id="rId3"/>
    <p:sldId id="5790" r:id="rId4"/>
    <p:sldId id="5786" r:id="rId5"/>
    <p:sldId id="5788" r:id="rId6"/>
    <p:sldId id="5787" r:id="rId7"/>
    <p:sldId id="5789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F99A3"/>
    <a:srgbClr val="9054EA"/>
    <a:srgbClr val="CFBD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 varScale="1">
        <p:scale>
          <a:sx n="128" d="100"/>
          <a:sy n="128" d="100"/>
        </p:scale>
        <p:origin x="52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a.pozdnyakova\Documents\AN-13003_&#1041;&#1080;&#1083;&#1077;&#1090;\AN-13003_2%20&#1095;&#1072;&#1089;&#1090;&#1100;_&#1076;&#1072;&#1085;&#1085;&#1099;&#107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264454191420337E-2"/>
          <c:y val="0.15423216723528799"/>
          <c:w val="0.84644577569032253"/>
          <c:h val="0.66692511253205822"/>
        </c:manualLayout>
      </c:layout>
      <c:lineChart>
        <c:grouping val="standard"/>
        <c:varyColors val="0"/>
        <c:ser>
          <c:idx val="0"/>
          <c:order val="0"/>
          <c:tx>
            <c:strRef>
              <c:f>Животнов!$A$9</c:f>
              <c:strCache>
                <c:ptCount val="1"/>
                <c:pt idx="0">
                  <c:v>Ветеринарный врач</c:v>
                </c:pt>
              </c:strCache>
            </c:strRef>
          </c:tx>
          <c:spPr>
            <a:ln w="635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38"/>
              <c:layout>
                <c:manualLayout>
                  <c:x val="-1.1528193358508271E-2"/>
                  <c:y val="-4.72786129377124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93F-4BC6-881A-8071CC4FC7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Животнов!$B$8:$AN$8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Животнов!$B$9:$AN$9</c:f>
              <c:numCache>
                <c:formatCode>0%</c:formatCode>
                <c:ptCount val="39"/>
                <c:pt idx="0">
                  <c:v>0</c:v>
                </c:pt>
                <c:pt idx="1">
                  <c:v>0.1566390041493777</c:v>
                </c:pt>
                <c:pt idx="2">
                  <c:v>6.639004149377592E-2</c:v>
                </c:pt>
                <c:pt idx="3">
                  <c:v>0.10995850622406644</c:v>
                </c:pt>
                <c:pt idx="4">
                  <c:v>0.33713692946058083</c:v>
                </c:pt>
                <c:pt idx="5">
                  <c:v>0.4408713692946058</c:v>
                </c:pt>
                <c:pt idx="6">
                  <c:v>0.16908713692946065</c:v>
                </c:pt>
                <c:pt idx="7">
                  <c:v>0.25829875518672196</c:v>
                </c:pt>
                <c:pt idx="8">
                  <c:v>0.24896265560165975</c:v>
                </c:pt>
                <c:pt idx="9">
                  <c:v>0.27904564315352687</c:v>
                </c:pt>
                <c:pt idx="10">
                  <c:v>0.36721991701244816</c:v>
                </c:pt>
                <c:pt idx="11">
                  <c:v>0.44190871369294604</c:v>
                </c:pt>
                <c:pt idx="12">
                  <c:v>0.51244813278008294</c:v>
                </c:pt>
                <c:pt idx="13">
                  <c:v>0.59958506224066399</c:v>
                </c:pt>
                <c:pt idx="14">
                  <c:v>0.56120331950207469</c:v>
                </c:pt>
                <c:pt idx="15">
                  <c:v>0.64211618257261405</c:v>
                </c:pt>
                <c:pt idx="16">
                  <c:v>0.61307053941908718</c:v>
                </c:pt>
                <c:pt idx="17">
                  <c:v>0.66908713692946065</c:v>
                </c:pt>
                <c:pt idx="18">
                  <c:v>0.55601659751037347</c:v>
                </c:pt>
                <c:pt idx="19">
                  <c:v>0.71369294605809119</c:v>
                </c:pt>
                <c:pt idx="20">
                  <c:v>0.72095435684647313</c:v>
                </c:pt>
                <c:pt idx="21">
                  <c:v>0.81120331950207469</c:v>
                </c:pt>
                <c:pt idx="22">
                  <c:v>0.8703319502074689</c:v>
                </c:pt>
                <c:pt idx="23">
                  <c:v>0.79564315352697101</c:v>
                </c:pt>
                <c:pt idx="24">
                  <c:v>0.7728215767634854</c:v>
                </c:pt>
                <c:pt idx="25">
                  <c:v>0.9616182572614107</c:v>
                </c:pt>
                <c:pt idx="26">
                  <c:v>0.9408713692946058</c:v>
                </c:pt>
                <c:pt idx="27">
                  <c:v>0.95746887966804972</c:v>
                </c:pt>
                <c:pt idx="28">
                  <c:v>0.86410788381742742</c:v>
                </c:pt>
                <c:pt idx="29">
                  <c:v>0.96887966804979264</c:v>
                </c:pt>
                <c:pt idx="30">
                  <c:v>1.0497925311203318</c:v>
                </c:pt>
                <c:pt idx="31">
                  <c:v>1.054979253112033</c:v>
                </c:pt>
                <c:pt idx="32">
                  <c:v>1.008298755186722</c:v>
                </c:pt>
                <c:pt idx="33">
                  <c:v>0.88278008298755184</c:v>
                </c:pt>
                <c:pt idx="34">
                  <c:v>0.77385892116182564</c:v>
                </c:pt>
                <c:pt idx="35">
                  <c:v>0.74688796680497926</c:v>
                </c:pt>
                <c:pt idx="36">
                  <c:v>0.59958506224066399</c:v>
                </c:pt>
                <c:pt idx="37">
                  <c:v>0.89834024896265552</c:v>
                </c:pt>
                <c:pt idx="38">
                  <c:v>0.93775933609958506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93F-4BC6-881A-8071CC4FC789}"/>
            </c:ext>
          </c:extLst>
        </c:ser>
        <c:ser>
          <c:idx val="1"/>
          <c:order val="1"/>
          <c:tx>
            <c:strRef>
              <c:f>Животнов!$A$10</c:f>
              <c:strCache>
                <c:ptCount val="1"/>
                <c:pt idx="0">
                  <c:v>Зоотехник</c:v>
                </c:pt>
              </c:strCache>
            </c:strRef>
          </c:tx>
          <c:spPr>
            <a:ln w="635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38"/>
              <c:layout>
                <c:manualLayout>
                  <c:x val="-4.9684971347044556E-3"/>
                  <c:y val="-3.74913566774808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93F-4BC6-881A-8071CC4FC7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>
                    <a:solidFill>
                      <a:srgbClr val="EF99A3"/>
                    </a:solidFill>
                  </a:defRPr>
                </a:pPr>
                <a:endParaRPr lang="ru-RU"/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Животнов!$B$8:$AN$8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Животнов!$B$10:$AN$10</c:f>
              <c:numCache>
                <c:formatCode>0%</c:formatCode>
                <c:ptCount val="39"/>
                <c:pt idx="0">
                  <c:v>0</c:v>
                </c:pt>
                <c:pt idx="1">
                  <c:v>4.0247678018575872E-2</c:v>
                </c:pt>
                <c:pt idx="2">
                  <c:v>4.9535603715170184E-2</c:v>
                </c:pt>
                <c:pt idx="3">
                  <c:v>0.27863777089783293</c:v>
                </c:pt>
                <c:pt idx="4">
                  <c:v>0.13622291021671828</c:v>
                </c:pt>
                <c:pt idx="5">
                  <c:v>0.22910216718266252</c:v>
                </c:pt>
                <c:pt idx="6">
                  <c:v>0.13622291021671828</c:v>
                </c:pt>
                <c:pt idx="7">
                  <c:v>0.26315789473684204</c:v>
                </c:pt>
                <c:pt idx="8">
                  <c:v>0.14241486068111464</c:v>
                </c:pt>
                <c:pt idx="9">
                  <c:v>0.22291021671826616</c:v>
                </c:pt>
                <c:pt idx="10">
                  <c:v>0.24458204334365319</c:v>
                </c:pt>
                <c:pt idx="11">
                  <c:v>0.16718266253869962</c:v>
                </c:pt>
                <c:pt idx="12">
                  <c:v>0.195046439628483</c:v>
                </c:pt>
                <c:pt idx="13">
                  <c:v>0.50464396284829727</c:v>
                </c:pt>
                <c:pt idx="14">
                  <c:v>0.31888544891640858</c:v>
                </c:pt>
                <c:pt idx="15">
                  <c:v>0.33746130030959742</c:v>
                </c:pt>
                <c:pt idx="16">
                  <c:v>0.28482972136222906</c:v>
                </c:pt>
                <c:pt idx="17">
                  <c:v>0.42105263157894735</c:v>
                </c:pt>
                <c:pt idx="18">
                  <c:v>0.30030959752321973</c:v>
                </c:pt>
                <c:pt idx="19">
                  <c:v>0.20743034055727549</c:v>
                </c:pt>
                <c:pt idx="20">
                  <c:v>0.28173374613003088</c:v>
                </c:pt>
                <c:pt idx="21">
                  <c:v>0.37151702786377716</c:v>
                </c:pt>
                <c:pt idx="22">
                  <c:v>0.47368421052631571</c:v>
                </c:pt>
                <c:pt idx="23">
                  <c:v>0.32817337461300311</c:v>
                </c:pt>
                <c:pt idx="24">
                  <c:v>0.26006191950464386</c:v>
                </c:pt>
                <c:pt idx="25">
                  <c:v>0.42105263157894735</c:v>
                </c:pt>
                <c:pt idx="26">
                  <c:v>0.4024767801857585</c:v>
                </c:pt>
                <c:pt idx="27">
                  <c:v>0.37461300309597534</c:v>
                </c:pt>
                <c:pt idx="28">
                  <c:v>0.24148606811145501</c:v>
                </c:pt>
                <c:pt idx="29">
                  <c:v>0.39009287925696601</c:v>
                </c:pt>
                <c:pt idx="30">
                  <c:v>0.54179566563467496</c:v>
                </c:pt>
                <c:pt idx="31">
                  <c:v>0.61919504643962853</c:v>
                </c:pt>
                <c:pt idx="32">
                  <c:v>0.67801857585139325</c:v>
                </c:pt>
                <c:pt idx="33">
                  <c:v>0.54489164086687314</c:v>
                </c:pt>
                <c:pt idx="34">
                  <c:v>0.55417956656346745</c:v>
                </c:pt>
                <c:pt idx="35">
                  <c:v>0.54798761609907132</c:v>
                </c:pt>
                <c:pt idx="36">
                  <c:v>0.30650154798761609</c:v>
                </c:pt>
                <c:pt idx="37">
                  <c:v>0.55108359133126927</c:v>
                </c:pt>
                <c:pt idx="38">
                  <c:v>0.61609907120743035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93F-4BC6-881A-8071CC4FC789}"/>
            </c:ext>
          </c:extLst>
        </c:ser>
        <c:ser>
          <c:idx val="2"/>
          <c:order val="2"/>
          <c:tx>
            <c:strRef>
              <c:f>Животнов!$A$11</c:f>
              <c:strCache>
                <c:ptCount val="1"/>
                <c:pt idx="0">
                  <c:v>Рынок в целом</c:v>
                </c:pt>
              </c:strCache>
            </c:strRef>
          </c:tx>
          <c:spPr>
            <a:ln w="63500" cap="rnd">
              <a:solidFill>
                <a:schemeClr val="bg1">
                  <a:lumMod val="75000"/>
                  <a:lumOff val="25000"/>
                </a:schemeClr>
              </a:solidFill>
              <a:prstDash val="sysDot"/>
              <a:round/>
            </a:ln>
            <a:effectLst/>
          </c:spPr>
          <c:marker>
            <c:symbol val="none"/>
          </c:marker>
          <c:dLbls>
            <c:dLbl>
              <c:idx val="3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93F-4BC6-881A-8071CC4FC7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Животнов!$B$8:$AN$8</c:f>
              <c:numCache>
                <c:formatCode>mmm\-yy</c:formatCode>
                <c:ptCount val="39"/>
                <c:pt idx="0">
                  <c:v>44562</c:v>
                </c:pt>
                <c:pt idx="1">
                  <c:v>44593</c:v>
                </c:pt>
                <c:pt idx="2">
                  <c:v>44621</c:v>
                </c:pt>
                <c:pt idx="3">
                  <c:v>44652</c:v>
                </c:pt>
                <c:pt idx="4">
                  <c:v>44682</c:v>
                </c:pt>
                <c:pt idx="5">
                  <c:v>44713</c:v>
                </c:pt>
                <c:pt idx="6">
                  <c:v>44743</c:v>
                </c:pt>
                <c:pt idx="7">
                  <c:v>44774</c:v>
                </c:pt>
                <c:pt idx="8">
                  <c:v>44805</c:v>
                </c:pt>
                <c:pt idx="9">
                  <c:v>44835</c:v>
                </c:pt>
                <c:pt idx="10">
                  <c:v>44866</c:v>
                </c:pt>
                <c:pt idx="11">
                  <c:v>44896</c:v>
                </c:pt>
                <c:pt idx="12">
                  <c:v>44927</c:v>
                </c:pt>
                <c:pt idx="13">
                  <c:v>44958</c:v>
                </c:pt>
                <c:pt idx="14">
                  <c:v>44986</c:v>
                </c:pt>
                <c:pt idx="15">
                  <c:v>45017</c:v>
                </c:pt>
                <c:pt idx="16">
                  <c:v>45047</c:v>
                </c:pt>
                <c:pt idx="17">
                  <c:v>45078</c:v>
                </c:pt>
                <c:pt idx="18">
                  <c:v>45108</c:v>
                </c:pt>
                <c:pt idx="19">
                  <c:v>45139</c:v>
                </c:pt>
                <c:pt idx="20">
                  <c:v>45170</c:v>
                </c:pt>
                <c:pt idx="21">
                  <c:v>45200</c:v>
                </c:pt>
                <c:pt idx="22">
                  <c:v>45231</c:v>
                </c:pt>
                <c:pt idx="23">
                  <c:v>45261</c:v>
                </c:pt>
                <c:pt idx="24">
                  <c:v>45292</c:v>
                </c:pt>
                <c:pt idx="25">
                  <c:v>45323</c:v>
                </c:pt>
                <c:pt idx="26">
                  <c:v>45352</c:v>
                </c:pt>
                <c:pt idx="27">
                  <c:v>45383</c:v>
                </c:pt>
                <c:pt idx="28">
                  <c:v>45413</c:v>
                </c:pt>
                <c:pt idx="29">
                  <c:v>45444</c:v>
                </c:pt>
                <c:pt idx="30">
                  <c:v>45474</c:v>
                </c:pt>
                <c:pt idx="31">
                  <c:v>45505</c:v>
                </c:pt>
                <c:pt idx="32">
                  <c:v>45536</c:v>
                </c:pt>
                <c:pt idx="33">
                  <c:v>45566</c:v>
                </c:pt>
                <c:pt idx="34">
                  <c:v>45597</c:v>
                </c:pt>
                <c:pt idx="35">
                  <c:v>45627</c:v>
                </c:pt>
                <c:pt idx="36">
                  <c:v>45658</c:v>
                </c:pt>
                <c:pt idx="37">
                  <c:v>45689</c:v>
                </c:pt>
                <c:pt idx="38">
                  <c:v>45717</c:v>
                </c:pt>
              </c:numCache>
            </c:numRef>
          </c:cat>
          <c:val>
            <c:numRef>
              <c:f>Животнов!$B$11:$AN$11</c:f>
              <c:numCache>
                <c:formatCode>0%</c:formatCode>
                <c:ptCount val="39"/>
                <c:pt idx="0">
                  <c:v>0</c:v>
                </c:pt>
                <c:pt idx="1">
                  <c:v>9.6581793073357458E-2</c:v>
                </c:pt>
                <c:pt idx="2">
                  <c:v>-9.6774535168548725E-2</c:v>
                </c:pt>
                <c:pt idx="3">
                  <c:v>-0.1994245271729288</c:v>
                </c:pt>
                <c:pt idx="4">
                  <c:v>-0.23680590341502983</c:v>
                </c:pt>
                <c:pt idx="5">
                  <c:v>-0.158521901114833</c:v>
                </c:pt>
                <c:pt idx="6">
                  <c:v>-0.13078292474480202</c:v>
                </c:pt>
                <c:pt idx="7">
                  <c:v>-7.4233241233676472E-2</c:v>
                </c:pt>
                <c:pt idx="8">
                  <c:v>-2.6592055001392612E-2</c:v>
                </c:pt>
                <c:pt idx="9">
                  <c:v>-3.2233467864491772E-2</c:v>
                </c:pt>
                <c:pt idx="10">
                  <c:v>-3.4641685031881919E-2</c:v>
                </c:pt>
                <c:pt idx="11">
                  <c:v>-5.453224564662329E-2</c:v>
                </c:pt>
                <c:pt idx="12">
                  <c:v>-4.979841506692495E-2</c:v>
                </c:pt>
                <c:pt idx="13">
                  <c:v>6.9807586201783955E-2</c:v>
                </c:pt>
                <c:pt idx="14">
                  <c:v>6.9307727581287892E-2</c:v>
                </c:pt>
                <c:pt idx="15">
                  <c:v>0.17045178958917351</c:v>
                </c:pt>
                <c:pt idx="16">
                  <c:v>0.20430767992527543</c:v>
                </c:pt>
                <c:pt idx="17">
                  <c:v>0.33111397517863073</c:v>
                </c:pt>
                <c:pt idx="18">
                  <c:v>0.36484913694961274</c:v>
                </c:pt>
                <c:pt idx="19">
                  <c:v>0.41575105346263297</c:v>
                </c:pt>
                <c:pt idx="20">
                  <c:v>0.45382608944292246</c:v>
                </c:pt>
                <c:pt idx="21">
                  <c:v>0.44787544200951634</c:v>
                </c:pt>
                <c:pt idx="22">
                  <c:v>0.41759057554695866</c:v>
                </c:pt>
                <c:pt idx="23">
                  <c:v>0.3214069749339965</c:v>
                </c:pt>
                <c:pt idx="24">
                  <c:v>0.25943086012748506</c:v>
                </c:pt>
                <c:pt idx="25">
                  <c:v>0.43352145103027007</c:v>
                </c:pt>
                <c:pt idx="26">
                  <c:v>0.44009903978429832</c:v>
                </c:pt>
                <c:pt idx="27">
                  <c:v>0.50703561598573277</c:v>
                </c:pt>
                <c:pt idx="28">
                  <c:v>0.50699007801818774</c:v>
                </c:pt>
                <c:pt idx="29">
                  <c:v>0.61828275265364563</c:v>
                </c:pt>
                <c:pt idx="30">
                  <c:v>0.60887439675430777</c:v>
                </c:pt>
                <c:pt idx="31">
                  <c:v>0.59905831719206537</c:v>
                </c:pt>
                <c:pt idx="32">
                  <c:v>0.61758803389295602</c:v>
                </c:pt>
                <c:pt idx="33">
                  <c:v>0.59509969108313654</c:v>
                </c:pt>
                <c:pt idx="34">
                  <c:v>0.4921330513509421</c:v>
                </c:pt>
                <c:pt idx="35">
                  <c:v>0.30646628548916777</c:v>
                </c:pt>
                <c:pt idx="36">
                  <c:v>0.1590704747703775</c:v>
                </c:pt>
                <c:pt idx="37">
                  <c:v>0.25031161737093433</c:v>
                </c:pt>
                <c:pt idx="38">
                  <c:v>0.19611508185714421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93F-4BC6-881A-8071CC4FC7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54857903"/>
        <c:axId val="1854846671"/>
      </c:lineChart>
      <c:dateAx>
        <c:axId val="1854857903"/>
        <c:scaling>
          <c:orientation val="minMax"/>
        </c:scaling>
        <c:delete val="0"/>
        <c:axPos val="b"/>
        <c:numFmt formatCode="mmm\-yy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bg2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bg1"/>
                </a:solidFill>
                <a:latin typeface="hh sans" pitchFamily="50" charset="-52"/>
                <a:ea typeface="+mn-ea"/>
                <a:cs typeface="+mn-cs"/>
              </a:defRPr>
            </a:pPr>
            <a:endParaRPr lang="ru-RU"/>
          </a:p>
        </c:txPr>
        <c:crossAx val="1854846671"/>
        <c:crosses val="autoZero"/>
        <c:auto val="1"/>
        <c:lblOffset val="100"/>
        <c:baseTimeUnit val="months"/>
      </c:dateAx>
      <c:valAx>
        <c:axId val="18548466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bg1"/>
                </a:solidFill>
                <a:latin typeface="hh sans" pitchFamily="50" charset="-52"/>
                <a:ea typeface="+mn-ea"/>
                <a:cs typeface="+mn-cs"/>
              </a:defRPr>
            </a:pPr>
            <a:endParaRPr lang="ru-RU"/>
          </a:p>
        </c:txPr>
        <c:crossAx val="1854857903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"/>
          <c:y val="0"/>
          <c:w val="0.63865821030186287"/>
          <c:h val="6.50156037448987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bg1"/>
              </a:solidFill>
              <a:latin typeface="hh sans" pitchFamily="50" charset="-52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/>
  </c:chart>
  <c:txPr>
    <a:bodyPr/>
    <a:lstStyle/>
    <a:p>
      <a:pPr>
        <a:defRPr sz="1600">
          <a:solidFill>
            <a:schemeClr val="bg1"/>
          </a:solidFill>
          <a:latin typeface="hh sans" pitchFamily="50" charset="-52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A3C40-7AFB-44BF-ACA2-EBC5D64A873F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1FB9B-08A1-49B0-A08A-756D5891CD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066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0233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776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5F1524-1A49-DD46-90DA-ABE5458AA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299F71F5-46BF-2063-3A4C-18864835AC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4F55F541-0F98-A331-4F12-47A641E3BB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333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4606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49024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Оглавление 2 – версия для живого выступления, чтобы галерке было видно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>
              <a:solidFill>
                <a:srgbClr val="172B4D"/>
              </a:solidFill>
              <a:effectLst/>
              <a:latin typeface="Proxima Nova Cond" panose="02000506030000020004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Или так:</a:t>
            </a:r>
            <a:b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</a:br>
            <a:r>
              <a:rPr lang="en" b="1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Hard-skills — </a:t>
            </a:r>
            <a:r>
              <a:rPr lang="ru-RU" b="1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профессиональные умения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solidFill>
                  <a:srgbClr val="172B4D"/>
                </a:solidFill>
                <a:effectLst/>
                <a:latin typeface="Proxima Nova Cond" panose="02000506030000020004" pitchFamily="2" charset="0"/>
              </a:rPr>
              <a:t>Навыки, которым можно научиться и которые важны для выполнения рабочих задач</a:t>
            </a:r>
          </a:p>
        </p:txBody>
      </p:sp>
    </p:spTree>
    <p:extLst>
      <p:ext uri="{BB962C8B-B14F-4D97-AF65-F5344CB8AC3E}">
        <p14:creationId xmlns:p14="http://schemas.microsoft.com/office/powerpoint/2010/main" val="35130575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2339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слайд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1896C0A-2E55-7137-6868-6C85D5B16F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1538" y="5488886"/>
            <a:ext cx="864535" cy="864535"/>
          </a:xfrm>
          <a:prstGeom prst="rect">
            <a:avLst/>
          </a:prstGeom>
        </p:spPr>
      </p:pic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7B043590-9CDB-D5DD-C7C2-52CB1C8FE8A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78197" y="3440724"/>
            <a:ext cx="5295713" cy="349251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dirty="0"/>
              <a:t>дата или имя спикера</a:t>
            </a:r>
          </a:p>
          <a:p>
            <a:endParaRPr lang="ru-RU" dirty="0"/>
          </a:p>
        </p:txBody>
      </p:sp>
      <p:sp>
        <p:nvSpPr>
          <p:cNvPr id="11" name="Заголовок 10">
            <a:extLst>
              <a:ext uri="{FF2B5EF4-FFF2-40B4-BE49-F238E27FC236}">
                <a16:creationId xmlns:a16="http://schemas.microsoft.com/office/drawing/2014/main" id="{000ABF46-0F90-5282-337C-BB26FAE472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4161693"/>
            <a:ext cx="5689600" cy="2202716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192422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лайд со спис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24" y="272073"/>
            <a:ext cx="11724665" cy="549275"/>
          </a:xfrm>
        </p:spPr>
        <p:txBody>
          <a:bodyPr/>
          <a:lstStyle/>
          <a:p>
            <a:pPr marL="0" marR="0" lvl="0" indent="0" algn="l" defTabSz="685783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baseline="0" noProof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+mj-lt"/>
                <a:cs typeface="Arial Black" panose="020B0604020202020204" pitchFamily="34" charset="0"/>
              </a:rPr>
              <a:t>Образец заголовка</a:t>
            </a:r>
            <a:endParaRPr kumimoji="0" lang="en-US" sz="320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+mj-lt"/>
              <a:cs typeface="Arial Black" panose="020B0604020202020204" pitchFamily="34" charset="0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54A69AF9-B6E1-6CA9-2FAD-9D6F77DD919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013" y="922460"/>
            <a:ext cx="5689600" cy="4494213"/>
          </a:xfrm>
        </p:spPr>
        <p:txBody>
          <a:bodyPr/>
          <a:lstStyle>
            <a:lvl1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1pPr>
            <a:lvl2pPr marL="674671" indent="-314317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  <a:tabLst/>
              <a:defRPr/>
            </a:lvl2pPr>
            <a:lvl3pPr marL="0" indent="0">
              <a:lnSpc>
                <a:spcPct val="150000"/>
              </a:lnSpc>
              <a:spcBef>
                <a:spcPts val="0"/>
              </a:spcBef>
              <a:buFont typeface="+mj-lt"/>
              <a:buNone/>
              <a:defRPr/>
            </a:lvl3pPr>
            <a:lvl4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4pPr>
            <a:lvl5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5pPr>
            <a:lvl6pPr marL="1071536" indent="-327017">
              <a:lnSpc>
                <a:spcPct val="150000"/>
              </a:lnSpc>
              <a:spcBef>
                <a:spcPts val="0"/>
              </a:spcBef>
              <a:buFont typeface="+mj-lt"/>
              <a:buAutoNum type="romanLcPeriod"/>
              <a:tabLst/>
              <a:defRPr sz="1400"/>
            </a:lvl6pPr>
          </a:lstStyle>
          <a:p>
            <a:pPr lvl="0"/>
            <a:r>
              <a:rPr lang="ru-RU" dirty="0"/>
              <a:t>нумерованный список</a:t>
            </a:r>
            <a:endParaRPr lang="en-US" dirty="0"/>
          </a:p>
          <a:p>
            <a:pPr lvl="0"/>
            <a:r>
              <a:rPr lang="ru-RU" dirty="0"/>
              <a:t>нумерованный список</a:t>
            </a:r>
            <a:endParaRPr lang="en-US" dirty="0"/>
          </a:p>
          <a:p>
            <a:pPr lvl="1"/>
            <a:r>
              <a:rPr lang="ru-RU" dirty="0"/>
              <a:t>нумерованный список уровня 2</a:t>
            </a:r>
          </a:p>
          <a:p>
            <a:pPr lvl="1"/>
            <a:r>
              <a:rPr lang="ru-RU" dirty="0"/>
              <a:t>нумерованный список уровня 2</a:t>
            </a:r>
          </a:p>
          <a:p>
            <a:pPr lvl="5"/>
            <a:r>
              <a:rPr lang="ru-RU" dirty="0"/>
              <a:t>нумерованный список уровня 3</a:t>
            </a:r>
          </a:p>
          <a:p>
            <a:pPr lvl="5"/>
            <a:r>
              <a:rPr lang="ru-RU" dirty="0"/>
              <a:t>нумерованный список уровня 3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30854887-551D-67C5-71A0-C27982F76A2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76120" y="922460"/>
            <a:ext cx="5689600" cy="4494213"/>
          </a:xfrm>
        </p:spPr>
        <p:txBody>
          <a:bodyPr/>
          <a:lstStyle>
            <a:lvl1pPr marL="231769" indent="-220657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/>
            </a:lvl1pPr>
            <a:lvl2pPr marL="488938" indent="-22224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/>
            </a:lvl2pPr>
            <a:lvl3pPr marL="0" indent="0">
              <a:lnSpc>
                <a:spcPct val="150000"/>
              </a:lnSpc>
              <a:spcBef>
                <a:spcPts val="0"/>
              </a:spcBef>
              <a:buFont typeface="+mj-lt"/>
              <a:buNone/>
              <a:defRPr/>
            </a:lvl3pPr>
            <a:lvl4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4pPr>
            <a:lvl5pPr marL="0" indent="-342891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  <a:defRPr/>
            </a:lvl5pPr>
            <a:lvl6pPr marL="757220" indent="-222245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400"/>
            </a:lvl6pPr>
          </a:lstStyle>
          <a:p>
            <a:pPr lvl="0"/>
            <a:r>
              <a:rPr lang="ru-RU" dirty="0"/>
              <a:t>маркированный список</a:t>
            </a:r>
            <a:endParaRPr lang="en-US" dirty="0"/>
          </a:p>
          <a:p>
            <a:pPr lvl="0"/>
            <a:r>
              <a:rPr lang="ru-RU" dirty="0"/>
              <a:t>маркированный список</a:t>
            </a:r>
            <a:endParaRPr lang="en-US" dirty="0"/>
          </a:p>
          <a:p>
            <a:pPr lvl="1"/>
            <a:r>
              <a:rPr lang="ru-RU" dirty="0"/>
              <a:t>маркированный список уровня 2</a:t>
            </a:r>
          </a:p>
          <a:p>
            <a:pPr lvl="1"/>
            <a:r>
              <a:rPr lang="ru-RU" dirty="0"/>
              <a:t>маркированный список уровня 2</a:t>
            </a:r>
          </a:p>
          <a:p>
            <a:pPr lvl="5"/>
            <a:r>
              <a:rPr lang="ru-RU" dirty="0"/>
              <a:t>маркированный список уровня 3</a:t>
            </a:r>
          </a:p>
          <a:p>
            <a:pPr lvl="5"/>
            <a:r>
              <a:rPr lang="ru-RU" dirty="0"/>
              <a:t>маркированный список уровня 3</a:t>
            </a:r>
          </a:p>
        </p:txBody>
      </p:sp>
    </p:spTree>
    <p:extLst>
      <p:ext uri="{BB962C8B-B14F-4D97-AF65-F5344CB8AC3E}">
        <p14:creationId xmlns:p14="http://schemas.microsoft.com/office/powerpoint/2010/main" val="166487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512FA1C2-584C-1C3C-20F0-2D587A4466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39713" y="996951"/>
            <a:ext cx="11725275" cy="37512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48296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3"/>
            <a:ext cx="11725275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1199946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 и поясн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7610059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4"/>
            <a:ext cx="7610059" cy="44180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7C352CB4-C91A-E764-FE16-437B12995644}"/>
              </a:ext>
            </a:extLst>
          </p:cNvPr>
          <p:cNvSpPr/>
          <p:nvPr userDrawn="1"/>
        </p:nvSpPr>
        <p:spPr>
          <a:xfrm>
            <a:off x="8163251" y="1378633"/>
            <a:ext cx="3807429" cy="4545307"/>
          </a:xfrm>
          <a:prstGeom prst="roundRect">
            <a:avLst>
              <a:gd name="adj" fmla="val 7613"/>
            </a:avLst>
          </a:prstGeom>
          <a:solidFill>
            <a:srgbClr val="F2F2F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1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62C04BCB-AB43-1294-AB00-D0FF4745D5B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440739" y="3429001"/>
            <a:ext cx="3291717" cy="2173068"/>
          </a:xfrm>
        </p:spPr>
        <p:txBody>
          <a:bodyPr anchor="b">
            <a:norm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84712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графиком и леге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5492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942708"/>
            <a:ext cx="11725275" cy="396755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1FDE3194-5B96-4F2B-1D1F-3676F8919E7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39714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1</a:t>
            </a:r>
          </a:p>
        </p:txBody>
      </p:sp>
      <p:sp>
        <p:nvSpPr>
          <p:cNvPr id="12" name="Объект 7">
            <a:extLst>
              <a:ext uri="{FF2B5EF4-FFF2-40B4-BE49-F238E27FC236}">
                <a16:creationId xmlns:a16="http://schemas.microsoft.com/office/drawing/2014/main" id="{49948153-15F7-5CAF-608B-2FF4F44E11A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757831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2</a:t>
            </a:r>
          </a:p>
        </p:txBody>
      </p:sp>
    </p:spTree>
    <p:extLst>
      <p:ext uri="{BB962C8B-B14F-4D97-AF65-F5344CB8AC3E}">
        <p14:creationId xmlns:p14="http://schemas.microsoft.com/office/powerpoint/2010/main" val="13830038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2 графи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7270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674813"/>
            <a:ext cx="5676899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id="{8147D6FE-B233-61FE-7B4B-C205B09CBA9E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5930682" y="1674813"/>
            <a:ext cx="6048375" cy="423545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</p:spTree>
    <p:extLst>
      <p:ext uri="{BB962C8B-B14F-4D97-AF65-F5344CB8AC3E}">
        <p14:creationId xmlns:p14="http://schemas.microsoft.com/office/powerpoint/2010/main" val="2012028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2 графиками и легенд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6B0D5F96-47FD-7BFC-A2AF-7E4A33F72D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947348"/>
            <a:ext cx="11725275" cy="54927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6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Название графика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D96CE044-350B-A750-4E36-DCF6DB4B50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618165" y="5910653"/>
            <a:ext cx="6346825" cy="321872"/>
          </a:xfrm>
        </p:spPr>
        <p:txBody>
          <a:bodyPr anchor="b">
            <a:noAutofit/>
          </a:bodyPr>
          <a:lstStyle>
            <a:lvl1pPr marL="0" indent="0" algn="r">
              <a:lnSpc>
                <a:spcPct val="100000"/>
              </a:lnSpc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1pPr>
            <a:lvl2pPr marL="457189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2pPr>
            <a:lvl3pPr marL="914377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3pPr>
            <a:lvl4pPr marL="1371566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4pPr>
            <a:lvl5pPr marL="1828754" indent="0" algn="r">
              <a:buNone/>
              <a:defRPr sz="10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Источник: </a:t>
            </a:r>
          </a:p>
        </p:txBody>
      </p:sp>
      <p:sp>
        <p:nvSpPr>
          <p:cNvPr id="11" name="Диаграмма 10">
            <a:extLst>
              <a:ext uri="{FF2B5EF4-FFF2-40B4-BE49-F238E27FC236}">
                <a16:creationId xmlns:a16="http://schemas.microsoft.com/office/drawing/2014/main" id="{1F60731B-FBCC-DF71-6C4E-0B6038D40A46}"/>
              </a:ext>
            </a:extLst>
          </p:cNvPr>
          <p:cNvSpPr>
            <a:spLocks noGrp="1"/>
          </p:cNvSpPr>
          <p:nvPr>
            <p:ph type="chart" sz="quarter" idx="15" hasCustomPrompt="1"/>
          </p:nvPr>
        </p:nvSpPr>
        <p:spPr>
          <a:xfrm>
            <a:off x="239713" y="1942710"/>
            <a:ext cx="5676899" cy="41501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8" name="Диаграмма 7">
            <a:extLst>
              <a:ext uri="{FF2B5EF4-FFF2-40B4-BE49-F238E27FC236}">
                <a16:creationId xmlns:a16="http://schemas.microsoft.com/office/drawing/2014/main" id="{8147D6FE-B233-61FE-7B4B-C205B09CBA9E}"/>
              </a:ext>
            </a:extLst>
          </p:cNvPr>
          <p:cNvSpPr>
            <a:spLocks noGrp="1"/>
          </p:cNvSpPr>
          <p:nvPr>
            <p:ph type="chart" sz="quarter" idx="16" hasCustomPrompt="1"/>
          </p:nvPr>
        </p:nvSpPr>
        <p:spPr>
          <a:xfrm>
            <a:off x="5930682" y="1942710"/>
            <a:ext cx="6048375" cy="415011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ru-RU" dirty="0"/>
              <a:t>график</a:t>
            </a:r>
          </a:p>
        </p:txBody>
      </p:sp>
      <p:sp>
        <p:nvSpPr>
          <p:cNvPr id="16" name="Объект 7">
            <a:extLst>
              <a:ext uri="{FF2B5EF4-FFF2-40B4-BE49-F238E27FC236}">
                <a16:creationId xmlns:a16="http://schemas.microsoft.com/office/drawing/2014/main" id="{34C606F9-3668-767A-15C2-510F7FD1515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9714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1</a:t>
            </a:r>
          </a:p>
        </p:txBody>
      </p:sp>
      <p:sp>
        <p:nvSpPr>
          <p:cNvPr id="17" name="Объект 7">
            <a:extLst>
              <a:ext uri="{FF2B5EF4-FFF2-40B4-BE49-F238E27FC236}">
                <a16:creationId xmlns:a16="http://schemas.microsoft.com/office/drawing/2014/main" id="{673A19F1-6F02-5A71-103A-1D05C1B61644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57831" y="1497015"/>
            <a:ext cx="2390775" cy="445695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ru-RU" dirty="0"/>
              <a:t>легенда 2</a:t>
            </a:r>
          </a:p>
        </p:txBody>
      </p:sp>
    </p:spTree>
    <p:extLst>
      <p:ext uri="{BB962C8B-B14F-4D97-AF65-F5344CB8AC3E}">
        <p14:creationId xmlns:p14="http://schemas.microsoft.com/office/powerpoint/2010/main" val="1393689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лайд с 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E8E27-10F2-2879-6C07-0E5D5E3D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20157F6-7DC4-E2FA-208F-235D5BD75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778A6DF-A61C-C42D-124D-22E1441E1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A1AB1B5-1B1B-99C0-AB40-277068B5E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908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EE91F6E-A691-0F46-C65A-D049CFDBF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7683276-D048-6285-7E80-C81614EE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DCED445-ECBF-604E-4FE6-B6DB906FD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32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5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аздел презентации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4311B-3C1F-3981-14DF-B8741EA15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3880338"/>
            <a:ext cx="5689600" cy="2452567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Заголовок раздела презентации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4F99D-B482-C7A8-4EA5-0CC83F93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CC70A9-C0D9-9025-F199-64C39B7C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22B011-976E-E2BD-2979-10F7D566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2">
            <a:extLst>
              <a:ext uri="{FF2B5EF4-FFF2-40B4-BE49-F238E27FC236}">
                <a16:creationId xmlns:a16="http://schemas.microsoft.com/office/drawing/2014/main" id="{35436C96-0BC7-857E-7C96-8D551CB5B276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6275389" y="3191117"/>
            <a:ext cx="5295713" cy="349251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dirty="0"/>
              <a:t>дата или имя спикера</a:t>
            </a:r>
          </a:p>
        </p:txBody>
      </p:sp>
    </p:spTree>
    <p:extLst>
      <p:ext uri="{BB962C8B-B14F-4D97-AF65-F5344CB8AC3E}">
        <p14:creationId xmlns:p14="http://schemas.microsoft.com/office/powerpoint/2010/main" val="39437149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екстовая стран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96601" y="246551"/>
            <a:ext cx="435844" cy="435844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73182" y="1062992"/>
            <a:ext cx="10622029" cy="5234423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подзаголовка, образец подзаголовка, образец подзаголовка, образец подзаголовка, образец подзаголовка, образец подзаголовка</a:t>
            </a:r>
            <a:endParaRPr lang="en-US"/>
          </a:p>
        </p:txBody>
      </p:sp>
      <p:sp>
        <p:nvSpPr>
          <p:cNvPr id="5" name="Текст 13"/>
          <p:cNvSpPr>
            <a:spLocks noGrp="1"/>
          </p:cNvSpPr>
          <p:nvPr>
            <p:ph type="body" sz="quarter" idx="22" hasCustomPrompt="1"/>
          </p:nvPr>
        </p:nvSpPr>
        <p:spPr>
          <a:xfrm>
            <a:off x="473734" y="305797"/>
            <a:ext cx="10393548" cy="28264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200" baseline="0"/>
            </a:lvl1pPr>
          </a:lstStyle>
          <a:p>
            <a:pPr lvl="0"/>
            <a:r>
              <a:rPr lang="ru-RU"/>
              <a:t>Подбор</a:t>
            </a:r>
          </a:p>
          <a:p>
            <a:pPr lvl="0"/>
            <a:endParaRPr lang="ru-RU"/>
          </a:p>
        </p:txBody>
      </p:sp>
      <p:sp>
        <p:nvSpPr>
          <p:cNvPr id="12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69433" y="520156"/>
            <a:ext cx="10635751" cy="5260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/>
            </a:lvl1pPr>
          </a:lstStyle>
          <a:p>
            <a:r>
              <a:rPr lang="ru-RU"/>
              <a:t>Образец заголовка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2380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26D4D1-9072-4034-AD3F-63FA13C35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450607-F192-D7FD-BCDC-CF68C99CC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1158FB-913E-52E2-A55D-B44607122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C8E4-7D92-49AF-BCBA-D0A0312440BD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80151D-1FAB-7730-C3D3-1C89AED6B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0FF249-3FE2-3F66-C908-AD42C7E18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ADFA-5693-433E-9801-8243C2111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1234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ADCB2-7F20-7B59-3A7D-6426A242F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B7D5B62-7059-BA7E-890E-AAE0210A66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4D7946-87B0-C61C-DFAE-21DBACF00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C8E4-7D92-49AF-BCBA-D0A0312440BD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E164E8-9407-CFDC-5796-7B184441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2A00F1-2A12-84DA-42CC-2763A7094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ADFA-5693-433E-9801-8243C21118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18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фина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4311B-3C1F-3981-14DF-B8741EA15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75388" y="4717562"/>
            <a:ext cx="5689600" cy="1615343"/>
          </a:xfrm>
        </p:spPr>
        <p:txBody>
          <a:bodyPr anchor="b"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Спасибо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74F99D-B482-C7A8-4EA5-0CC83F93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DCC70A9-C0D9-9025-F199-64C39B7C2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22B011-976E-E2BD-2979-10F7D566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215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пике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4423" y="836615"/>
            <a:ext cx="5045815" cy="1876912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60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83426" y="829764"/>
            <a:ext cx="3724628" cy="4880921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6AA14D0-0D38-B5DC-E012-EED326D011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75389" y="3788229"/>
            <a:ext cx="4896704" cy="2332691"/>
          </a:xfrm>
        </p:spPr>
        <p:txBody>
          <a:bodyPr/>
          <a:lstStyle>
            <a:lvl1pPr marL="285744" indent="-285744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информация о спикере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5388" y="2736972"/>
            <a:ext cx="4904901" cy="709613"/>
          </a:xfrm>
        </p:spPr>
        <p:txBody>
          <a:bodyPr>
            <a:normAutofit/>
          </a:bodyPr>
          <a:lstStyle>
            <a:lvl1pPr marL="0" indent="0">
              <a:buNone/>
              <a:defRPr sz="1600" b="1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</p:spTree>
    <p:extLst>
      <p:ext uri="{BB962C8B-B14F-4D97-AF65-F5344CB8AC3E}">
        <p14:creationId xmlns:p14="http://schemas.microsoft.com/office/powerpoint/2010/main" val="2369536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керы, 2 с регали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12188" y="836615"/>
            <a:ext cx="2799165" cy="130094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4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36806" y="829763"/>
            <a:ext cx="1848863" cy="2447675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86AA14D0-0D38-B5DC-E012-EED326D011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1801" y="3772267"/>
            <a:ext cx="4979552" cy="2332691"/>
          </a:xfrm>
        </p:spPr>
        <p:txBody>
          <a:bodyPr>
            <a:normAutofit/>
          </a:bodyPr>
          <a:lstStyle>
            <a:lvl1pPr marL="285744" indent="-285744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4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информация о спикере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903155" y="2137559"/>
            <a:ext cx="2808199" cy="1139880"/>
          </a:xfrm>
        </p:spPr>
        <p:txBody>
          <a:bodyPr>
            <a:normAutofit/>
          </a:bodyPr>
          <a:lstStyle>
            <a:lvl1pPr marL="0" indent="0">
              <a:buNone/>
              <a:defRPr lang="ru-RU" sz="1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8" name="Текст 6">
            <a:extLst>
              <a:ext uri="{FF2B5EF4-FFF2-40B4-BE49-F238E27FC236}">
                <a16:creationId xmlns:a16="http://schemas.microsoft.com/office/drawing/2014/main" id="{14579197-1DE5-4440-C7FE-07213E03213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02476" y="3750087"/>
            <a:ext cx="4993995" cy="23326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ru-RU" sz="1400" dirty="0"/>
            </a:lvl1pPr>
          </a:lstStyle>
          <a:p>
            <a:pPr marL="285744" lvl="0" indent="-285744">
              <a:spcAft>
                <a:spcPts val="0"/>
              </a:spcAft>
            </a:pPr>
            <a:r>
              <a:rPr lang="ru-RU" dirty="0"/>
              <a:t>информация о спикере</a:t>
            </a:r>
          </a:p>
          <a:p>
            <a:pPr marL="285744" lvl="0" indent="-285744">
              <a:spcAft>
                <a:spcPts val="0"/>
              </a:spcAft>
            </a:pPr>
            <a:endParaRPr lang="ru-RU" dirty="0"/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762B50F7-074D-08B3-2EDA-4E8F70658CD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73831" y="2137559"/>
            <a:ext cx="2822675" cy="1139879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ru-RU" sz="1600" b="1" dirty="0">
                <a:solidFill>
                  <a:schemeClr val="bg1"/>
                </a:solidFill>
              </a:defRPr>
            </a:lvl1pPr>
          </a:lstStyle>
          <a:p>
            <a:pPr marL="228594" lvl="0" indent="-228594"/>
            <a:r>
              <a:rPr lang="ru-RU" sz="1600" b="1" dirty="0">
                <a:solidFill>
                  <a:schemeClr val="bg1"/>
                </a:solidFill>
              </a:rPr>
              <a:t>должность</a:t>
            </a:r>
          </a:p>
        </p:txBody>
      </p:sp>
      <p:sp>
        <p:nvSpPr>
          <p:cNvPr id="15" name="Рисунок 13">
            <a:extLst>
              <a:ext uri="{FF2B5EF4-FFF2-40B4-BE49-F238E27FC236}">
                <a16:creationId xmlns:a16="http://schemas.microsoft.com/office/drawing/2014/main" id="{9D4A4343-CBF8-47A0-46E7-78979748995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83425" y="841485"/>
            <a:ext cx="1858872" cy="2435952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42C8F40-925B-FA1D-E1AB-53F2566F48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873375" y="836613"/>
            <a:ext cx="2823096" cy="1300163"/>
          </a:xfrm>
        </p:spPr>
        <p:txBody>
          <a:bodyPr>
            <a:normAutofit/>
          </a:bodyPr>
          <a:lstStyle>
            <a:lvl1pPr marL="0" indent="0"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ru-RU" sz="44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</p:spTree>
    <p:extLst>
      <p:ext uri="{BB962C8B-B14F-4D97-AF65-F5344CB8AC3E}">
        <p14:creationId xmlns:p14="http://schemas.microsoft.com/office/powerpoint/2010/main" val="4045911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икеры, 2 без регал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22393" y="3652001"/>
            <a:ext cx="4893704" cy="1300944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400"/>
            </a:lvl1pPr>
          </a:lstStyle>
          <a:p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исунок 6">
            <a:extLst>
              <a:ext uri="{FF2B5EF4-FFF2-40B4-BE49-F238E27FC236}">
                <a16:creationId xmlns:a16="http://schemas.microsoft.com/office/drawing/2014/main" id="{0EF349AE-DCC5-6256-525F-B559563931D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36806" y="829763"/>
            <a:ext cx="1848863" cy="2447675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0D4DB89A-F0AE-F120-8F80-366E793891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713359" y="4952945"/>
            <a:ext cx="4909499" cy="1139880"/>
          </a:xfrm>
        </p:spPr>
        <p:txBody>
          <a:bodyPr>
            <a:normAutofit/>
          </a:bodyPr>
          <a:lstStyle>
            <a:lvl1pPr marL="0" indent="0">
              <a:buNone/>
              <a:defRPr lang="ru-RU" sz="16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должность</a:t>
            </a:r>
          </a:p>
        </p:txBody>
      </p:sp>
      <p:sp>
        <p:nvSpPr>
          <p:cNvPr id="10" name="Текст 5">
            <a:extLst>
              <a:ext uri="{FF2B5EF4-FFF2-40B4-BE49-F238E27FC236}">
                <a16:creationId xmlns:a16="http://schemas.microsoft.com/office/drawing/2014/main" id="{762B50F7-074D-08B3-2EDA-4E8F70658CD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84035" y="4952946"/>
            <a:ext cx="4934807" cy="1139879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ru-RU" sz="1600" b="1" dirty="0">
                <a:solidFill>
                  <a:schemeClr val="bg1"/>
                </a:solidFill>
              </a:defRPr>
            </a:lvl1pPr>
          </a:lstStyle>
          <a:p>
            <a:pPr marL="228594" lvl="0" indent="-228594"/>
            <a:r>
              <a:rPr lang="ru-RU" sz="1600" b="1" dirty="0">
                <a:solidFill>
                  <a:schemeClr val="bg1"/>
                </a:solidFill>
              </a:rPr>
              <a:t>должность</a:t>
            </a:r>
          </a:p>
        </p:txBody>
      </p:sp>
      <p:sp>
        <p:nvSpPr>
          <p:cNvPr id="15" name="Рисунок 13">
            <a:extLst>
              <a:ext uri="{FF2B5EF4-FFF2-40B4-BE49-F238E27FC236}">
                <a16:creationId xmlns:a16="http://schemas.microsoft.com/office/drawing/2014/main" id="{9D4A4343-CBF8-47A0-46E7-78979748995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83425" y="841485"/>
            <a:ext cx="1858872" cy="2435952"/>
          </a:xfrm>
        </p:spPr>
        <p:txBody>
          <a:bodyPr/>
          <a:lstStyle>
            <a:lvl1pPr marL="0" indent="0">
              <a:buNone/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dirty="0"/>
              <a:t>фото спикера, вписываем в прямоугольник со скругленными краями</a:t>
            </a:r>
          </a:p>
        </p:txBody>
      </p:sp>
      <p:sp>
        <p:nvSpPr>
          <p:cNvPr id="20" name="Текст 19">
            <a:extLst>
              <a:ext uri="{FF2B5EF4-FFF2-40B4-BE49-F238E27FC236}">
                <a16:creationId xmlns:a16="http://schemas.microsoft.com/office/drawing/2014/main" id="{142C8F40-925B-FA1D-E1AB-53F2566F488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3581" y="3652000"/>
            <a:ext cx="4935543" cy="1300163"/>
          </a:xfrm>
        </p:spPr>
        <p:txBody>
          <a:bodyPr>
            <a:normAutofit/>
          </a:bodyPr>
          <a:lstStyle>
            <a:lvl1pPr marL="0" indent="0" algn="l" defTabSz="914377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lang="ru-RU" sz="44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ru-RU" dirty="0"/>
              <a:t>Имя </a:t>
            </a:r>
            <a:br>
              <a:rPr lang="ru-RU" dirty="0"/>
            </a:br>
            <a:r>
              <a:rPr lang="ru-RU" dirty="0"/>
              <a:t>Фамилия</a:t>
            </a:r>
          </a:p>
        </p:txBody>
      </p:sp>
    </p:spTree>
    <p:extLst>
      <p:ext uri="{BB962C8B-B14F-4D97-AF65-F5344CB8AC3E}">
        <p14:creationId xmlns:p14="http://schemas.microsoft.com/office/powerpoint/2010/main" val="183806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оде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3" y="272073"/>
            <a:ext cx="4385167" cy="549275"/>
          </a:xfrm>
        </p:spPr>
        <p:txBody>
          <a:bodyPr/>
          <a:lstStyle/>
          <a:p>
            <a:r>
              <a:rPr lang="ru-RU" dirty="0"/>
              <a:t>Содержание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EE70830D-C20D-F988-7CD9-E775387B527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99593" y="879963"/>
            <a:ext cx="1008131" cy="4897437"/>
          </a:xfrm>
        </p:spPr>
        <p:txBody>
          <a:bodyPr>
            <a:normAutofit/>
          </a:bodyPr>
          <a:lstStyle>
            <a:lvl1pPr marL="0" indent="0" algn="r">
              <a:lnSpc>
                <a:spcPct val="150000"/>
              </a:lnSpc>
              <a:spcBef>
                <a:spcPts val="0"/>
              </a:spcBef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 lvl="0"/>
            <a:r>
              <a:rPr lang="ru-RU" dirty="0"/>
              <a:t>01</a:t>
            </a:r>
          </a:p>
          <a:p>
            <a:pPr lvl="0"/>
            <a:r>
              <a:rPr lang="ru-RU" dirty="0"/>
              <a:t>02</a:t>
            </a:r>
          </a:p>
          <a:p>
            <a:pPr lvl="0"/>
            <a:r>
              <a:rPr lang="ru-RU" dirty="0"/>
              <a:t>03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  <a:p>
            <a:pPr lvl="0"/>
            <a:r>
              <a:rPr lang="ru-RU" dirty="0"/>
              <a:t>…</a:t>
            </a:r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C70E3817-ED91-8161-01E4-27B12F132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8441" y="879963"/>
            <a:ext cx="5686547" cy="4897437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Введение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1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2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	Подраздел 1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	Подраздел 2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	Раздел 3</a:t>
            </a:r>
          </a:p>
          <a:p>
            <a:pPr>
              <a:lnSpc>
                <a:spcPct val="150000"/>
              </a:lnSpc>
              <a:buClr>
                <a:srgbClr val="000000"/>
              </a:buClr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Заключение</a:t>
            </a:r>
          </a:p>
        </p:txBody>
      </p:sp>
    </p:spTree>
    <p:extLst>
      <p:ext uri="{BB962C8B-B14F-4D97-AF65-F5344CB8AC3E}">
        <p14:creationId xmlns:p14="http://schemas.microsoft.com/office/powerpoint/2010/main" val="12659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адженда, коман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3" y="272073"/>
            <a:ext cx="4385167" cy="549275"/>
          </a:xfrm>
        </p:spPr>
        <p:txBody>
          <a:bodyPr/>
          <a:lstStyle/>
          <a:p>
            <a:r>
              <a:rPr lang="ru-RU" dirty="0" err="1"/>
              <a:t>Адженда</a:t>
            </a:r>
            <a:r>
              <a:rPr lang="ru-RU" dirty="0"/>
              <a:t>, команда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Текст 9">
            <a:extLst>
              <a:ext uri="{FF2B5EF4-FFF2-40B4-BE49-F238E27FC236}">
                <a16:creationId xmlns:a16="http://schemas.microsoft.com/office/drawing/2014/main" id="{C70E3817-ED91-8161-01E4-27B12F13262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78441" y="879963"/>
            <a:ext cx="5686547" cy="4897437"/>
          </a:xfrm>
        </p:spPr>
        <p:txBody>
          <a:bodyPr>
            <a:normAutofit/>
          </a:bodyPr>
          <a:lstStyle>
            <a:lvl1pPr marL="594769" indent="-594769" algn="l">
              <a:lnSpc>
                <a:spcPct val="150000"/>
              </a:lnSpc>
              <a:spcBef>
                <a:spcPts val="0"/>
              </a:spcBef>
              <a:buClr>
                <a:srgbClr val="000000"/>
              </a:buClr>
              <a:buFont typeface="+mj-lt"/>
              <a:buAutoNum type="arabicPeriod"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</a:lstStyle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Максим Евдокимов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Ксения Колосова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Никита Бугров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Михаил Пономаренко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  <a:defRPr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Максим Тарасов</a:t>
            </a:r>
          </a:p>
          <a:p>
            <a:pPr marL="446088" indent="-446088" algn="l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Александр Сидоров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Глеб Лебедев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Татьяна Моисеева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Ася Зотова </a:t>
            </a:r>
          </a:p>
          <a:p>
            <a:pPr marL="446088" indent="-446088">
              <a:lnSpc>
                <a:spcPct val="150000"/>
              </a:lnSpc>
              <a:buClr>
                <a:srgbClr val="000000"/>
              </a:buClr>
              <a:buFont typeface="+mj-lt"/>
              <a:buAutoNum type="arabicPeriod"/>
            </a:pP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Марина </a:t>
            </a:r>
            <a:r>
              <a:rPr lang="ru-RU" sz="1600" dirty="0" err="1">
                <a:solidFill>
                  <a:srgbClr val="191B1D"/>
                </a:solidFill>
                <a:cs typeface="Arial" panose="020B0604020202020204" pitchFamily="34" charset="0"/>
              </a:rPr>
              <a:t>Хадина</a:t>
            </a:r>
            <a:r>
              <a:rPr lang="ru-RU" sz="1600" dirty="0">
                <a:solidFill>
                  <a:srgbClr val="191B1D"/>
                </a:solidFill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08998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лючевая мысл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09819-27BF-EE8A-0903-88B16CBD7D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0324" y="272073"/>
            <a:ext cx="11724665" cy="549275"/>
          </a:xfrm>
        </p:spPr>
        <p:txBody>
          <a:bodyPr/>
          <a:lstStyle/>
          <a:p>
            <a:pPr marL="0" marR="0" lvl="0" indent="0" algn="l" defTabSz="685783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u="none" strike="noStrike" kern="1200" cap="none" spc="0" normalizeH="0" baseline="0" noProof="0" dirty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+mj-lt"/>
                <a:cs typeface="Arial Black" panose="020B0604020202020204" pitchFamily="34" charset="0"/>
              </a:rPr>
              <a:t>Ключевая мысль, главная задача, вывод</a:t>
            </a:r>
            <a:endParaRPr kumimoji="0" lang="en-US" sz="320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+mj-lt"/>
              <a:cs typeface="Arial Black" panose="020B0604020202020204" pitchFamily="34" charset="0"/>
            </a:endParaRP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00054-0326-784F-D396-B821E7A36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AC7581-8004-5B5E-3C4E-AC568B77E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48A0505-C217-0364-4A7F-4CF91E363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77867CAF-F35B-FB60-2F76-EC2B5AE997E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9713" y="1196976"/>
            <a:ext cx="11725275" cy="4895851"/>
          </a:xfrm>
        </p:spPr>
        <p:txBody>
          <a:bodyPr anchor="b">
            <a:normAutofit/>
          </a:bodyPr>
          <a:lstStyle>
            <a:lvl1pPr marL="19049" indent="0">
              <a:lnSpc>
                <a:spcPct val="90000"/>
              </a:lnSpc>
              <a:buClr>
                <a:srgbClr val="000000"/>
              </a:buClr>
              <a:buNone/>
              <a:defRPr sz="4400"/>
            </a:lvl1pPr>
            <a:lvl2pPr marL="457189" indent="0">
              <a:buNone/>
              <a:defRPr/>
            </a:lvl2pPr>
            <a:lvl3pPr marL="914377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marL="14287">
              <a:lnSpc>
                <a:spcPct val="90000"/>
              </a:lnSpc>
              <a:buClr>
                <a:srgbClr val="000000"/>
              </a:buClr>
              <a:defRPr/>
            </a:pPr>
            <a:r>
              <a:rPr lang="ru-RU" sz="4400" dirty="0">
                <a:solidFill>
                  <a:srgbClr val="191B1D"/>
                </a:solidFill>
                <a:cs typeface="Arial" panose="020B0604020202020204" pitchFamily="34" charset="0"/>
              </a:rPr>
              <a:t>Знать потребности пользователя и обеспечить именно тот опыт, который ему нужен</a:t>
            </a:r>
          </a:p>
        </p:txBody>
      </p:sp>
    </p:spTree>
    <p:extLst>
      <p:ext uri="{BB962C8B-B14F-4D97-AF65-F5344CB8AC3E}">
        <p14:creationId xmlns:p14="http://schemas.microsoft.com/office/powerpoint/2010/main" val="6573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E26B5-B67E-B5BE-42FB-78FBCC52B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321" y="272073"/>
            <a:ext cx="11724667" cy="5492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C47A872-7064-5484-F2A6-F248C7C1F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321" y="1004521"/>
            <a:ext cx="11724667" cy="51138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A63F0F-BE7B-633E-9611-778CDFB7B9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9979" y="6356351"/>
            <a:ext cx="758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accent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134D9FE-4860-B7E2-E5F9-94E0191F4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04041" y="6356351"/>
            <a:ext cx="47713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1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A0C8F6-6DF4-0280-4039-DB23CC79A4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69590" y="6356351"/>
            <a:ext cx="1295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1">
                <a:solidFill>
                  <a:schemeClr val="tx2"/>
                </a:solidFill>
              </a:defRPr>
            </a:lvl1pPr>
          </a:lstStyle>
          <a:p>
            <a:fld id="{8772AB5E-4A47-4CCA-8960-A8792A01B8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кругленный прямоугольник 8">
            <a:extLst>
              <a:ext uri="{FF2B5EF4-FFF2-40B4-BE49-F238E27FC236}">
                <a16:creationId xmlns:a16="http://schemas.microsoft.com/office/drawing/2014/main" id="{F3317905-4FFE-13D5-8466-DA12BC8B649D}"/>
              </a:ext>
            </a:extLst>
          </p:cNvPr>
          <p:cNvSpPr/>
          <p:nvPr userDrawn="1"/>
        </p:nvSpPr>
        <p:spPr>
          <a:xfrm>
            <a:off x="-1230130" y="272073"/>
            <a:ext cx="932447" cy="282635"/>
          </a:xfrm>
          <a:prstGeom prst="round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</a:rPr>
              <a:t>000000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3952AAB6-0290-4943-0A44-DC06435C195E}"/>
              </a:ext>
            </a:extLst>
          </p:cNvPr>
          <p:cNvSpPr/>
          <p:nvPr userDrawn="1"/>
        </p:nvSpPr>
        <p:spPr>
          <a:xfrm>
            <a:off x="-1230130" y="1576065"/>
            <a:ext cx="932447" cy="282635"/>
          </a:xfrm>
          <a:prstGeom prst="roundRect">
            <a:avLst/>
          </a:prstGeom>
          <a:solidFill>
            <a:srgbClr val="76869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dirty="0">
                <a:solidFill>
                  <a:schemeClr val="tx1"/>
                </a:solidFill>
                <a:effectLst/>
              </a:rPr>
              <a:t>768694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CB5A4B13-28D5-403B-FFFB-E33B27CFEC64}"/>
              </a:ext>
            </a:extLst>
          </p:cNvPr>
          <p:cNvSpPr/>
          <p:nvPr userDrawn="1"/>
        </p:nvSpPr>
        <p:spPr>
          <a:xfrm>
            <a:off x="12502995" y="1577191"/>
            <a:ext cx="932447" cy="282635"/>
          </a:xfrm>
          <a:prstGeom prst="roundRect">
            <a:avLst/>
          </a:prstGeom>
          <a:solidFill>
            <a:srgbClr val="2B7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2b7fff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B41B081A-B016-6B20-FD88-9C3382FCB69F}"/>
              </a:ext>
            </a:extLst>
          </p:cNvPr>
          <p:cNvSpPr/>
          <p:nvPr userDrawn="1"/>
        </p:nvSpPr>
        <p:spPr>
          <a:xfrm>
            <a:off x="12502995" y="3170163"/>
            <a:ext cx="932447" cy="282635"/>
          </a:xfrm>
          <a:prstGeom prst="roundRect">
            <a:avLst/>
          </a:prstGeom>
          <a:solidFill>
            <a:srgbClr val="0DC26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0dc267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9210247C-656B-8920-C199-A07F4516AE45}"/>
              </a:ext>
            </a:extLst>
          </p:cNvPr>
          <p:cNvSpPr/>
          <p:nvPr userDrawn="1"/>
        </p:nvSpPr>
        <p:spPr>
          <a:xfrm>
            <a:off x="-1230130" y="3170163"/>
            <a:ext cx="932447" cy="282635"/>
          </a:xfrm>
          <a:prstGeom prst="roundRect">
            <a:avLst/>
          </a:prstGeom>
          <a:solidFill>
            <a:srgbClr val="FF4D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ff4d3a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820EFCC6-31E5-42FB-A295-DA4A2E547B4D}"/>
              </a:ext>
            </a:extLst>
          </p:cNvPr>
          <p:cNvSpPr/>
          <p:nvPr userDrawn="1"/>
        </p:nvSpPr>
        <p:spPr>
          <a:xfrm>
            <a:off x="-1230130" y="1013817"/>
            <a:ext cx="932447" cy="282635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</a:rPr>
              <a:t>D6001C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AF53F672-CE8A-96F6-D0A8-D57B976F45F9}"/>
              </a:ext>
            </a:extLst>
          </p:cNvPr>
          <p:cNvSpPr/>
          <p:nvPr userDrawn="1"/>
        </p:nvSpPr>
        <p:spPr>
          <a:xfrm>
            <a:off x="-1230130" y="648699"/>
            <a:ext cx="932447" cy="282635"/>
          </a:xfrm>
          <a:prstGeom prst="roundRect">
            <a:avLst/>
          </a:prstGeom>
          <a:solidFill>
            <a:schemeClr val="tx1"/>
          </a:solidFill>
          <a:ln>
            <a:solidFill>
              <a:schemeClr val="bg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ysClr val="windowText" lastClr="000000"/>
                </a:solidFill>
              </a:rPr>
              <a:t>FFFFFF</a:t>
            </a:r>
            <a:endParaRPr lang="ru-RU" sz="1200" dirty="0">
              <a:solidFill>
                <a:sysClr val="windowText" lastClr="000000"/>
              </a:solidFill>
            </a:endParaRP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CAA16B13-6F62-671C-658B-863F28B79653}"/>
              </a:ext>
            </a:extLst>
          </p:cNvPr>
          <p:cNvSpPr/>
          <p:nvPr userDrawn="1"/>
        </p:nvSpPr>
        <p:spPr>
          <a:xfrm>
            <a:off x="-1230130" y="4783015"/>
            <a:ext cx="932447" cy="282635"/>
          </a:xfrm>
          <a:prstGeom prst="roundRect">
            <a:avLst/>
          </a:prstGeom>
          <a:solidFill>
            <a:srgbClr val="9054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9054ea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56BD046A-583E-0263-5F0F-4FE9A19D2817}"/>
              </a:ext>
            </a:extLst>
          </p:cNvPr>
          <p:cNvSpPr/>
          <p:nvPr userDrawn="1"/>
        </p:nvSpPr>
        <p:spPr>
          <a:xfrm>
            <a:off x="12502995" y="4783015"/>
            <a:ext cx="932447" cy="282635"/>
          </a:xfrm>
          <a:prstGeom prst="roundRect">
            <a:avLst/>
          </a:prstGeom>
          <a:solidFill>
            <a:srgbClr val="FF99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ff9900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6E667DDF-129B-6780-9FE4-ED84D0305584}"/>
              </a:ext>
            </a:extLst>
          </p:cNvPr>
          <p:cNvSpPr/>
          <p:nvPr userDrawn="1"/>
        </p:nvSpPr>
        <p:spPr>
          <a:xfrm>
            <a:off x="-1230130" y="1930313"/>
            <a:ext cx="932447" cy="282635"/>
          </a:xfrm>
          <a:prstGeom prst="roundRect">
            <a:avLst/>
          </a:prstGeom>
          <a:solidFill>
            <a:srgbClr val="AABBC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solidFill>
                  <a:schemeClr val="tx1"/>
                </a:solidFill>
                <a:effectLst/>
              </a:rPr>
              <a:t>aabbca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8ED43B5A-5717-4616-BD4C-83A449138944}"/>
              </a:ext>
            </a:extLst>
          </p:cNvPr>
          <p:cNvSpPr/>
          <p:nvPr userDrawn="1"/>
        </p:nvSpPr>
        <p:spPr>
          <a:xfrm>
            <a:off x="12502995" y="1944227"/>
            <a:ext cx="932447" cy="282635"/>
          </a:xfrm>
          <a:prstGeom prst="roundRect">
            <a:avLst/>
          </a:prstGeom>
          <a:solidFill>
            <a:srgbClr val="468FF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468ffd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9D328A47-1045-BAF4-AD4C-23C7B6CC94AD}"/>
              </a:ext>
            </a:extLst>
          </p:cNvPr>
          <p:cNvSpPr/>
          <p:nvPr userDrawn="1"/>
        </p:nvSpPr>
        <p:spPr>
          <a:xfrm>
            <a:off x="12502995" y="3537199"/>
            <a:ext cx="932447" cy="282635"/>
          </a:xfrm>
          <a:prstGeom prst="roundRect">
            <a:avLst/>
          </a:prstGeom>
          <a:solidFill>
            <a:srgbClr val="83D99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83d99c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>
            <a:extLst>
              <a:ext uri="{FF2B5EF4-FFF2-40B4-BE49-F238E27FC236}">
                <a16:creationId xmlns:a16="http://schemas.microsoft.com/office/drawing/2014/main" id="{861C6C94-FBAE-C3B9-18FE-929E796EFC54}"/>
              </a:ext>
            </a:extLst>
          </p:cNvPr>
          <p:cNvSpPr/>
          <p:nvPr userDrawn="1"/>
        </p:nvSpPr>
        <p:spPr>
          <a:xfrm>
            <a:off x="-1230130" y="3537199"/>
            <a:ext cx="932447" cy="282635"/>
          </a:xfrm>
          <a:prstGeom prst="roundRect">
            <a:avLst/>
          </a:prstGeom>
          <a:solidFill>
            <a:srgbClr val="FF8A7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ff8a77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39B4F911-6BD1-386F-D12C-656DFE757941}"/>
              </a:ext>
            </a:extLst>
          </p:cNvPr>
          <p:cNvSpPr/>
          <p:nvPr userDrawn="1"/>
        </p:nvSpPr>
        <p:spPr>
          <a:xfrm>
            <a:off x="-1230130" y="5137263"/>
            <a:ext cx="932447" cy="282635"/>
          </a:xfrm>
          <a:prstGeom prst="roundRect">
            <a:avLst/>
          </a:prstGeom>
          <a:solidFill>
            <a:srgbClr val="AF8BF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af8bf5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B3BB01A2-198B-5D29-C0D7-0A0DB79BEBCE}"/>
              </a:ext>
            </a:extLst>
          </p:cNvPr>
          <p:cNvSpPr/>
          <p:nvPr userDrawn="1"/>
        </p:nvSpPr>
        <p:spPr>
          <a:xfrm>
            <a:off x="12502995" y="5137263"/>
            <a:ext cx="932447" cy="282635"/>
          </a:xfrm>
          <a:prstGeom prst="roundRect">
            <a:avLst/>
          </a:prstGeom>
          <a:solidFill>
            <a:srgbClr val="FDB97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tx1"/>
                </a:solidFill>
                <a:effectLst/>
              </a:rPr>
              <a:t>fdb972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id="{1B5A6491-D8D8-0AD7-1BEB-A15E694AAC23}"/>
              </a:ext>
            </a:extLst>
          </p:cNvPr>
          <p:cNvSpPr/>
          <p:nvPr userDrawn="1"/>
        </p:nvSpPr>
        <p:spPr>
          <a:xfrm>
            <a:off x="-1230130" y="2298629"/>
            <a:ext cx="932447" cy="282635"/>
          </a:xfrm>
          <a:prstGeom prst="round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r>
              <a:rPr lang="en" sz="1200" dirty="0">
                <a:effectLst/>
              </a:rPr>
              <a:t>f</a:t>
            </a:r>
            <a:r>
              <a:rPr lang="ru-RU" sz="1200" dirty="0">
                <a:effectLst/>
              </a:rPr>
              <a:t>2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8F7B0952-BD0C-18B5-C7E4-DC252A925236}"/>
              </a:ext>
            </a:extLst>
          </p:cNvPr>
          <p:cNvSpPr/>
          <p:nvPr userDrawn="1"/>
        </p:nvSpPr>
        <p:spPr>
          <a:xfrm>
            <a:off x="12502995" y="3914525"/>
            <a:ext cx="932447" cy="282635"/>
          </a:xfrm>
          <a:prstGeom prst="roundRect">
            <a:avLst/>
          </a:prstGeom>
          <a:solidFill>
            <a:srgbClr val="C1EDC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c1edcc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id="{3E619A43-3161-CD2F-C2B1-3596491CD9E9}"/>
              </a:ext>
            </a:extLst>
          </p:cNvPr>
          <p:cNvSpPr/>
          <p:nvPr userDrawn="1"/>
        </p:nvSpPr>
        <p:spPr>
          <a:xfrm>
            <a:off x="-1230130" y="3914525"/>
            <a:ext cx="932447" cy="282635"/>
          </a:xfrm>
          <a:prstGeom prst="roundRect">
            <a:avLst/>
          </a:prstGeom>
          <a:solidFill>
            <a:srgbClr val="FFC8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ffc8bd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id="{40B81406-68A9-3124-40A3-DED66F64D6BA}"/>
              </a:ext>
            </a:extLst>
          </p:cNvPr>
          <p:cNvSpPr/>
          <p:nvPr userDrawn="1"/>
        </p:nvSpPr>
        <p:spPr>
          <a:xfrm>
            <a:off x="-1230130" y="5505579"/>
            <a:ext cx="932447" cy="282635"/>
          </a:xfrm>
          <a:prstGeom prst="roundRect">
            <a:avLst/>
          </a:prstGeom>
          <a:solidFill>
            <a:srgbClr val="CFBDF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effectLst/>
              </a:rPr>
              <a:t>cfbdfc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28" name="Скругленный прямоугольник 27">
            <a:extLst>
              <a:ext uri="{FF2B5EF4-FFF2-40B4-BE49-F238E27FC236}">
                <a16:creationId xmlns:a16="http://schemas.microsoft.com/office/drawing/2014/main" id="{F340C404-B3C4-C8D8-E3A0-1011DF45DBD7}"/>
              </a:ext>
            </a:extLst>
          </p:cNvPr>
          <p:cNvSpPr/>
          <p:nvPr userDrawn="1"/>
        </p:nvSpPr>
        <p:spPr>
          <a:xfrm>
            <a:off x="12502995" y="5505579"/>
            <a:ext cx="932447" cy="282635"/>
          </a:xfrm>
          <a:prstGeom prst="roundRect">
            <a:avLst/>
          </a:prstGeom>
          <a:solidFill>
            <a:srgbClr val="FFDDB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 err="1">
                <a:solidFill>
                  <a:schemeClr val="bg1"/>
                </a:solidFill>
                <a:effectLst/>
              </a:rPr>
              <a:t>ffddbb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CD7EFBAF-7199-594B-C214-0C5318072DC3}"/>
              </a:ext>
            </a:extLst>
          </p:cNvPr>
          <p:cNvSpPr/>
          <p:nvPr userDrawn="1"/>
        </p:nvSpPr>
        <p:spPr>
          <a:xfrm>
            <a:off x="-1230130" y="2665665"/>
            <a:ext cx="932447" cy="282635"/>
          </a:xfrm>
          <a:prstGeom prst="roundRect">
            <a:avLst/>
          </a:prstGeom>
          <a:solidFill>
            <a:srgbClr val="F8F8F8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f8f8f8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0" name="Скругленный прямоугольник 29">
            <a:extLst>
              <a:ext uri="{FF2B5EF4-FFF2-40B4-BE49-F238E27FC236}">
                <a16:creationId xmlns:a16="http://schemas.microsoft.com/office/drawing/2014/main" id="{8FFF70DE-5E50-FED6-36D5-8CB3762A7FE5}"/>
              </a:ext>
            </a:extLst>
          </p:cNvPr>
          <p:cNvSpPr/>
          <p:nvPr userDrawn="1"/>
        </p:nvSpPr>
        <p:spPr>
          <a:xfrm>
            <a:off x="12502995" y="2706556"/>
            <a:ext cx="932447" cy="282635"/>
          </a:xfrm>
          <a:prstGeom prst="roundRect">
            <a:avLst/>
          </a:prstGeom>
          <a:solidFill>
            <a:srgbClr val="E7F2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e7f2ff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A4A5943F-E119-6066-B42F-5B2BD9E5ED8B}"/>
              </a:ext>
            </a:extLst>
          </p:cNvPr>
          <p:cNvSpPr/>
          <p:nvPr userDrawn="1"/>
        </p:nvSpPr>
        <p:spPr>
          <a:xfrm>
            <a:off x="12502995" y="4299528"/>
            <a:ext cx="932447" cy="282635"/>
          </a:xfrm>
          <a:prstGeom prst="roundRect">
            <a:avLst/>
          </a:prstGeom>
          <a:solidFill>
            <a:srgbClr val="E0F6E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e0f6e5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2" name="Скругленный прямоугольник 31">
            <a:extLst>
              <a:ext uri="{FF2B5EF4-FFF2-40B4-BE49-F238E27FC236}">
                <a16:creationId xmlns:a16="http://schemas.microsoft.com/office/drawing/2014/main" id="{E184D03F-79B9-52A2-7198-4917D007A56B}"/>
              </a:ext>
            </a:extLst>
          </p:cNvPr>
          <p:cNvSpPr/>
          <p:nvPr userDrawn="1"/>
        </p:nvSpPr>
        <p:spPr>
          <a:xfrm>
            <a:off x="-1230130" y="4299528"/>
            <a:ext cx="932447" cy="282635"/>
          </a:xfrm>
          <a:prstGeom prst="roundRect">
            <a:avLst/>
          </a:prstGeom>
          <a:solidFill>
            <a:srgbClr val="FDEDE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fdede9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3" name="Скругленный прямоугольник 32">
            <a:extLst>
              <a:ext uri="{FF2B5EF4-FFF2-40B4-BE49-F238E27FC236}">
                <a16:creationId xmlns:a16="http://schemas.microsoft.com/office/drawing/2014/main" id="{DCABF8AF-8F89-8FB3-BE8F-8A0BA5BD45B1}"/>
              </a:ext>
            </a:extLst>
          </p:cNvPr>
          <p:cNvSpPr/>
          <p:nvPr userDrawn="1"/>
        </p:nvSpPr>
        <p:spPr>
          <a:xfrm>
            <a:off x="-1230130" y="5872615"/>
            <a:ext cx="932447" cy="282635"/>
          </a:xfrm>
          <a:prstGeom prst="roundRect">
            <a:avLst/>
          </a:prstGeom>
          <a:solidFill>
            <a:srgbClr val="F9F7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effectLst/>
              </a:rPr>
              <a:t>f9f7ff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34" name="Скругленный прямоугольник 33">
            <a:extLst>
              <a:ext uri="{FF2B5EF4-FFF2-40B4-BE49-F238E27FC236}">
                <a16:creationId xmlns:a16="http://schemas.microsoft.com/office/drawing/2014/main" id="{DD3148A3-9297-B956-F021-88DDABDE2FB8}"/>
              </a:ext>
            </a:extLst>
          </p:cNvPr>
          <p:cNvSpPr/>
          <p:nvPr userDrawn="1"/>
        </p:nvSpPr>
        <p:spPr>
          <a:xfrm>
            <a:off x="12502995" y="5872615"/>
            <a:ext cx="932447" cy="282635"/>
          </a:xfrm>
          <a:prstGeom prst="roundRect">
            <a:avLst/>
          </a:prstGeom>
          <a:solidFill>
            <a:srgbClr val="FFF7E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fff7ee</a:t>
            </a:r>
            <a:endParaRPr lang="ru-RU" sz="1200" dirty="0">
              <a:solidFill>
                <a:schemeClr val="bg1"/>
              </a:solidFill>
            </a:endParaRPr>
          </a:p>
        </p:txBody>
      </p:sp>
      <p:sp>
        <p:nvSpPr>
          <p:cNvPr id="35" name="Скругленный прямоугольник 34">
            <a:extLst>
              <a:ext uri="{FF2B5EF4-FFF2-40B4-BE49-F238E27FC236}">
                <a16:creationId xmlns:a16="http://schemas.microsoft.com/office/drawing/2014/main" id="{C3083FA7-6F39-BFB8-D6A3-E555785FEFA2}"/>
              </a:ext>
            </a:extLst>
          </p:cNvPr>
          <p:cNvSpPr/>
          <p:nvPr userDrawn="1"/>
        </p:nvSpPr>
        <p:spPr>
          <a:xfrm>
            <a:off x="12502995" y="2318936"/>
            <a:ext cx="932447" cy="282635"/>
          </a:xfrm>
          <a:prstGeom prst="roundRect">
            <a:avLst/>
          </a:prstGeom>
          <a:solidFill>
            <a:srgbClr val="A4C9FE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" sz="1200" dirty="0">
                <a:solidFill>
                  <a:schemeClr val="bg1"/>
                </a:solidFill>
                <a:effectLst/>
              </a:rPr>
              <a:t>a4c9fe</a:t>
            </a:r>
            <a:endParaRPr lang="ru-RU" sz="1200" dirty="0">
              <a:solidFill>
                <a:schemeClr val="bg1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46E3E42-156E-69C3-1A38-602275054DC2}"/>
              </a:ext>
            </a:extLst>
          </p:cNvPr>
          <p:cNvPicPr>
            <a:picLocks noChangeAspect="1"/>
          </p:cNvPicPr>
          <p:nvPr userDrawn="1"/>
        </p:nvPicPr>
        <p:blipFill>
          <a:blip r:embed="rId24"/>
          <a:stretch>
            <a:fillRect/>
          </a:stretch>
        </p:blipFill>
        <p:spPr>
          <a:xfrm>
            <a:off x="240321" y="6401741"/>
            <a:ext cx="975445" cy="274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44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0">
          <p15:clr>
            <a:srgbClr val="F26B43"/>
          </p15:clr>
        </p15:guide>
        <p15:guide id="2" pos="107">
          <p15:clr>
            <a:srgbClr val="F26B43"/>
          </p15:clr>
        </p15:guide>
        <p15:guide id="3" pos="2795">
          <p15:clr>
            <a:srgbClr val="F26B43"/>
          </p15:clr>
        </p15:guide>
        <p15:guide id="4" pos="5653">
          <p15:clr>
            <a:srgbClr val="F26B43"/>
          </p15:clr>
        </p15:guide>
        <p15:guide id="5" pos="2965">
          <p15:clr>
            <a:srgbClr val="F26B43"/>
          </p15:clr>
        </p15:guide>
        <p15:guide id="6" orient="horz" pos="1620">
          <p15:clr>
            <a:srgbClr val="F26B43"/>
          </p15:clr>
        </p15:guide>
        <p15:guide id="7" orient="horz" pos="123">
          <p15:clr>
            <a:srgbClr val="F26B43"/>
          </p15:clr>
        </p15:guide>
        <p15:guide id="8" orient="horz" pos="2879">
          <p15:clr>
            <a:srgbClr val="F26B43"/>
          </p15:clr>
        </p15:guide>
        <p15:guide id="9" orient="horz" pos="566">
          <p15:clr>
            <a:srgbClr val="F26B43"/>
          </p15:clr>
        </p15:guide>
        <p15:guide id="10" orient="horz" pos="39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4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9EB67854-41C3-4014-AAE6-7EAF7A309072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191A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6CD674C-8FAD-461D-9226-A44DDE2E1F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09244" y="339783"/>
            <a:ext cx="1585970" cy="455167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8571103-ACD1-BEEE-A938-EF38D306EE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-4097408" y="-19168644"/>
            <a:ext cx="24976208" cy="35476613"/>
          </a:xfrm>
          <a:prstGeom prst="rect">
            <a:avLst/>
          </a:prstGeom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226DD78-A107-437D-A246-2E9E60B51B1C}"/>
              </a:ext>
            </a:extLst>
          </p:cNvPr>
          <p:cNvSpPr/>
          <p:nvPr/>
        </p:nvSpPr>
        <p:spPr>
          <a:xfrm>
            <a:off x="3576918" y="2040943"/>
            <a:ext cx="8302044" cy="369331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/>
          <a:p>
            <a:pPr>
              <a:lnSpc>
                <a:spcPct val="80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  <a:cs typeface="Arial Black" panose="020B0604020202020204" pitchFamily="34" charset="0"/>
              </a:rPr>
              <a:t>Работа в сфере животноводства: для тех, кто хочет заботиться о животных</a:t>
            </a:r>
          </a:p>
        </p:txBody>
      </p:sp>
    </p:spTree>
    <p:extLst>
      <p:ext uri="{BB962C8B-B14F-4D97-AF65-F5344CB8AC3E}">
        <p14:creationId xmlns:p14="http://schemas.microsoft.com/office/powerpoint/2010/main" val="265871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9">
            <a:extLst>
              <a:ext uri="{FF2B5EF4-FFF2-40B4-BE49-F238E27FC236}">
                <a16:creationId xmlns:a16="http://schemas.microsoft.com/office/drawing/2014/main" id="{39DA20B2-D338-10DF-0779-86A511FA99EF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191A1D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8043B7E-E81B-CDD5-04D0-0B3F312472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7231884">
            <a:off x="-6645884" y="-14052389"/>
            <a:ext cx="22705644" cy="32251466"/>
          </a:xfrm>
          <a:prstGeom prst="rect">
            <a:avLst/>
          </a:prstGeom>
        </p:spPr>
      </p:pic>
      <p:sp>
        <p:nvSpPr>
          <p:cNvPr id="6" name="Текст 5">
            <a:extLst>
              <a:ext uri="{FF2B5EF4-FFF2-40B4-BE49-F238E27FC236}">
                <a16:creationId xmlns:a16="http://schemas.microsoft.com/office/drawing/2014/main" id="{507AA134-E9F4-E550-5A1C-CB49239B04D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9863" y="216454"/>
            <a:ext cx="7967269" cy="5768422"/>
          </a:xfrm>
        </p:spPr>
        <p:txBody>
          <a:bodyPr anchor="ctr">
            <a:normAutofit/>
          </a:bodyPr>
          <a:lstStyle/>
          <a:p>
            <a:pPr marL="715963"/>
            <a:r>
              <a:rPr lang="ru-RU" sz="4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Преимущества работы в сфере животноводства: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Работа со смыслом</a:t>
            </a:r>
            <a:b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Возможность каждый день помогать живым существам и видеть результат своей заботы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Востребованная сфера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Специалисты нужны по всей стране — в фермерских хозяйствах, агрохолдингах и ветеринарных клиниках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Живое общение, а не рутина</a:t>
            </a:r>
            <a:b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В этой сфере много интересных задач — уход, кормление, лечение, наблюдение</a:t>
            </a:r>
          </a:p>
          <a:p>
            <a:pPr marL="704849" indent="-685800"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Можно работать в своем регионе</a:t>
            </a:r>
            <a:br>
              <a:rPr lang="ru-RU" sz="2000" b="1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</a:br>
            <a:r>
              <a:rPr lang="ru-RU" sz="2000" dirty="0">
                <a:solidFill>
                  <a:srgbClr val="191B1D"/>
                </a:solidFill>
                <a:latin typeface="+mj-lt"/>
                <a:cs typeface="Arial" panose="020B0604020202020204" pitchFamily="34" charset="0"/>
              </a:rPr>
              <a:t>Фермы и ветклиники есть почти в каждом населенном пункте — не обязательно уезжать в крупный город</a:t>
            </a:r>
          </a:p>
        </p:txBody>
      </p:sp>
      <p:pic>
        <p:nvPicPr>
          <p:cNvPr id="3" name="Рисунок 8">
            <a:extLst>
              <a:ext uri="{FF2B5EF4-FFF2-40B4-BE49-F238E27FC236}">
                <a16:creationId xmlns:a16="http://schemas.microsoft.com/office/drawing/2014/main" id="{FE56E2CE-820F-7439-72D8-1CD0069B66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1263" y="6301000"/>
            <a:ext cx="973641" cy="2794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C861A3C-DDD8-4C3F-2569-8FD4B1236F8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225" y="889075"/>
            <a:ext cx="4977775" cy="596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213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A3AA2-8559-74C4-82F9-3F1B751A82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E031D167-734E-DAC4-14F0-9019AB196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1724667" cy="549275"/>
          </a:xfrm>
        </p:spPr>
        <p:txBody>
          <a:bodyPr>
            <a:normAutofit/>
          </a:bodyPr>
          <a:lstStyle/>
          <a:p>
            <a:r>
              <a:rPr lang="ru-RU" dirty="0"/>
              <a:t>Легко ли найти работу в сфере животноводства?</a:t>
            </a:r>
          </a:p>
        </p:txBody>
      </p:sp>
      <p:sp>
        <p:nvSpPr>
          <p:cNvPr id="9" name="Скругленный прямоугольник 9">
            <a:extLst>
              <a:ext uri="{FF2B5EF4-FFF2-40B4-BE49-F238E27FC236}">
                <a16:creationId xmlns:a16="http://schemas.microsoft.com/office/drawing/2014/main" id="{6C644634-91BE-6499-12C3-8A3AF4E260F7}"/>
              </a:ext>
            </a:extLst>
          </p:cNvPr>
          <p:cNvSpPr/>
          <p:nvPr/>
        </p:nvSpPr>
        <p:spPr>
          <a:xfrm>
            <a:off x="9195371" y="2084173"/>
            <a:ext cx="2733104" cy="3410465"/>
          </a:xfrm>
          <a:prstGeom prst="roundRect">
            <a:avLst>
              <a:gd name="adj" fmla="val 12396"/>
            </a:avLst>
          </a:prstGeom>
          <a:solidFill>
            <a:srgbClr val="BDB09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9525" lvl="0"/>
            <a:r>
              <a:rPr lang="ru-RU" sz="2000" dirty="0">
                <a:solidFill>
                  <a:srgbClr val="191A1D"/>
                </a:solidFill>
                <a:latin typeface="Arial" panose="020B0604020202020204" pitchFamily="34" charset="0"/>
              </a:rPr>
              <a:t>Количество вакансий для зоотехников и ветеринарных врачей </a:t>
            </a:r>
            <a:r>
              <a:rPr lang="ru-RU" sz="2000" dirty="0"/>
              <a:t>за три года заметно выросло</a:t>
            </a:r>
            <a:r>
              <a:rPr lang="ru-RU" sz="2000" dirty="0">
                <a:solidFill>
                  <a:srgbClr val="191A1D"/>
                </a:solidFill>
                <a:latin typeface="Arial" panose="020B0604020202020204" pitchFamily="34" charset="0"/>
              </a:rPr>
              <a:t>. Это отрасль, где всегда нужны специалисты</a:t>
            </a:r>
            <a:endParaRPr lang="ru-RU" sz="2000" dirty="0">
              <a:solidFill>
                <a:srgbClr val="191A1D"/>
              </a:solidFill>
              <a:latin typeface="Calibri" panose="020F0502020204030204" pitchFamily="34" charset="0"/>
            </a:endParaRPr>
          </a:p>
        </p:txBody>
      </p:sp>
      <p:sp>
        <p:nvSpPr>
          <p:cNvPr id="5" name="Текст 5">
            <a:extLst>
              <a:ext uri="{FF2B5EF4-FFF2-40B4-BE49-F238E27FC236}">
                <a16:creationId xmlns:a16="http://schemas.microsoft.com/office/drawing/2014/main" id="{D68E76CB-88F9-90DA-3E3B-3B2B745F6FBB}"/>
              </a:ext>
            </a:extLst>
          </p:cNvPr>
          <p:cNvSpPr txBox="1">
            <a:spLocks/>
          </p:cNvSpPr>
          <p:nvPr/>
        </p:nvSpPr>
        <p:spPr>
          <a:xfrm>
            <a:off x="6904234" y="6397728"/>
            <a:ext cx="5031163" cy="3883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январь 2022 = 0%, </a:t>
            </a:r>
            <a:r>
              <a:rPr lang="ru-RU" sz="900" dirty="0">
                <a:solidFill>
                  <a:srgbClr val="7F7F7F"/>
                </a:solidFill>
                <a:cs typeface="Arial" panose="020B0604020202020204" pitchFamily="34" charset="0"/>
              </a:rPr>
              <a:t>Динамика среднего числа активных вакансий </a:t>
            </a:r>
            <a:endParaRPr kumimoji="0" lang="ru-RU" sz="900" b="0" i="0" u="none" strike="noStrike" kern="1200" cap="none" spc="0" normalizeH="0" baseline="0" noProof="0" dirty="0">
              <a:ln>
                <a:noFill/>
              </a:ln>
              <a:solidFill>
                <a:srgbClr val="7F7F7F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5E0F269B-77AD-48F4-8645-2FED14534C7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1274314"/>
              </p:ext>
            </p:extLst>
          </p:nvPr>
        </p:nvGraphicFramePr>
        <p:xfrm>
          <a:off x="148398" y="1207305"/>
          <a:ext cx="8968708" cy="5190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3454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51">
            <a:extLst>
              <a:ext uri="{FF2B5EF4-FFF2-40B4-BE49-F238E27FC236}">
                <a16:creationId xmlns:a16="http://schemas.microsoft.com/office/drawing/2014/main" id="{D475D8DF-4089-1DA5-C180-E115DC5D4549}"/>
              </a:ext>
            </a:extLst>
          </p:cNvPr>
          <p:cNvSpPr/>
          <p:nvPr/>
        </p:nvSpPr>
        <p:spPr>
          <a:xfrm>
            <a:off x="4938622" y="1244992"/>
            <a:ext cx="3807429" cy="5032239"/>
          </a:xfrm>
          <a:prstGeom prst="roundRect">
            <a:avLst>
              <a:gd name="adj" fmla="val 7613"/>
            </a:avLst>
          </a:prstGeom>
          <a:solidFill>
            <a:srgbClr val="FB9E82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320C5FC3-D1C7-4FCA-8636-AC5D4CD1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2043602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Какие специалисты в сфере заботы о животных нужны прямо сейчас?</a:t>
            </a:r>
          </a:p>
        </p:txBody>
      </p:sp>
      <p:sp>
        <p:nvSpPr>
          <p:cNvPr id="7" name="Скругленный прямоугольник 22">
            <a:extLst>
              <a:ext uri="{FF2B5EF4-FFF2-40B4-BE49-F238E27FC236}">
                <a16:creationId xmlns:a16="http://schemas.microsoft.com/office/drawing/2014/main" id="{F5DB5F71-E33E-D584-ED6A-4241BDDA38E1}"/>
              </a:ext>
            </a:extLst>
          </p:cNvPr>
          <p:cNvSpPr/>
          <p:nvPr/>
        </p:nvSpPr>
        <p:spPr>
          <a:xfrm flipH="1">
            <a:off x="4957390" y="1346886"/>
            <a:ext cx="3750445" cy="684215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    Кого активно ищут работодатели</a:t>
            </a:r>
          </a:p>
        </p:txBody>
      </p:sp>
      <p:sp>
        <p:nvSpPr>
          <p:cNvPr id="9" name="Скругленный прямоугольник 9">
            <a:extLst>
              <a:ext uri="{FF2B5EF4-FFF2-40B4-BE49-F238E27FC236}">
                <a16:creationId xmlns:a16="http://schemas.microsoft.com/office/drawing/2014/main" id="{63AED8C7-8EFF-E6B8-5B3D-63F196DEC4FE}"/>
              </a:ext>
            </a:extLst>
          </p:cNvPr>
          <p:cNvSpPr/>
          <p:nvPr/>
        </p:nvSpPr>
        <p:spPr>
          <a:xfrm>
            <a:off x="9006435" y="1244993"/>
            <a:ext cx="2866630" cy="5032238"/>
          </a:xfrm>
          <a:prstGeom prst="roundRect">
            <a:avLst>
              <a:gd name="adj" fmla="val 12396"/>
            </a:avLst>
          </a:prstGeom>
          <a:solidFill>
            <a:srgbClr val="BDB09A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9213" lvl="0">
              <a:defRPr/>
            </a:pPr>
            <a:r>
              <a:rPr lang="ru-RU" sz="2200" b="1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Это самые популярные вакансии, связанные с заботой о животных на </a:t>
            </a:r>
            <a:r>
              <a:rPr lang="en-US" sz="2200" b="1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hh.ru</a:t>
            </a:r>
            <a:endParaRPr lang="ru-RU" sz="2200" b="1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752DEA-CDCB-D40E-E75C-3F2254A7CF9A}"/>
              </a:ext>
            </a:extLst>
          </p:cNvPr>
          <p:cNvSpPr txBox="1"/>
          <p:nvPr/>
        </p:nvSpPr>
        <p:spPr>
          <a:xfrm>
            <a:off x="5202744" y="2315210"/>
            <a:ext cx="3673499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Ветеринарный врач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Ассистент ветеринарного врача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Зоотехник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Главный ветеринарный врач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Главный зоотехник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Ведущий ветеринарный врач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Ветеринарный фельдшер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Управляющий фермой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0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Зоотехник-селекционер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7A1D760-7A5E-4A95-9E1A-C3FD69E3F9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388" y="1118308"/>
            <a:ext cx="4099548" cy="4806696"/>
          </a:xfrm>
          <a:prstGeom prst="rect">
            <a:avLst/>
          </a:prstGeom>
        </p:spPr>
      </p:pic>
      <p:sp>
        <p:nvSpPr>
          <p:cNvPr id="3" name="Текст 5">
            <a:extLst>
              <a:ext uri="{FF2B5EF4-FFF2-40B4-BE49-F238E27FC236}">
                <a16:creationId xmlns:a16="http://schemas.microsoft.com/office/drawing/2014/main" id="{D05D0862-D642-089D-AB49-4D61D3D6FC6C}"/>
              </a:ext>
            </a:extLst>
          </p:cNvPr>
          <p:cNvSpPr txBox="1">
            <a:spLocks/>
          </p:cNvSpPr>
          <p:nvPr/>
        </p:nvSpPr>
        <p:spPr>
          <a:xfrm>
            <a:off x="7673546" y="6449705"/>
            <a:ext cx="4261851" cy="3364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по количеству вакансий, размещенных в 2025 году</a:t>
            </a:r>
          </a:p>
        </p:txBody>
      </p:sp>
    </p:spTree>
    <p:extLst>
      <p:ext uri="{BB962C8B-B14F-4D97-AF65-F5344CB8AC3E}">
        <p14:creationId xmlns:p14="http://schemas.microsoft.com/office/powerpoint/2010/main" val="1708084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9">
            <a:extLst>
              <a:ext uri="{FF2B5EF4-FFF2-40B4-BE49-F238E27FC236}">
                <a16:creationId xmlns:a16="http://schemas.microsoft.com/office/drawing/2014/main" id="{8897A9C0-4D4B-F25B-981A-DEFA79E84931}"/>
              </a:ext>
            </a:extLst>
          </p:cNvPr>
          <p:cNvSpPr/>
          <p:nvPr/>
        </p:nvSpPr>
        <p:spPr>
          <a:xfrm>
            <a:off x="263525" y="1489199"/>
            <a:ext cx="8670409" cy="4157839"/>
          </a:xfrm>
          <a:prstGeom prst="roundRect">
            <a:avLst>
              <a:gd name="adj" fmla="val 7107"/>
            </a:avLst>
          </a:prstGeom>
          <a:solidFill>
            <a:srgbClr val="EBE8E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  <a:p>
            <a:pPr marL="360363" marR="0" lvl="0" indent="-3603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Ветеринарный врач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Ассистент ветеринарного врача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Ветеринарный фельдшер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Зоотехник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Бригадир на ферме, зоотехник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Санитар ветеринарный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Животновод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Ветеринарный санитар</a:t>
            </a:r>
          </a:p>
          <a:p>
            <a:pPr marL="360363" lvl="0" indent="-360363">
              <a:buFont typeface="Arial" panose="020B0604020202020204" pitchFamily="34" charset="0"/>
              <a:buChar char="•"/>
              <a:defRPr/>
            </a:pPr>
            <a:r>
              <a:rPr lang="ru-RU" sz="2200" dirty="0">
                <a:solidFill>
                  <a:srgbClr val="191B1D"/>
                </a:solidFill>
                <a:latin typeface="Proxima Nova Cn Rg" panose="02000506030000020004" pitchFamily="2" charset="0"/>
                <a:cs typeface="Arial" panose="020B0604020202020204" pitchFamily="34" charset="0"/>
              </a:rPr>
              <a:t>Помощник мастера</a:t>
            </a: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 panose="02000506030000020004" pitchFamily="2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320C5FC3-D1C7-4FCA-8636-AC5D4CD1E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98" y="250825"/>
            <a:ext cx="11724667" cy="549275"/>
          </a:xfrm>
        </p:spPr>
        <p:txBody>
          <a:bodyPr>
            <a:normAutofit fontScale="90000"/>
          </a:bodyPr>
          <a:lstStyle/>
          <a:p>
            <a:r>
              <a:rPr lang="ru-RU" dirty="0"/>
              <a:t>Кто нужен в сфере заботы о животных</a:t>
            </a:r>
            <a:r>
              <a:rPr lang="ru-RU" dirty="0">
                <a:solidFill>
                  <a:schemeClr val="bg1"/>
                </a:solidFill>
                <a:cs typeface="Arial Black" panose="020B0604020202020204" pitchFamily="34" charset="0"/>
              </a:rPr>
              <a:t> </a:t>
            </a:r>
            <a:r>
              <a:rPr lang="ru-RU" dirty="0"/>
              <a:t>на старте карьеры?</a:t>
            </a:r>
          </a:p>
        </p:txBody>
      </p:sp>
      <p:pic>
        <p:nvPicPr>
          <p:cNvPr id="10" name="Picture 7">
            <a:extLst>
              <a:ext uri="{FF2B5EF4-FFF2-40B4-BE49-F238E27FC236}">
                <a16:creationId xmlns:a16="http://schemas.microsoft.com/office/drawing/2014/main" id="{CC9DA5F5-6532-49D9-BE61-C4640AD8A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4269" y="603218"/>
            <a:ext cx="2568796" cy="6117217"/>
          </a:xfrm>
          <a:prstGeom prst="rect">
            <a:avLst/>
          </a:prstGeom>
        </p:spPr>
      </p:pic>
      <p:sp>
        <p:nvSpPr>
          <p:cNvPr id="2" name="Скругленный прямоугольник 22">
            <a:extLst>
              <a:ext uri="{FF2B5EF4-FFF2-40B4-BE49-F238E27FC236}">
                <a16:creationId xmlns:a16="http://schemas.microsoft.com/office/drawing/2014/main" id="{E3DAB8F6-2A5C-9826-F2BA-36820070D129}"/>
              </a:ext>
            </a:extLst>
          </p:cNvPr>
          <p:cNvSpPr/>
          <p:nvPr/>
        </p:nvSpPr>
        <p:spPr>
          <a:xfrm flipH="1">
            <a:off x="1816442" y="1606820"/>
            <a:ext cx="5498758" cy="59268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3838" marR="0" lvl="0" indent="-223838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    Кем можно работать, если опыта нет</a:t>
            </a:r>
          </a:p>
        </p:txBody>
      </p:sp>
      <p:sp>
        <p:nvSpPr>
          <p:cNvPr id="3" name="Текст 5">
            <a:extLst>
              <a:ext uri="{FF2B5EF4-FFF2-40B4-BE49-F238E27FC236}">
                <a16:creationId xmlns:a16="http://schemas.microsoft.com/office/drawing/2014/main" id="{7C638C22-AC6D-B56B-3C2C-EA728BD6E19A}"/>
              </a:ext>
            </a:extLst>
          </p:cNvPr>
          <p:cNvSpPr txBox="1">
            <a:spLocks/>
          </p:cNvSpPr>
          <p:nvPr/>
        </p:nvSpPr>
        <p:spPr>
          <a:xfrm>
            <a:off x="4905626" y="6449705"/>
            <a:ext cx="4261851" cy="33641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defRPr/>
            </a:pP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Источник: 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F1F1F1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hh.ru</a:t>
            </a:r>
            <a:r>
              <a:rPr lang="ru-RU" sz="900" dirty="0">
                <a:solidFill>
                  <a:srgbClr val="F1F1F1">
                    <a:lumMod val="50000"/>
                  </a:srgbClr>
                </a:solidFill>
                <a:latin typeface="Arial"/>
              </a:rPr>
              <a:t>, </a:t>
            </a:r>
            <a:r>
              <a:rPr kumimoji="0" lang="ru-RU" sz="9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Россия, по количеству вакансий, размещенных в 2024 году</a:t>
            </a:r>
          </a:p>
        </p:txBody>
      </p:sp>
    </p:spTree>
    <p:extLst>
      <p:ext uri="{BB962C8B-B14F-4D97-AF65-F5344CB8AC3E}">
        <p14:creationId xmlns:p14="http://schemas.microsoft.com/office/powerpoint/2010/main" val="3480565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Скругленный прямоугольник 51">
            <a:extLst>
              <a:ext uri="{FF2B5EF4-FFF2-40B4-BE49-F238E27FC236}">
                <a16:creationId xmlns:a16="http://schemas.microsoft.com/office/drawing/2014/main" id="{09170F23-021B-F358-7F94-D1947EA95A75}"/>
              </a:ext>
            </a:extLst>
          </p:cNvPr>
          <p:cNvSpPr/>
          <p:nvPr/>
        </p:nvSpPr>
        <p:spPr>
          <a:xfrm>
            <a:off x="263525" y="1219740"/>
            <a:ext cx="4131017" cy="4661845"/>
          </a:xfrm>
          <a:prstGeom prst="roundRect">
            <a:avLst>
              <a:gd name="adj" fmla="val 7613"/>
            </a:avLst>
          </a:prstGeom>
          <a:solidFill>
            <a:srgbClr val="EBE8E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BF24A702-2A10-2D3A-873B-1E74647E66AF}"/>
              </a:ext>
            </a:extLst>
          </p:cNvPr>
          <p:cNvSpPr txBox="1"/>
          <p:nvPr/>
        </p:nvSpPr>
        <p:spPr>
          <a:xfrm>
            <a:off x="420787" y="2458586"/>
            <a:ext cx="3630352" cy="3441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Soft-skills — 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гибкие качества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191A1D"/>
                </a:solidFill>
                <a:cs typeface="Arial" panose="020B0604020202020204" pitchFamily="34" charset="0"/>
              </a:rPr>
              <a:t>Навыки, которые помогают работать с людьми, быть внимательными и </a:t>
            </a:r>
            <a:r>
              <a:rPr lang="ru-RU" sz="1600" dirty="0" err="1">
                <a:solidFill>
                  <a:srgbClr val="191A1D"/>
                </a:solidFill>
                <a:cs typeface="Arial" panose="020B0604020202020204" pitchFamily="34" charset="0"/>
              </a:rPr>
              <a:t>клиентоориентированными</a:t>
            </a:r>
            <a:endParaRPr lang="ru-RU" sz="1600" dirty="0">
              <a:solidFill>
                <a:srgbClr val="000000"/>
              </a:solidFill>
              <a:latin typeface="Proxima Nova Cn Rg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>
                <a:solidFill>
                  <a:srgbClr val="000000"/>
                </a:solidFill>
                <a:latin typeface="Proxima Nova Cn Rg"/>
                <a:cs typeface="Arial" panose="020B0604020202020204" pitchFamily="34" charset="0"/>
              </a:rPr>
              <a:t>Hard-skills</a:t>
            </a:r>
            <a:r>
              <a:rPr lang="ru-RU" sz="1600" b="1" dirty="0">
                <a:solidFill>
                  <a:srgbClr val="000000"/>
                </a:solidFill>
                <a:latin typeface="Proxima Nova Cn Rg"/>
                <a:cs typeface="Arial" panose="020B0604020202020204" pitchFamily="34" charset="0"/>
              </a:rPr>
              <a:t> — профессиональные умения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dirty="0">
                <a:solidFill>
                  <a:srgbClr val="191A1D"/>
                </a:solidFill>
                <a:cs typeface="Arial" panose="020B0604020202020204" pitchFamily="34" charset="0"/>
              </a:rPr>
              <a:t>Навыки, которым можно научиться и которые можно измерить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FEC7F94-E5DF-4617-0826-144A4DBEC5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23274" y="1628775"/>
            <a:ext cx="482323" cy="482323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60CB423E-3D93-75AD-6FBB-2E96CCA25EE4}"/>
              </a:ext>
            </a:extLst>
          </p:cNvPr>
          <p:cNvGrpSpPr/>
          <p:nvPr/>
        </p:nvGrpSpPr>
        <p:grpSpPr>
          <a:xfrm>
            <a:off x="4569380" y="1954388"/>
            <a:ext cx="7359095" cy="1247514"/>
            <a:chOff x="4569380" y="1954387"/>
            <a:chExt cx="6559733" cy="1820125"/>
          </a:xfrm>
        </p:grpSpPr>
        <p:sp>
          <p:nvSpPr>
            <p:cNvPr id="41" name="Скругленный прямоугольник 8">
              <a:extLst>
                <a:ext uri="{FF2B5EF4-FFF2-40B4-BE49-F238E27FC236}">
                  <a16:creationId xmlns:a16="http://schemas.microsoft.com/office/drawing/2014/main" id="{DE7ECC74-064B-4C78-9EDC-A712BF4D62DD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40" name="Скругленный прямоугольник 8">
              <a:extLst>
                <a:ext uri="{FF2B5EF4-FFF2-40B4-BE49-F238E27FC236}">
                  <a16:creationId xmlns:a16="http://schemas.microsoft.com/office/drawing/2014/main" id="{69031CA6-D08C-4D9C-A34E-9FC0D892A267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17" name="Скругленный прямоугольник 8">
              <a:extLst>
                <a:ext uri="{FF2B5EF4-FFF2-40B4-BE49-F238E27FC236}">
                  <a16:creationId xmlns:a16="http://schemas.microsoft.com/office/drawing/2014/main" id="{7D432090-34A7-42CC-A1F3-88E40377EFF9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20" name="Скругленный прямоугольник 12">
            <a:extLst>
              <a:ext uri="{FF2B5EF4-FFF2-40B4-BE49-F238E27FC236}">
                <a16:creationId xmlns:a16="http://schemas.microsoft.com/office/drawing/2014/main" id="{5C5A208D-1F71-44D0-A43F-8C9B0C1594C9}"/>
              </a:ext>
            </a:extLst>
          </p:cNvPr>
          <p:cNvSpPr/>
          <p:nvPr/>
        </p:nvSpPr>
        <p:spPr>
          <a:xfrm>
            <a:off x="4801381" y="2192173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1</a:t>
            </a:r>
          </a:p>
        </p:txBody>
      </p:sp>
      <p:sp>
        <p:nvSpPr>
          <p:cNvPr id="23" name="Скругленный прямоугольник 16">
            <a:extLst>
              <a:ext uri="{FF2B5EF4-FFF2-40B4-BE49-F238E27FC236}">
                <a16:creationId xmlns:a16="http://schemas.microsoft.com/office/drawing/2014/main" id="{3BF1B46D-1571-490B-A3DC-0F27470BB982}"/>
              </a:ext>
            </a:extLst>
          </p:cNvPr>
          <p:cNvSpPr/>
          <p:nvPr/>
        </p:nvSpPr>
        <p:spPr>
          <a:xfrm>
            <a:off x="7299232" y="2195538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2</a:t>
            </a:r>
          </a:p>
        </p:txBody>
      </p:sp>
      <p:sp>
        <p:nvSpPr>
          <p:cNvPr id="27" name="Скругленный прямоугольник 20">
            <a:extLst>
              <a:ext uri="{FF2B5EF4-FFF2-40B4-BE49-F238E27FC236}">
                <a16:creationId xmlns:a16="http://schemas.microsoft.com/office/drawing/2014/main" id="{5E4E6EF4-10DA-4A8A-B3A1-CD7110BBF1C6}"/>
              </a:ext>
            </a:extLst>
          </p:cNvPr>
          <p:cNvSpPr/>
          <p:nvPr/>
        </p:nvSpPr>
        <p:spPr>
          <a:xfrm>
            <a:off x="9775447" y="2160007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3</a:t>
            </a:r>
          </a:p>
        </p:txBody>
      </p:sp>
      <p:sp>
        <p:nvSpPr>
          <p:cNvPr id="37" name="Скругленный прямоугольник 7">
            <a:extLst>
              <a:ext uri="{FF2B5EF4-FFF2-40B4-BE49-F238E27FC236}">
                <a16:creationId xmlns:a16="http://schemas.microsoft.com/office/drawing/2014/main" id="{FF201079-D543-4C3B-A51D-2F272F3B2A8B}"/>
              </a:ext>
            </a:extLst>
          </p:cNvPr>
          <p:cNvSpPr/>
          <p:nvPr/>
        </p:nvSpPr>
        <p:spPr>
          <a:xfrm>
            <a:off x="4532495" y="1278227"/>
            <a:ext cx="7395980" cy="421065"/>
          </a:xfrm>
          <a:prstGeom prst="roundRect">
            <a:avLst>
              <a:gd name="adj" fmla="val 20654"/>
            </a:avLst>
          </a:prstGeom>
          <a:solidFill>
            <a:srgbClr val="D6001C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Важные навыки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61271E4-9556-4CF8-8287-89A9FDE1FD10}"/>
              </a:ext>
            </a:extLst>
          </p:cNvPr>
          <p:cNvSpPr txBox="1"/>
          <p:nvPr/>
        </p:nvSpPr>
        <p:spPr>
          <a:xfrm>
            <a:off x="9772192" y="5263785"/>
            <a:ext cx="3252673" cy="338554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itle 19">
            <a:extLst>
              <a:ext uri="{FF2B5EF4-FFF2-40B4-BE49-F238E27FC236}">
                <a16:creationId xmlns:a16="http://schemas.microsoft.com/office/drawing/2014/main" id="{F19F175D-1903-D48E-31D1-07EC97C92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82" y="276366"/>
            <a:ext cx="11724667" cy="549275"/>
          </a:xfrm>
        </p:spPr>
        <p:txBody>
          <a:bodyPr>
            <a:normAutofit/>
          </a:bodyPr>
          <a:lstStyle/>
          <a:p>
            <a:pPr marL="720000" marR="0" lvl="0" indent="-702000" defTabSz="685800" rtl="0" eaLnBrk="1" fontAlgn="auto" latinLnBrk="0" hangingPunct="1">
              <a:lnSpc>
                <a:spcPts val="32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lang="ru-RU" dirty="0"/>
              <a:t>Какие навыки ценятся в работе?</a:t>
            </a:r>
            <a:endParaRPr lang="en-GE" dirty="0"/>
          </a:p>
        </p:txBody>
      </p:sp>
      <p:grpSp>
        <p:nvGrpSpPr>
          <p:cNvPr id="30" name="Group 10">
            <a:extLst>
              <a:ext uri="{FF2B5EF4-FFF2-40B4-BE49-F238E27FC236}">
                <a16:creationId xmlns:a16="http://schemas.microsoft.com/office/drawing/2014/main" id="{B1764645-444A-8349-E2EA-A7158795FC9E}"/>
              </a:ext>
            </a:extLst>
          </p:cNvPr>
          <p:cNvGrpSpPr/>
          <p:nvPr/>
        </p:nvGrpSpPr>
        <p:grpSpPr>
          <a:xfrm>
            <a:off x="4487381" y="5042465"/>
            <a:ext cx="7359095" cy="1247514"/>
            <a:chOff x="4569380" y="1954387"/>
            <a:chExt cx="6559733" cy="1820125"/>
          </a:xfrm>
        </p:grpSpPr>
        <p:sp>
          <p:nvSpPr>
            <p:cNvPr id="31" name="Скругленный прямоугольник 8">
              <a:extLst>
                <a:ext uri="{FF2B5EF4-FFF2-40B4-BE49-F238E27FC236}">
                  <a16:creationId xmlns:a16="http://schemas.microsoft.com/office/drawing/2014/main" id="{AA36C9A6-FBB6-4A91-BA8C-782D8496FAA8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32" name="Скругленный прямоугольник 8">
              <a:extLst>
                <a:ext uri="{FF2B5EF4-FFF2-40B4-BE49-F238E27FC236}">
                  <a16:creationId xmlns:a16="http://schemas.microsoft.com/office/drawing/2014/main" id="{C59AE1B7-0092-D108-DDCB-E66A08D172CD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33" name="Скругленный прямоугольник 8">
              <a:extLst>
                <a:ext uri="{FF2B5EF4-FFF2-40B4-BE49-F238E27FC236}">
                  <a16:creationId xmlns:a16="http://schemas.microsoft.com/office/drawing/2014/main" id="{A0075B58-A008-EA34-B9CE-B6971E4814BE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34" name="Скругленный прямоугольник 12">
            <a:extLst>
              <a:ext uri="{FF2B5EF4-FFF2-40B4-BE49-F238E27FC236}">
                <a16:creationId xmlns:a16="http://schemas.microsoft.com/office/drawing/2014/main" id="{FC11B010-1E75-019E-9EA4-50D75256F6AC}"/>
              </a:ext>
            </a:extLst>
          </p:cNvPr>
          <p:cNvSpPr/>
          <p:nvPr/>
        </p:nvSpPr>
        <p:spPr>
          <a:xfrm>
            <a:off x="4648981" y="362435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4</a:t>
            </a:r>
          </a:p>
        </p:txBody>
      </p:sp>
      <p:sp>
        <p:nvSpPr>
          <p:cNvPr id="35" name="Скругленный прямоугольник 16">
            <a:extLst>
              <a:ext uri="{FF2B5EF4-FFF2-40B4-BE49-F238E27FC236}">
                <a16:creationId xmlns:a16="http://schemas.microsoft.com/office/drawing/2014/main" id="{8581B170-0437-B302-FF08-34271E149BF8}"/>
              </a:ext>
            </a:extLst>
          </p:cNvPr>
          <p:cNvSpPr/>
          <p:nvPr/>
        </p:nvSpPr>
        <p:spPr>
          <a:xfrm>
            <a:off x="7146832" y="3627721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5</a:t>
            </a:r>
          </a:p>
        </p:txBody>
      </p:sp>
      <p:sp>
        <p:nvSpPr>
          <p:cNvPr id="36" name="Скругленный прямоугольник 20">
            <a:extLst>
              <a:ext uri="{FF2B5EF4-FFF2-40B4-BE49-F238E27FC236}">
                <a16:creationId xmlns:a16="http://schemas.microsoft.com/office/drawing/2014/main" id="{B16E1300-06B6-61DE-1313-923FE3A38C6A}"/>
              </a:ext>
            </a:extLst>
          </p:cNvPr>
          <p:cNvSpPr/>
          <p:nvPr/>
        </p:nvSpPr>
        <p:spPr>
          <a:xfrm>
            <a:off x="9623047" y="3592190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6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10AB3C45-720B-3E90-1AB7-EC74C7D120F5}"/>
              </a:ext>
            </a:extLst>
          </p:cNvPr>
          <p:cNvSpPr/>
          <p:nvPr/>
        </p:nvSpPr>
        <p:spPr>
          <a:xfrm>
            <a:off x="4559605" y="4174018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191B1D"/>
                </a:solidFill>
                <a:effectLst/>
                <a:uLnTx/>
                <a:uFillTx/>
                <a:latin typeface="Proxima Nova Cn Rg"/>
                <a:ea typeface="+mn-ea"/>
                <a:cs typeface="Arial" panose="020B0604020202020204" pitchFamily="34" charset="0"/>
              </a:rPr>
              <a:t>Пунктуальность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F377435-13F3-D8B3-DF02-B2DA1017716A}"/>
              </a:ext>
            </a:extLst>
          </p:cNvPr>
          <p:cNvSpPr/>
          <p:nvPr/>
        </p:nvSpPr>
        <p:spPr>
          <a:xfrm>
            <a:off x="6998588" y="4092301"/>
            <a:ext cx="24080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Водительское удостоверение </a:t>
            </a: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92567CEF-A080-B41D-C166-F038C6679A9B}"/>
              </a:ext>
            </a:extLst>
          </p:cNvPr>
          <p:cNvSpPr/>
          <p:nvPr/>
        </p:nvSpPr>
        <p:spPr>
          <a:xfrm flipH="1">
            <a:off x="9466275" y="4103644"/>
            <a:ext cx="22308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Складской учет</a:t>
            </a:r>
          </a:p>
        </p:txBody>
      </p:sp>
      <p:grpSp>
        <p:nvGrpSpPr>
          <p:cNvPr id="48" name="Group 10">
            <a:extLst>
              <a:ext uri="{FF2B5EF4-FFF2-40B4-BE49-F238E27FC236}">
                <a16:creationId xmlns:a16="http://schemas.microsoft.com/office/drawing/2014/main" id="{DE603BD2-39B0-E81D-FCB1-AF24A18F1509}"/>
              </a:ext>
            </a:extLst>
          </p:cNvPr>
          <p:cNvGrpSpPr/>
          <p:nvPr/>
        </p:nvGrpSpPr>
        <p:grpSpPr>
          <a:xfrm>
            <a:off x="4569380" y="3538971"/>
            <a:ext cx="7359095" cy="1247514"/>
            <a:chOff x="4569380" y="1954387"/>
            <a:chExt cx="6559733" cy="1820125"/>
          </a:xfrm>
        </p:grpSpPr>
        <p:sp>
          <p:nvSpPr>
            <p:cNvPr id="49" name="Скругленный прямоугольник 8">
              <a:extLst>
                <a:ext uri="{FF2B5EF4-FFF2-40B4-BE49-F238E27FC236}">
                  <a16:creationId xmlns:a16="http://schemas.microsoft.com/office/drawing/2014/main" id="{4888140B-392D-D4A0-B813-5CAD79ADB15C}"/>
                </a:ext>
              </a:extLst>
            </p:cNvPr>
            <p:cNvSpPr/>
            <p:nvPr/>
          </p:nvSpPr>
          <p:spPr>
            <a:xfrm>
              <a:off x="9018939" y="1954387"/>
              <a:ext cx="2110174" cy="1820125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50" name="Скругленный прямоугольник 8">
              <a:extLst>
                <a:ext uri="{FF2B5EF4-FFF2-40B4-BE49-F238E27FC236}">
                  <a16:creationId xmlns:a16="http://schemas.microsoft.com/office/drawing/2014/main" id="{DAFA4643-E885-DCBE-DBA2-05E5E162A964}"/>
                </a:ext>
              </a:extLst>
            </p:cNvPr>
            <p:cNvSpPr/>
            <p:nvPr/>
          </p:nvSpPr>
          <p:spPr>
            <a:xfrm>
              <a:off x="6802523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  <p:sp>
          <p:nvSpPr>
            <p:cNvPr id="51" name="Скругленный прямоугольник 8">
              <a:extLst>
                <a:ext uri="{FF2B5EF4-FFF2-40B4-BE49-F238E27FC236}">
                  <a16:creationId xmlns:a16="http://schemas.microsoft.com/office/drawing/2014/main" id="{67818DAF-30AF-EA09-51D3-402D946E74A7}"/>
                </a:ext>
              </a:extLst>
            </p:cNvPr>
            <p:cNvSpPr/>
            <p:nvPr/>
          </p:nvSpPr>
          <p:spPr>
            <a:xfrm>
              <a:off x="4569380" y="1954388"/>
              <a:ext cx="2110174" cy="1820124"/>
            </a:xfrm>
            <a:prstGeom prst="roundRect">
              <a:avLst>
                <a:gd name="adj" fmla="val 11667"/>
              </a:avLst>
            </a:prstGeom>
            <a:solidFill>
              <a:srgbClr val="F2F2F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351" b="0" i="0" u="none" strike="noStrike" kern="1200" cap="none" spc="0" normalizeH="0" baseline="0" noProof="0" dirty="0">
                <a:ln>
                  <a:noFill/>
                </a:ln>
                <a:solidFill>
                  <a:srgbClr val="191A1D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endParaRPr>
            </a:p>
          </p:txBody>
        </p:sp>
      </p:grpSp>
      <p:sp>
        <p:nvSpPr>
          <p:cNvPr id="54" name="Скругленный прямоугольник 12">
            <a:extLst>
              <a:ext uri="{FF2B5EF4-FFF2-40B4-BE49-F238E27FC236}">
                <a16:creationId xmlns:a16="http://schemas.microsoft.com/office/drawing/2014/main" id="{8A8A6C55-55AF-7244-FF72-902D7A741713}"/>
              </a:ext>
            </a:extLst>
          </p:cNvPr>
          <p:cNvSpPr/>
          <p:nvPr/>
        </p:nvSpPr>
        <p:spPr>
          <a:xfrm>
            <a:off x="4801381" y="377675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4</a:t>
            </a:r>
          </a:p>
        </p:txBody>
      </p:sp>
      <p:sp>
        <p:nvSpPr>
          <p:cNvPr id="55" name="Скругленный прямоугольник 16">
            <a:extLst>
              <a:ext uri="{FF2B5EF4-FFF2-40B4-BE49-F238E27FC236}">
                <a16:creationId xmlns:a16="http://schemas.microsoft.com/office/drawing/2014/main" id="{26CA9077-736E-2080-1C29-CB11465B43E1}"/>
              </a:ext>
            </a:extLst>
          </p:cNvPr>
          <p:cNvSpPr/>
          <p:nvPr/>
        </p:nvSpPr>
        <p:spPr>
          <a:xfrm>
            <a:off x="7299232" y="3780121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5</a:t>
            </a:r>
          </a:p>
        </p:txBody>
      </p:sp>
      <p:sp>
        <p:nvSpPr>
          <p:cNvPr id="56" name="Скругленный прямоугольник 20">
            <a:extLst>
              <a:ext uri="{FF2B5EF4-FFF2-40B4-BE49-F238E27FC236}">
                <a16:creationId xmlns:a16="http://schemas.microsoft.com/office/drawing/2014/main" id="{F1A53AA2-7879-A116-A337-0C27950D56D7}"/>
              </a:ext>
            </a:extLst>
          </p:cNvPr>
          <p:cNvSpPr/>
          <p:nvPr/>
        </p:nvSpPr>
        <p:spPr>
          <a:xfrm>
            <a:off x="9775447" y="3744590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6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369E9724-8BF0-3D23-9BFA-F919FE221C9A}"/>
              </a:ext>
            </a:extLst>
          </p:cNvPr>
          <p:cNvSpPr/>
          <p:nvPr/>
        </p:nvSpPr>
        <p:spPr>
          <a:xfrm>
            <a:off x="4718865" y="4162728"/>
            <a:ext cx="23793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Знание ветеринар-</a:t>
            </a:r>
            <a:r>
              <a:rPr lang="ru-RU" sz="1600" b="1" dirty="0" err="1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ных</a:t>
            </a: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 препаратов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id="{F591742B-E2DE-6E7C-81B1-08EC4C8EE4AF}"/>
              </a:ext>
            </a:extLst>
          </p:cNvPr>
          <p:cNvSpPr/>
          <p:nvPr/>
        </p:nvSpPr>
        <p:spPr>
          <a:xfrm flipH="1">
            <a:off x="9712423" y="5688227"/>
            <a:ext cx="22308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Ветеринарное законодательство</a:t>
            </a:r>
          </a:p>
        </p:txBody>
      </p:sp>
      <p:sp>
        <p:nvSpPr>
          <p:cNvPr id="60" name="Скругленный прямоугольник 12">
            <a:extLst>
              <a:ext uri="{FF2B5EF4-FFF2-40B4-BE49-F238E27FC236}">
                <a16:creationId xmlns:a16="http://schemas.microsoft.com/office/drawing/2014/main" id="{FEBE4ED8-3C21-2FE4-E7C2-9D590BF0A08C}"/>
              </a:ext>
            </a:extLst>
          </p:cNvPr>
          <p:cNvSpPr/>
          <p:nvPr/>
        </p:nvSpPr>
        <p:spPr>
          <a:xfrm>
            <a:off x="4738357" y="5220282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7</a:t>
            </a:r>
          </a:p>
        </p:txBody>
      </p:sp>
      <p:sp>
        <p:nvSpPr>
          <p:cNvPr id="61" name="Скругленный прямоугольник 16">
            <a:extLst>
              <a:ext uri="{FF2B5EF4-FFF2-40B4-BE49-F238E27FC236}">
                <a16:creationId xmlns:a16="http://schemas.microsoft.com/office/drawing/2014/main" id="{4E2FA5BC-2570-48E3-D192-5A500E88A198}"/>
              </a:ext>
            </a:extLst>
          </p:cNvPr>
          <p:cNvSpPr/>
          <p:nvPr/>
        </p:nvSpPr>
        <p:spPr>
          <a:xfrm>
            <a:off x="7236208" y="5223647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Proxima Nova Cn Rg"/>
                <a:ea typeface="+mn-ea"/>
                <a:cs typeface="+mn-cs"/>
              </a:rPr>
              <a:t>8</a:t>
            </a:r>
          </a:p>
        </p:txBody>
      </p:sp>
      <p:sp>
        <p:nvSpPr>
          <p:cNvPr id="62" name="Скругленный прямоугольник 20">
            <a:extLst>
              <a:ext uri="{FF2B5EF4-FFF2-40B4-BE49-F238E27FC236}">
                <a16:creationId xmlns:a16="http://schemas.microsoft.com/office/drawing/2014/main" id="{ACE17FE8-91F1-2653-708B-D64777C000F4}"/>
              </a:ext>
            </a:extLst>
          </p:cNvPr>
          <p:cNvSpPr/>
          <p:nvPr/>
        </p:nvSpPr>
        <p:spPr>
          <a:xfrm>
            <a:off x="9712423" y="5188116"/>
            <a:ext cx="298579" cy="298579"/>
          </a:xfrm>
          <a:prstGeom prst="roundRect">
            <a:avLst>
              <a:gd name="adj" fmla="val 50000"/>
            </a:avLst>
          </a:prstGeom>
          <a:solidFill>
            <a:srgbClr val="191B1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rgbClr val="FFFFFF"/>
                </a:solidFill>
                <a:latin typeface="Proxima Nova Cn Rg"/>
              </a:rPr>
              <a:t>9</a:t>
            </a: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roxima Nova Cn Rg"/>
              <a:ea typeface="+mn-ea"/>
              <a:cs typeface="+mn-cs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770BB8E7-4B64-05EA-5BA9-1E70DF4BE985}"/>
              </a:ext>
            </a:extLst>
          </p:cNvPr>
          <p:cNvSpPr/>
          <p:nvPr/>
        </p:nvSpPr>
        <p:spPr>
          <a:xfrm>
            <a:off x="4695262" y="5688227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Ответственность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07EE1F0E-7559-D5CA-FBE9-7F72C588A4D4}"/>
              </a:ext>
            </a:extLst>
          </p:cNvPr>
          <p:cNvSpPr/>
          <p:nvPr/>
        </p:nvSpPr>
        <p:spPr>
          <a:xfrm>
            <a:off x="7146832" y="4162728"/>
            <a:ext cx="198154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Лечение животных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884EDFD4-CF52-4661-82E7-FDFDB6D45863}"/>
              </a:ext>
            </a:extLst>
          </p:cNvPr>
          <p:cNvSpPr/>
          <p:nvPr/>
        </p:nvSpPr>
        <p:spPr>
          <a:xfrm>
            <a:off x="4826295" y="2755380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Ветеринария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78257B05-0DA4-4883-941E-FBAA3F8FB1D2}"/>
              </a:ext>
            </a:extLst>
          </p:cNvPr>
          <p:cNvSpPr/>
          <p:nvPr/>
        </p:nvSpPr>
        <p:spPr>
          <a:xfrm>
            <a:off x="9731095" y="4162728"/>
            <a:ext cx="20851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Вакцинация животных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2678F15-5328-4EB1-AB63-865986911335}"/>
              </a:ext>
            </a:extLst>
          </p:cNvPr>
          <p:cNvSpPr/>
          <p:nvPr/>
        </p:nvSpPr>
        <p:spPr>
          <a:xfrm>
            <a:off x="9783907" y="2720299"/>
            <a:ext cx="24080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Пользователь ПК</a:t>
            </a: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id="{BDD28898-1A4E-42ED-8758-DE489EA40154}"/>
              </a:ext>
            </a:extLst>
          </p:cNvPr>
          <p:cNvSpPr/>
          <p:nvPr/>
        </p:nvSpPr>
        <p:spPr>
          <a:xfrm>
            <a:off x="7234050" y="2719169"/>
            <a:ext cx="237938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Работа в команде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28F1602F-F0CB-4E33-962C-8F3C58E1952F}"/>
              </a:ext>
            </a:extLst>
          </p:cNvPr>
          <p:cNvSpPr/>
          <p:nvPr/>
        </p:nvSpPr>
        <p:spPr>
          <a:xfrm flipH="1">
            <a:off x="7064685" y="5688227"/>
            <a:ext cx="2317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377">
              <a:defRPr/>
            </a:pPr>
            <a:r>
              <a:rPr lang="ru-RU" sz="16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Грамотная речь</a:t>
            </a:r>
          </a:p>
        </p:txBody>
      </p:sp>
    </p:spTree>
    <p:extLst>
      <p:ext uri="{BB962C8B-B14F-4D97-AF65-F5344CB8AC3E}">
        <p14:creationId xmlns:p14="http://schemas.microsoft.com/office/powerpoint/2010/main" val="1448966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96E5A1-8E2B-4EE3-9462-56CE1CE75325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EBE8E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628650" lvl="0">
              <a:lnSpc>
                <a:spcPct val="90000"/>
              </a:lnSpc>
              <a:spcBef>
                <a:spcPts val="1000"/>
              </a:spcBef>
              <a:buClr>
                <a:srgbClr val="19191D"/>
              </a:buClr>
              <a:buSzPts val="1400"/>
            </a:pPr>
            <a:endParaRPr lang="ru-RU" sz="4400" b="1" kern="0" dirty="0">
              <a:solidFill>
                <a:srgbClr val="191B1D"/>
              </a:solidFill>
              <a:latin typeface="Proxima Nova Cn Rg" panose="02000506030000020004" pitchFamily="2" charset="0"/>
              <a:cs typeface="Arial" panose="020B0604020202020204" pitchFamily="34" charset="0"/>
              <a:sym typeface="Arial"/>
            </a:endParaRPr>
          </a:p>
        </p:txBody>
      </p:sp>
      <p:sp>
        <p:nvSpPr>
          <p:cNvPr id="17" name="Подзаголовок 7">
            <a:extLst>
              <a:ext uri="{FF2B5EF4-FFF2-40B4-BE49-F238E27FC236}">
                <a16:creationId xmlns:a16="http://schemas.microsoft.com/office/drawing/2014/main" id="{80F37524-2EB9-4C09-B683-2D4C24CBECAA}"/>
              </a:ext>
            </a:extLst>
          </p:cNvPr>
          <p:cNvSpPr txBox="1">
            <a:spLocks/>
          </p:cNvSpPr>
          <p:nvPr/>
        </p:nvSpPr>
        <p:spPr>
          <a:xfrm>
            <a:off x="7627994" y="1931881"/>
            <a:ext cx="1918978" cy="19628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05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D6001C"/>
                </a:solidFill>
                <a:effectLst/>
                <a:uLnTx/>
                <a:uFillTx/>
                <a:latin typeface="Proxima Nova Cn Rg" panose="02000506030000020004" pitchFamily="2" charset="0"/>
                <a:ea typeface="+mn-ea"/>
                <a:cs typeface="+mn-cs"/>
              </a:rPr>
              <a:t>Узнать больше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B646B62-CA55-CC01-DCC3-1835BC3091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6093" y="740783"/>
            <a:ext cx="2568796" cy="6117217"/>
          </a:xfrm>
          <a:prstGeom prst="rect">
            <a:avLst/>
          </a:prstGeom>
        </p:spPr>
      </p:pic>
      <p:sp>
        <p:nvSpPr>
          <p:cNvPr id="20" name="Текст 5">
            <a:extLst>
              <a:ext uri="{FF2B5EF4-FFF2-40B4-BE49-F238E27FC236}">
                <a16:creationId xmlns:a16="http://schemas.microsoft.com/office/drawing/2014/main" id="{F45B461E-F26B-1605-8ADB-675182F9A8D7}"/>
              </a:ext>
            </a:extLst>
          </p:cNvPr>
          <p:cNvSpPr txBox="1">
            <a:spLocks/>
          </p:cNvSpPr>
          <p:nvPr/>
        </p:nvSpPr>
        <p:spPr>
          <a:xfrm>
            <a:off x="271263" y="1628774"/>
            <a:ext cx="6720256" cy="2991777"/>
          </a:xfrm>
          <a:prstGeom prst="rect">
            <a:avLst/>
          </a:prstGeom>
        </p:spPr>
        <p:txBody>
          <a:bodyPr anchor="b"/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2"/>
                </a:solidFill>
                <a:latin typeface="Proxima Nova Cn Rg" panose="02000506030000020004" pitchFamily="2" charset="0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6000" b="1" i="0" u="none" strike="noStrike" kern="1200" cap="none" spc="0" normalizeH="0" baseline="0" noProof="0" dirty="0">
              <a:ln>
                <a:noFill/>
              </a:ln>
              <a:solidFill>
                <a:srgbClr val="191B1D"/>
              </a:solidFill>
              <a:effectLst/>
              <a:uLnTx/>
              <a:uFillTx/>
              <a:latin typeface="Proxima Nova Cn Rg"/>
              <a:ea typeface="+mn-ea"/>
              <a:cs typeface="Arial" panose="020B0604020202020204" pitchFamily="34" charset="0"/>
            </a:endParaRPr>
          </a:p>
        </p:txBody>
      </p:sp>
      <p:pic>
        <p:nvPicPr>
          <p:cNvPr id="21" name="Рисунок 8">
            <a:extLst>
              <a:ext uri="{FF2B5EF4-FFF2-40B4-BE49-F238E27FC236}">
                <a16:creationId xmlns:a16="http://schemas.microsoft.com/office/drawing/2014/main" id="{64DBF455-0A0F-FFB5-4655-54CF85DC2D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1263" y="6301000"/>
            <a:ext cx="973641" cy="27943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65B76BE-BB99-43A2-8D63-6D0AC97D81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3965" y="2368423"/>
            <a:ext cx="2252128" cy="2252128"/>
          </a:xfrm>
          <a:prstGeom prst="roundRect">
            <a:avLst>
              <a:gd name="adj" fmla="val 6389"/>
            </a:avLst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CD84DF4-2665-B827-D7A2-91CDF9E06A09}"/>
              </a:ext>
            </a:extLst>
          </p:cNvPr>
          <p:cNvSpPr txBox="1"/>
          <p:nvPr/>
        </p:nvSpPr>
        <p:spPr>
          <a:xfrm>
            <a:off x="451693" y="795124"/>
            <a:ext cx="6070294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Не знаешь, кем хочешь стать, или хочешь заработать на карманные?</a:t>
            </a:r>
          </a:p>
          <a:p>
            <a:endParaRPr lang="ru-RU" sz="2500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  <a:p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На </a:t>
            </a:r>
            <a:r>
              <a:rPr lang="ru-RU" sz="2500" dirty="0" err="1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hh.ru</a:t>
            </a:r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 можно не только найти работу. Это классный карьерный инструмент, с помощью которого можно посмотреть, какие профессии существуют, сколько зарабатывают начинающие специалисты и какие навыки нужно прокачать, чтобы пройти собес на эти вакансии.</a:t>
            </a:r>
          </a:p>
          <a:p>
            <a:endParaRPr lang="ru-RU" sz="2500" dirty="0">
              <a:solidFill>
                <a:srgbClr val="191B1D"/>
              </a:solidFill>
              <a:latin typeface="Proxima Nova Cn Rg"/>
              <a:cs typeface="Arial" panose="020B0604020202020204" pitchFamily="34" charset="0"/>
            </a:endParaRPr>
          </a:p>
          <a:p>
            <a:r>
              <a:rPr lang="ru-RU" sz="2500" dirty="0">
                <a:solidFill>
                  <a:srgbClr val="191B1D"/>
                </a:solidFill>
                <a:latin typeface="Proxima Nova Cn Rg"/>
                <a:cs typeface="Arial" panose="020B0604020202020204" pitchFamily="34" charset="0"/>
              </a:rPr>
              <a:t>Залетай!</a:t>
            </a:r>
          </a:p>
        </p:txBody>
      </p:sp>
    </p:spTree>
    <p:extLst>
      <p:ext uri="{BB962C8B-B14F-4D97-AF65-F5344CB8AC3E}">
        <p14:creationId xmlns:p14="http://schemas.microsoft.com/office/powerpoint/2010/main" val="1022820134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1">
  <a:themeElements>
    <a:clrScheme name="Пользовательские 3">
      <a:dk1>
        <a:srgbClr val="FFFFFF"/>
      </a:dk1>
      <a:lt1>
        <a:srgbClr val="191A1D"/>
      </a:lt1>
      <a:dk2>
        <a:srgbClr val="19191D"/>
      </a:dk2>
      <a:lt2>
        <a:srgbClr val="F1F1F1"/>
      </a:lt2>
      <a:accent1>
        <a:srgbClr val="D6001C"/>
      </a:accent1>
      <a:accent2>
        <a:srgbClr val="EF99A3"/>
      </a:accent2>
      <a:accent3>
        <a:srgbClr val="F7CCD2"/>
      </a:accent3>
      <a:accent4>
        <a:srgbClr val="38A169"/>
      </a:accent4>
      <a:accent5>
        <a:srgbClr val="CEB9E8"/>
      </a:accent5>
      <a:accent6>
        <a:srgbClr val="F1F1F1"/>
      </a:accent6>
      <a:hlink>
        <a:srgbClr val="D6001C"/>
      </a:hlink>
      <a:folHlink>
        <a:srgbClr val="1A1D20"/>
      </a:folHlink>
    </a:clrScheme>
    <a:fontScheme name="Другая 1">
      <a:majorFont>
        <a:latin typeface="Proxima Nova Cn Rg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/>
      <a:lstStyle/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Тема1" id="{86E1B552-E87C-E243-AC48-4BDE3F7BA16A}" vid="{A7ED1884-DB69-9747-AB3A-7E87D55CAAE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4313</TotalTime>
  <Words>423</Words>
  <Application>Microsoft Macintosh PowerPoint</Application>
  <PresentationFormat>Широкоэкранный</PresentationFormat>
  <Paragraphs>77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Proxima Nova Cn Rg</vt:lpstr>
      <vt:lpstr>Proxima Nova Cond</vt:lpstr>
      <vt:lpstr>2_Тема1</vt:lpstr>
      <vt:lpstr>Презентация PowerPoint</vt:lpstr>
      <vt:lpstr>Презентация PowerPoint</vt:lpstr>
      <vt:lpstr>Легко ли найти работу в сфере животноводства?</vt:lpstr>
      <vt:lpstr>Какие специалисты в сфере заботы о животных нужны прямо сейчас?</vt:lpstr>
      <vt:lpstr>Кто нужен в сфере заботы о животных на старте карьеры?</vt:lpstr>
      <vt:lpstr>Какие навыки ценятся в работе?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Динамика среднего числа активных вакансий и резюме в сфере «Транспорт, логистика, перевозки»</dc:title>
  <dc:creator>Позднякова Татьяна</dc:creator>
  <cp:lastModifiedBy>Чугунов Даниил</cp:lastModifiedBy>
  <cp:revision>167</cp:revision>
  <dcterms:created xsi:type="dcterms:W3CDTF">2024-11-06T10:21:16Z</dcterms:created>
  <dcterms:modified xsi:type="dcterms:W3CDTF">2025-06-30T16:38:56Z</dcterms:modified>
</cp:coreProperties>
</file>