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63" r:id="rId6"/>
    <p:sldId id="280" r:id="rId7"/>
    <p:sldId id="270" r:id="rId8"/>
    <p:sldId id="259" r:id="rId9"/>
    <p:sldId id="260" r:id="rId10"/>
    <p:sldId id="269" r:id="rId11"/>
    <p:sldId id="261" r:id="rId12"/>
    <p:sldId id="264" r:id="rId13"/>
    <p:sldId id="265" r:id="rId14"/>
    <p:sldId id="281" r:id="rId15"/>
    <p:sldId id="282" r:id="rId16"/>
    <p:sldId id="266" r:id="rId17"/>
    <p:sldId id="268" r:id="rId18"/>
  </p:sldIdLst>
  <p:sldSz cx="18288000" cy="10287000"/>
  <p:notesSz cx="6858000" cy="9144000"/>
  <p:embeddedFontLst>
    <p:embeddedFont>
      <p:font typeface="MS Mincho" panose="020B0604020202020204" charset="-128"/>
      <p:regular r:id="rId20"/>
    </p:embeddedFont>
    <p:embeddedFont>
      <p:font typeface="Segoe Print" panose="02000600000000000000" pitchFamily="2" charset="0"/>
      <p:regular r:id="rId21"/>
      <p:bold r:id="rId22"/>
    </p:embeddedFont>
    <p:embeddedFont>
      <p:font typeface="Mongolian Baiti" panose="03000500000000000000" pitchFamily="66" charset="0"/>
      <p:regular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Nunito Sans" panose="020B0604020202020204" charset="-52"/>
      <p:bold r:id="rId28"/>
      <p:boldItalic r:id="rId29"/>
    </p:embeddedFont>
    <p:embeddedFont>
      <p:font typeface="Nunito Light" panose="020B0604020202020204" charset="-52"/>
      <p:regular r:id="rId30"/>
      <p:bold r:id="rId31"/>
      <p:italic r:id="rId32"/>
      <p:boldItalic r:id="rId33"/>
    </p:embeddedFont>
    <p:embeddedFont>
      <p:font typeface="Sylfaen" panose="010A0502050306030303" pitchFamily="18" charset="0"/>
      <p:regular r:id="rId34"/>
    </p:embeddedFont>
    <p:embeddedFont>
      <p:font typeface="Nunito Sans ExtraLight" panose="020B0604020202020204" charset="-52"/>
      <p:regular r:id="rId35"/>
      <p:bold r:id="rId36"/>
      <p:italic r:id="rId37"/>
      <p:boldItalic r:id="rId38"/>
    </p:embeddedFont>
    <p:embeddedFont>
      <p:font typeface="Monotype Corsiva" panose="03010101010201010101" pitchFamily="66" charset="0"/>
      <p: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Ravie" panose="04040805050809020602" pitchFamily="82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48" d="100"/>
          <a:sy n="48" d="100"/>
        </p:scale>
        <p:origin x="8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1743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6501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7115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1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11.pn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9.jpe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7.jpeg"/><Relationship Id="rId5" Type="http://schemas.openxmlformats.org/officeDocument/2006/relationships/image" Target="../media/image45.png"/><Relationship Id="rId10" Type="http://schemas.openxmlformats.org/officeDocument/2006/relationships/image" Target="../media/image46.jpe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1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11.png"/><Relationship Id="rId9" Type="http://schemas.openxmlformats.org/officeDocument/2006/relationships/image" Target="../media/image54.jpeg"/></Relationships>
</file>

<file path=ppt/slides/_rels/slide14.xml.rels><?xml version="1.0" encoding="UTF-8" standalone="yes" ?><Relationships xmlns="http://schemas.openxmlformats.org/package/2006/relationships"><Relationship Id="rId8" Target="../media/image56.jpeg" Type="http://schemas.openxmlformats.org/officeDocument/2006/relationships/image"/><Relationship Id="rId3" Target="../media/image1.jpeg" Type="http://schemas.openxmlformats.org/officeDocument/2006/relationships/image"/><Relationship Id="rId7" Target="../media/image55.jpe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9.png" Type="http://schemas.openxmlformats.org/officeDocument/2006/relationships/image"/><Relationship Id="rId5" Target="../media/image11.png" Type="http://schemas.openxmlformats.org/officeDocument/2006/relationships/image"/><Relationship Id="rId10" Target="../media/image58.jpeg" Type="http://schemas.openxmlformats.org/officeDocument/2006/relationships/image"/><Relationship Id="rId4" Target="../media/image5.png" Type="http://schemas.openxmlformats.org/officeDocument/2006/relationships/image"/><Relationship Id="rId9" Target="../media/image57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8" Target="../media/image61.jpeg" Type="http://schemas.openxmlformats.org/officeDocument/2006/relationships/image"/><Relationship Id="rId3" Target="../media/image1.jpeg" Type="http://schemas.openxmlformats.org/officeDocument/2006/relationships/image"/><Relationship Id="rId7" Target="../media/image60.jpe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59.jpeg" Type="http://schemas.openxmlformats.org/officeDocument/2006/relationships/image"/><Relationship Id="rId5" Target="../media/image39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jpeg"/><Relationship Id="rId3" Type="http://schemas.openxmlformats.org/officeDocument/2006/relationships/image" Target="../media/image1.jpeg"/><Relationship Id="rId7" Type="http://schemas.openxmlformats.org/officeDocument/2006/relationships/image" Target="../media/image63.png"/><Relationship Id="rId12" Type="http://schemas.openxmlformats.org/officeDocument/2006/relationships/image" Target="../media/image6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7.jpeg"/><Relationship Id="rId5" Type="http://schemas.openxmlformats.org/officeDocument/2006/relationships/image" Target="../media/image62.png"/><Relationship Id="rId10" Type="http://schemas.openxmlformats.org/officeDocument/2006/relationships/image" Target="../media/image66.jpeg"/><Relationship Id="rId4" Type="http://schemas.openxmlformats.org/officeDocument/2006/relationships/image" Target="../media/image3.png"/><Relationship Id="rId9" Type="http://schemas.openxmlformats.org/officeDocument/2006/relationships/image" Target="../media/image65.jpeg"/><Relationship Id="rId14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jpe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 ?><Relationships xmlns="http://schemas.openxmlformats.org/package/2006/relationships"><Relationship Id="rId8" Target="../media/image16.jpeg" Type="http://schemas.openxmlformats.org/officeDocument/2006/relationships/image"/><Relationship Id="rId3" Target="../media/image1.jpeg" Type="http://schemas.openxmlformats.org/officeDocument/2006/relationships/image"/><Relationship Id="rId7" Target="../media/image15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9.png" Type="http://schemas.openxmlformats.org/officeDocument/2006/relationships/image"/><Relationship Id="rId5" Target="../media/image11.png" Type="http://schemas.openxmlformats.org/officeDocument/2006/relationships/image"/><Relationship Id="rId10" Target="../media/image18.jpeg" Type="http://schemas.openxmlformats.org/officeDocument/2006/relationships/image"/><Relationship Id="rId4" Target="../media/image5.png" Type="http://schemas.openxmlformats.org/officeDocument/2006/relationships/image"/><Relationship Id="rId9" Target="../media/image17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8" Target="../media/image20.jpeg" Type="http://schemas.openxmlformats.org/officeDocument/2006/relationships/image"/><Relationship Id="rId3" Target="../media/image1.jpeg" Type="http://schemas.openxmlformats.org/officeDocument/2006/relationships/image"/><Relationship Id="rId7" Target="../media/hdphoto1.wdp" Type="http://schemas.microsoft.com/office/2007/relationships/hdphoto"/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19.jpeg" Type="http://schemas.openxmlformats.org/officeDocument/2006/relationships/image"/><Relationship Id="rId5" Target="../media/image12.png" Type="http://schemas.openxmlformats.org/officeDocument/2006/relationships/image"/><Relationship Id="rId10" Target="../media/image22.jpeg" Type="http://schemas.openxmlformats.org/officeDocument/2006/relationships/image"/><Relationship Id="rId4" Target="../media/image2.png" Type="http://schemas.openxmlformats.org/officeDocument/2006/relationships/image"/><Relationship Id="rId9" Target="../media/image21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8" Target="../media/image24.jpeg" Type="http://schemas.openxmlformats.org/officeDocument/2006/relationships/image"/><Relationship Id="rId3" Target="../media/image1.jpeg" Type="http://schemas.openxmlformats.org/officeDocument/2006/relationships/image"/><Relationship Id="rId7" Target="../media/image23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9.png" Type="http://schemas.openxmlformats.org/officeDocument/2006/relationships/image"/><Relationship Id="rId5" Target="../media/image11.png" Type="http://schemas.openxmlformats.org/officeDocument/2006/relationships/image"/><Relationship Id="rId4" Target="../media/image5.png" Type="http://schemas.openxmlformats.org/officeDocument/2006/relationships/image"/><Relationship Id="rId9" Target="../media/image25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8" Target="../media/image28.jpeg" Type="http://schemas.openxmlformats.org/officeDocument/2006/relationships/image"/><Relationship Id="rId3" Target="../media/image1.jpeg" Type="http://schemas.openxmlformats.org/officeDocument/2006/relationships/image"/><Relationship Id="rId7" Target="../media/image27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26.jpeg" Type="http://schemas.openxmlformats.org/officeDocument/2006/relationships/image"/><Relationship Id="rId5" Target="../media/image10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8" Target="../media/image8.png" Type="http://schemas.openxmlformats.org/officeDocument/2006/relationships/image"/><Relationship Id="rId13" Target="../media/image33.jpeg" Type="http://schemas.openxmlformats.org/officeDocument/2006/relationships/image"/><Relationship Id="rId3" Target="../media/image1.jpeg" Type="http://schemas.openxmlformats.org/officeDocument/2006/relationships/image"/><Relationship Id="rId7" Target="../media/image5.png" Type="http://schemas.openxmlformats.org/officeDocument/2006/relationships/image"/><Relationship Id="rId12" Target="../media/image32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10.png" Type="http://schemas.openxmlformats.org/officeDocument/2006/relationships/image"/><Relationship Id="rId11" Target="../media/image31.jpeg" Type="http://schemas.openxmlformats.org/officeDocument/2006/relationships/image"/><Relationship Id="rId5" Target="../media/image3.png" Type="http://schemas.openxmlformats.org/officeDocument/2006/relationships/image"/><Relationship Id="rId10" Target="../media/image30.jpeg" Type="http://schemas.openxmlformats.org/officeDocument/2006/relationships/image"/><Relationship Id="rId4" Target="../media/image2.png" Type="http://schemas.openxmlformats.org/officeDocument/2006/relationships/image"/><Relationship Id="rId9" Target="../media/image29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8" Target="../media/image35.jpeg" Type="http://schemas.openxmlformats.org/officeDocument/2006/relationships/image"/><Relationship Id="rId3" Target="../media/image1.jpeg" Type="http://schemas.openxmlformats.org/officeDocument/2006/relationships/image"/><Relationship Id="rId7" Target="../media/image34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4.png" Type="http://schemas.openxmlformats.org/officeDocument/2006/relationships/image"/><Relationship Id="rId11" Target="../media/image38.jpeg" Type="http://schemas.openxmlformats.org/officeDocument/2006/relationships/image"/><Relationship Id="rId5" Target="../media/image8.png" Type="http://schemas.openxmlformats.org/officeDocument/2006/relationships/image"/><Relationship Id="rId10" Target="../media/image37.jpeg" Type="http://schemas.openxmlformats.org/officeDocument/2006/relationships/image"/><Relationship Id="rId4" Target="../media/image2.png" Type="http://schemas.openxmlformats.org/officeDocument/2006/relationships/image"/><Relationship Id="rId9" Target="../media/image36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86" y="-538606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496" y="-4930016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46581" y="7653357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90008" y="-3147751"/>
            <a:ext cx="877824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488100">
            <a:off x="16146067" y="171147"/>
            <a:ext cx="3657600" cy="166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66521" y="3612422"/>
            <a:ext cx="4391900" cy="50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997" y="6433147"/>
            <a:ext cx="950026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9820704">
            <a:off x="-2189859" y="1570355"/>
            <a:ext cx="7252335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10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18059">
            <a:off x="2666986" y="7330193"/>
            <a:ext cx="1470957" cy="214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2929" y="5633868"/>
            <a:ext cx="4391900" cy="50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11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80586" y="-3298133"/>
            <a:ext cx="5878047" cy="887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1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872" y="-286095"/>
            <a:ext cx="71822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1278846" y="1282204"/>
            <a:ext cx="16681586" cy="798430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5400" b="1" i="0" u="none" strike="noStrike" cap="none" dirty="0">
              <a:solidFill>
                <a:srgbClr val="171616"/>
              </a:solidFill>
              <a:latin typeface="Sylfaen" panose="010A0502050306030303" pitchFamily="18" charset="0"/>
              <a:ea typeface="Nunito Sans ExtraLight"/>
              <a:cs typeface="Nunito Sans ExtraLight"/>
              <a:sym typeface="Nunito Sans ExtraLight"/>
            </a:endParaRPr>
          </a:p>
          <a:p>
            <a:pPr marL="0" marR="0" lvl="0" indent="0" algn="ctr" rtl="0">
              <a:lnSpc>
                <a:spcPct val="119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i="0" u="none" strike="noStrike" cap="none" dirty="0">
                <a:solidFill>
                  <a:srgbClr val="171616"/>
                </a:solidFill>
                <a:latin typeface="Sylfaen" panose="010A0502050306030303" pitchFamily="18" charset="0"/>
                <a:ea typeface="Nunito Sans ExtraLight"/>
                <a:cs typeface="Nunito Sans ExtraLight"/>
                <a:sym typeface="Nunito Sans ExtraLight"/>
              </a:rPr>
              <a:t>ДОБРОВОЛЬЧЕСКОЕ ДВИЖЕНИЕ</a:t>
            </a:r>
          </a:p>
          <a:p>
            <a:pPr marL="0" marR="0" lvl="0" indent="0" algn="ctr" rtl="0">
              <a:lnSpc>
                <a:spcPct val="119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0" i="0" u="none" strike="noStrike" cap="none" dirty="0">
                <a:solidFill>
                  <a:srgbClr val="17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Nunito Sans ExtraLight"/>
                <a:cs typeface="Nunito Sans ExtraLight"/>
                <a:sym typeface="Nunito Sans ExtraLight"/>
              </a:rPr>
              <a:t> прихода храма </a:t>
            </a:r>
          </a:p>
          <a:p>
            <a:pPr marL="0" marR="0" lvl="0" indent="0" algn="ctr" rtl="0">
              <a:lnSpc>
                <a:spcPct val="119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0" i="0" u="none" strike="noStrike" cap="none" dirty="0">
                <a:solidFill>
                  <a:srgbClr val="17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Nunito Sans ExtraLight"/>
                <a:cs typeface="Nunito Sans ExtraLight"/>
                <a:sym typeface="Nunito Sans ExtraLight"/>
              </a:rPr>
              <a:t>в честь иконы Божией </a:t>
            </a:r>
            <a:r>
              <a:rPr lang="ru-RU" sz="7200" b="0" i="0" u="none" strike="noStrike" cap="none" dirty="0" smtClean="0">
                <a:solidFill>
                  <a:srgbClr val="17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Nunito Sans ExtraLight"/>
                <a:cs typeface="Nunito Sans ExtraLight"/>
                <a:sym typeface="Nunito Sans ExtraLight"/>
              </a:rPr>
              <a:t>Матери </a:t>
            </a:r>
            <a:r>
              <a:rPr lang="ru-RU" sz="7200" b="0" i="0" u="none" strike="noStrike" cap="none" dirty="0">
                <a:solidFill>
                  <a:srgbClr val="17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Nunito Sans ExtraLight"/>
                <a:cs typeface="Nunito Sans ExtraLight"/>
                <a:sym typeface="Nunito Sans ExtraLight"/>
              </a:rPr>
              <a:t>«Нечаянная радость»</a:t>
            </a:r>
          </a:p>
          <a:p>
            <a:pPr marL="0" marR="0" lvl="0" indent="0" algn="ctr" rtl="0">
              <a:lnSpc>
                <a:spcPct val="11900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800" b="1" dirty="0">
              <a:solidFill>
                <a:srgbClr val="1716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Sans ExtraLight"/>
              <a:sym typeface="Nunito Sans ExtraLight"/>
            </a:endParaRPr>
          </a:p>
          <a:p>
            <a:pPr marL="0" marR="0" lvl="0" indent="0" algn="ctr" rtl="0">
              <a:lnSpc>
                <a:spcPct val="11900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800" b="1" dirty="0">
              <a:solidFill>
                <a:srgbClr val="1716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Sans ExtraLight"/>
              <a:sym typeface="Nunito Sans ExtraLight"/>
            </a:endParaRPr>
          </a:p>
          <a:p>
            <a:pPr marL="0" marR="0" lvl="0" indent="0" algn="ctr" rtl="0">
              <a:lnSpc>
                <a:spcPct val="119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17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ExtraLight"/>
                <a:sym typeface="Nunito Sans ExtraLight"/>
              </a:rPr>
              <a:t>г. </a:t>
            </a:r>
            <a:r>
              <a:rPr lang="ru-RU" sz="2800" b="1" dirty="0" err="1">
                <a:solidFill>
                  <a:srgbClr val="17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ExtraLight"/>
                <a:sym typeface="Nunito Sans ExtraLight"/>
              </a:rPr>
              <a:t>Пыть</a:t>
            </a:r>
            <a:r>
              <a:rPr lang="ru-RU" sz="2800" b="1" dirty="0">
                <a:solidFill>
                  <a:srgbClr val="17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Sans ExtraLight"/>
                <a:sym typeface="Nunito Sans ExtraLight"/>
              </a:rPr>
              <a:t>-Ях</a:t>
            </a:r>
          </a:p>
          <a:p>
            <a:pPr marL="0" marR="0" lvl="0" indent="0" algn="ctr" rtl="0">
              <a:lnSpc>
                <a:spcPct val="11900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6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6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1092" y="8212752"/>
            <a:ext cx="2558012" cy="255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0486936">
            <a:off x="9399763" y="-3038911"/>
            <a:ext cx="3842431" cy="5799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0486936">
            <a:off x="5045802" y="7512053"/>
            <a:ext cx="3842431" cy="5799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6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72468" y="-1417969"/>
            <a:ext cx="2558012" cy="25580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26"/>
          <p:cNvGrpSpPr/>
          <p:nvPr/>
        </p:nvGrpSpPr>
        <p:grpSpPr>
          <a:xfrm>
            <a:off x="6744262" y="902413"/>
            <a:ext cx="4799475" cy="7439348"/>
            <a:chOff x="0" y="-104775"/>
            <a:chExt cx="6399300" cy="9919132"/>
          </a:xfrm>
        </p:grpSpPr>
        <p:sp>
          <p:nvSpPr>
            <p:cNvPr id="316" name="Google Shape;316;p26"/>
            <p:cNvSpPr txBox="1"/>
            <p:nvPr/>
          </p:nvSpPr>
          <p:spPr>
            <a:xfrm>
              <a:off x="0" y="5794538"/>
              <a:ext cx="6399291" cy="40198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999" b="0" i="0" u="none" strike="noStrike" cap="none" dirty="0">
                  <a:solidFill>
                    <a:srgbClr val="000000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Неотъемлемой частью счастливой жизни в своем городе является совместное проведение праздников. Наши волонтеры постоянно устраивают городские гуляния, концерты и праздники для детей и взрослых. </a:t>
              </a:r>
            </a:p>
            <a:p>
              <a:pPr marL="0" marR="0" lvl="0" indent="0" algn="ctr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999" b="0" i="0" u="none" strike="noStrike" cap="none" dirty="0">
                  <a:solidFill>
                    <a:srgbClr val="000000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Если отдыхать – то культурно!</a:t>
              </a:r>
              <a:endParaRPr dirty="0"/>
            </a:p>
          </p:txBody>
        </p:sp>
        <p:sp>
          <p:nvSpPr>
            <p:cNvPr id="317" name="Google Shape;317;p26"/>
            <p:cNvSpPr txBox="1"/>
            <p:nvPr/>
          </p:nvSpPr>
          <p:spPr>
            <a:xfrm>
              <a:off x="0" y="-104775"/>
              <a:ext cx="6399300" cy="56624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999" b="1" i="0" u="none" strike="noStrike" cap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unito Light"/>
                  <a:ea typeface="Nunito Light"/>
                  <a:cs typeface="Nunito Light"/>
                  <a:sym typeface="Nunito Light"/>
                </a:rPr>
                <a:t>Культурные мероприятия дл</a:t>
              </a:r>
              <a:r>
                <a:rPr lang="ru-RU" sz="5999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unito Light"/>
                  <a:ea typeface="Nunito Light"/>
                  <a:cs typeface="Nunito Light"/>
                  <a:sym typeface="Nunito Light"/>
                </a:rPr>
                <a:t>я жителей города</a:t>
              </a:r>
              <a:endPara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6BBA24-1B8E-48A1-A8E8-AE048CBBE7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13" y="408343"/>
            <a:ext cx="5624087" cy="422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DDC85A-E189-4418-9F9B-CCBE9C78CF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79592" y="4986426"/>
            <a:ext cx="5624087" cy="4442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A1EAA6-88C7-4148-9A33-38A01D1D94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0356" y="408343"/>
            <a:ext cx="5624087" cy="3160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5E8339A-F2DB-42EC-901A-CA4C553C7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925" y="5326897"/>
            <a:ext cx="5323741" cy="3992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8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9816" y="-2460332"/>
            <a:ext cx="877824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264042">
            <a:off x="9716606" y="8204318"/>
            <a:ext cx="3878878" cy="274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73598">
            <a:off x="3485530" y="2881589"/>
            <a:ext cx="877824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145" y="-664742"/>
            <a:ext cx="4391900" cy="50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36" y="6157654"/>
            <a:ext cx="4391900" cy="5019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18"/>
          <p:cNvGrpSpPr/>
          <p:nvPr/>
        </p:nvGrpSpPr>
        <p:grpSpPr>
          <a:xfrm>
            <a:off x="11578170" y="1430731"/>
            <a:ext cx="5375069" cy="6131275"/>
            <a:chOff x="-83399" y="-344648"/>
            <a:chExt cx="7166759" cy="8175034"/>
          </a:xfrm>
        </p:grpSpPr>
        <p:sp>
          <p:nvSpPr>
            <p:cNvPr id="174" name="Google Shape;174;p18"/>
            <p:cNvSpPr txBox="1"/>
            <p:nvPr/>
          </p:nvSpPr>
          <p:spPr>
            <a:xfrm>
              <a:off x="-83399" y="-344648"/>
              <a:ext cx="6086263" cy="3446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999" b="1" i="0" u="none" strike="noStrike" cap="none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unito Light"/>
                  <a:ea typeface="Nunito Light"/>
                  <a:cs typeface="Nunito Light"/>
                  <a:sym typeface="Nunito Light"/>
                </a:rPr>
                <a:t>Горница «</a:t>
              </a:r>
              <a:r>
                <a:rPr lang="ru-RU" sz="5999" b="1" i="0" u="none" strike="noStrike" cap="none" dirty="0" err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unito Light"/>
                  <a:ea typeface="Nunito Light"/>
                  <a:cs typeface="Nunito Light"/>
                  <a:sym typeface="Nunito Light"/>
                </a:rPr>
                <a:t>Добродея</a:t>
              </a:r>
              <a:r>
                <a:rPr lang="ru-RU" sz="5999" b="1" i="0" u="none" strike="noStrike" cap="none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unito Light"/>
                  <a:ea typeface="Nunito Light"/>
                  <a:cs typeface="Nunito Light"/>
                  <a:sym typeface="Nunito Light"/>
                </a:rPr>
                <a:t>»</a:t>
              </a:r>
              <a:endParaRPr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6" name="Google Shape;176;p18"/>
            <p:cNvSpPr txBox="1"/>
            <p:nvPr/>
          </p:nvSpPr>
          <p:spPr>
            <a:xfrm>
              <a:off x="40640" y="3151302"/>
              <a:ext cx="7042720" cy="2297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999" b="1" i="0" u="none" strike="noStrike" cap="none" dirty="0">
                  <a:solidFill>
                    <a:srgbClr val="17161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С каждым новым мероприятием мы убеждались в том, что праздники особенно важны для детей с ограниченными возможностями! </a:t>
              </a:r>
              <a:endParaRPr dirty="0"/>
            </a:p>
          </p:txBody>
        </p:sp>
        <p:sp>
          <p:nvSpPr>
            <p:cNvPr id="177" name="Google Shape;177;p18"/>
            <p:cNvSpPr txBox="1"/>
            <p:nvPr/>
          </p:nvSpPr>
          <p:spPr>
            <a:xfrm>
              <a:off x="0" y="6107606"/>
              <a:ext cx="7042720" cy="1722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1" indent="0" algn="l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999" b="0" i="0" u="none" strike="noStrike" cap="none" dirty="0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Так родился проект, который расширяет границы общения и взаимодействия с детьми с ОВЗ и приемными семьями.</a:t>
              </a:r>
              <a:endParaRPr dirty="0"/>
            </a:p>
          </p:txBody>
        </p:sp>
      </p:grpSp>
      <p:pic>
        <p:nvPicPr>
          <p:cNvPr id="179" name="Google Shape;179;p1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81739" y="-855018"/>
            <a:ext cx="3878878" cy="274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A3DD6F-7CA5-4CDF-B185-CCEFC1AF09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743" y="1664132"/>
            <a:ext cx="8203369" cy="615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Google Shape;109;p14">
            <a:extLst>
              <a:ext uri="{FF2B5EF4-FFF2-40B4-BE49-F238E27FC236}">
                <a16:creationId xmlns:a16="http://schemas.microsoft.com/office/drawing/2014/main" id="{9C9401EC-FBC9-4E90-9FF0-3CC9D16D830E}"/>
              </a:ext>
            </a:extLst>
          </p:cNvPr>
          <p:cNvSpPr txBox="1"/>
          <p:nvPr/>
        </p:nvSpPr>
        <p:spPr>
          <a:xfrm>
            <a:off x="3421684" y="8377754"/>
            <a:ext cx="11387989" cy="861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171616"/>
                </a:solidFill>
                <a:latin typeface="Segoe Print" panose="02000600000000000000" pitchFamily="2" charset="0"/>
                <a:sym typeface="Nunito Sans"/>
              </a:rPr>
              <a:t>«Встречаем праздник», «Рождественский пряник», «Пасхальный фестиваль </a:t>
            </a:r>
            <a:r>
              <a:rPr lang="ru-RU" sz="2000" b="1" dirty="0" err="1">
                <a:solidFill>
                  <a:srgbClr val="171616"/>
                </a:solidFill>
                <a:latin typeface="Segoe Print" panose="02000600000000000000" pitchFamily="2" charset="0"/>
                <a:sym typeface="Nunito Sans"/>
              </a:rPr>
              <a:t>Добродеи</a:t>
            </a:r>
            <a:r>
              <a:rPr lang="ru-RU" sz="2000" b="1" dirty="0">
                <a:solidFill>
                  <a:srgbClr val="171616"/>
                </a:solidFill>
                <a:latin typeface="Segoe Print" panose="02000600000000000000" pitchFamily="2" charset="0"/>
                <a:sym typeface="Nunito Sans"/>
              </a:rPr>
              <a:t>», «Рождественская ярмарка», «День матери», «Здравствуй лето»…</a:t>
            </a:r>
            <a:endParaRPr sz="2000" dirty="0"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1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1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19080" y="7810527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1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19080" y="-4811670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1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6235" y="7482550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1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491629">
            <a:off x="351041" y="8297700"/>
            <a:ext cx="4099683" cy="100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1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4998" y="-5883820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1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537232" y="6655797"/>
            <a:ext cx="950026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1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46206" y="-4895891"/>
            <a:ext cx="950026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1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75225" y="4333131"/>
            <a:ext cx="4099683" cy="100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1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27257" y="-5052917"/>
            <a:ext cx="950026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1"/>
          <p:cNvPicPr preferRelativeResize="0"/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488100">
            <a:off x="-223852" y="3048764"/>
            <a:ext cx="3657600" cy="166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1"/>
          <p:cNvPicPr preferRelativeResize="0"/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037012">
            <a:off x="14781553" y="5753127"/>
            <a:ext cx="71822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1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63350" y="5557748"/>
            <a:ext cx="4391900" cy="50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1CD0180-F864-48F1-9BAE-DD7FD5227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40" y="11520"/>
            <a:ext cx="4932490" cy="3702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0C9A526-7E5F-4A4D-A486-90D53E6F4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2853" y="2834178"/>
            <a:ext cx="5441401" cy="4050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177;p18">
            <a:extLst>
              <a:ext uri="{FF2B5EF4-FFF2-40B4-BE49-F238E27FC236}">
                <a16:creationId xmlns:a16="http://schemas.microsoft.com/office/drawing/2014/main" id="{1E771A13-2333-4279-A6A9-1DEBF5ECE6AC}"/>
              </a:ext>
            </a:extLst>
          </p:cNvPr>
          <p:cNvSpPr txBox="1"/>
          <p:nvPr/>
        </p:nvSpPr>
        <p:spPr>
          <a:xfrm>
            <a:off x="9658157" y="2591277"/>
            <a:ext cx="6400969" cy="2584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99" b="1" dirty="0">
                <a:solidFill>
                  <a:srgbClr val="171616"/>
                </a:solidFill>
                <a:latin typeface="Nunito Light"/>
                <a:sym typeface="Nunito Light"/>
              </a:rPr>
              <a:t>Все люди нуждаются в поддержке, понимании и внимании. Выстраивая новый диалог с особенными детьми, с ребятами из приемных семей и их родителями, мы стараемся приобщать их к истокам народной культуры, включать в общественную жизнь через радость и безусловную любовь!</a:t>
            </a:r>
            <a:endParaRPr b="1" dirty="0"/>
          </a:p>
        </p:txBody>
      </p:sp>
      <p:sp>
        <p:nvSpPr>
          <p:cNvPr id="22" name="Google Shape;177;p18">
            <a:extLst>
              <a:ext uri="{FF2B5EF4-FFF2-40B4-BE49-F238E27FC236}">
                <a16:creationId xmlns:a16="http://schemas.microsoft.com/office/drawing/2014/main" id="{38746252-3DA8-43E9-A84A-1471403DF2F9}"/>
              </a:ext>
            </a:extLst>
          </p:cNvPr>
          <p:cNvSpPr txBox="1"/>
          <p:nvPr/>
        </p:nvSpPr>
        <p:spPr>
          <a:xfrm>
            <a:off x="8537019" y="5371635"/>
            <a:ext cx="8148692" cy="206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i="0" u="none" strike="noStrike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MS Mincho" panose="02020609040205080304" pitchFamily="49" charset="-128"/>
                <a:ea typeface="MS Mincho" panose="02020609040205080304" pitchFamily="49" charset="-128"/>
                <a:cs typeface="Nunito Light"/>
                <a:sym typeface="Nunito Light"/>
              </a:rPr>
              <a:t>Мир один для всех! </a:t>
            </a:r>
            <a:endParaRPr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DB6253BC-58DD-4CEF-8D1E-F96C4D5A5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6723" y="4980803"/>
            <a:ext cx="5924095" cy="4446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18F6418-49F3-4363-BE88-97AE9E9CD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7914" y="7718050"/>
            <a:ext cx="5627594" cy="4074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2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9909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2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6463344">
            <a:off x="10518367" y="2871124"/>
            <a:ext cx="2151670" cy="215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2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664599">
            <a:off x="5571534" y="5524779"/>
            <a:ext cx="2151670" cy="2151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2"/>
          <p:cNvSpPr txBox="1"/>
          <p:nvPr/>
        </p:nvSpPr>
        <p:spPr>
          <a:xfrm>
            <a:off x="3322646" y="324258"/>
            <a:ext cx="11642707" cy="129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99" b="1" i="0" u="none" strike="noStrike" cap="non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Light"/>
                <a:ea typeface="Nunito Light"/>
                <a:cs typeface="Nunito Light"/>
                <a:sym typeface="Nunito Light"/>
              </a:rPr>
              <a:t>Инклюзивное </a:t>
            </a:r>
            <a:r>
              <a:rPr lang="ru-RU" sz="5999" b="1" i="0" u="none" strike="noStrike" cap="none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Light"/>
                <a:ea typeface="Nunito Light"/>
                <a:cs typeface="Nunito Light"/>
                <a:sym typeface="Nunito Light"/>
              </a:rPr>
              <a:t>волонтерство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4452A-60E8-4101-AFB6-3E7129018F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617" y="2801713"/>
            <a:ext cx="3711653" cy="4948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3" name="Google Shape;253;p2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-486839" y="4357857"/>
            <a:ext cx="4416604" cy="2059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1202D4-A022-4C35-9B9B-BDB18CAF256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762" y="1555364"/>
            <a:ext cx="4412459" cy="3309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8A5B9C-A3C4-49A5-AD4B-AA5B76ACD12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6214" y="2880040"/>
            <a:ext cx="3523623" cy="4698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4" name="Google Shape;254;p22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14361518" y="4357857"/>
            <a:ext cx="4416604" cy="205924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77;p18">
            <a:extLst>
              <a:ext uri="{FF2B5EF4-FFF2-40B4-BE49-F238E27FC236}">
                <a16:creationId xmlns:a16="http://schemas.microsoft.com/office/drawing/2014/main" id="{97C0F3E8-8AEC-4DA8-A01D-E1A11BD265DD}"/>
              </a:ext>
            </a:extLst>
          </p:cNvPr>
          <p:cNvSpPr txBox="1"/>
          <p:nvPr/>
        </p:nvSpPr>
        <p:spPr>
          <a:xfrm>
            <a:off x="3322647" y="8128047"/>
            <a:ext cx="12401416" cy="861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0" u="none" strike="noStrike" cap="none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MS Mincho" panose="02020609040205080304" pitchFamily="49" charset="-128"/>
                <a:cs typeface="Nunito Light"/>
                <a:sym typeface="Nunito Light"/>
              </a:rPr>
              <a:t>«Каждый ребенок особенный, но все дети равные!»</a:t>
            </a:r>
            <a:endParaRPr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MS Mincho" panose="02020609040205080304" pitchFamily="49" charset="-128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22049A1-ACF3-4168-962A-390A23C2D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6762" y="4910715"/>
            <a:ext cx="4289776" cy="3217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592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p19"/>
          <p:cNvGrpSpPr/>
          <p:nvPr/>
        </p:nvGrpSpPr>
        <p:grpSpPr>
          <a:xfrm>
            <a:off x="11545457" y="2497163"/>
            <a:ext cx="6931163" cy="3692807"/>
            <a:chOff x="14022341" y="-2295422"/>
            <a:chExt cx="9241551" cy="4923743"/>
          </a:xfrm>
        </p:grpSpPr>
        <p:sp>
          <p:nvSpPr>
            <p:cNvPr id="189" name="Google Shape;189;p19"/>
            <p:cNvSpPr txBox="1"/>
            <p:nvPr/>
          </p:nvSpPr>
          <p:spPr>
            <a:xfrm>
              <a:off x="14426726" y="743696"/>
              <a:ext cx="7416800" cy="402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19"/>
            <p:cNvSpPr txBox="1"/>
            <p:nvPr/>
          </p:nvSpPr>
          <p:spPr>
            <a:xfrm>
              <a:off x="14022341" y="-2295422"/>
              <a:ext cx="9241551" cy="492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999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anose="010A0502050306030303" pitchFamily="18" charset="0"/>
                  <a:ea typeface="Nunito Light"/>
                  <a:cs typeface="Nunito Light"/>
                  <a:sym typeface="Nunito Light"/>
                </a:rPr>
                <a:t>Сотрудничество с Окружной городской больницей </a:t>
              </a:r>
              <a:endPara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endParaRPr>
            </a:p>
          </p:txBody>
        </p:sp>
      </p:grpSp>
      <p:pic>
        <p:nvPicPr>
          <p:cNvPr id="191" name="Google Shape;191;p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803302">
            <a:off x="15262753" y="-3385959"/>
            <a:ext cx="4391900" cy="50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803302">
            <a:off x="15768200" y="9112503"/>
            <a:ext cx="4391900" cy="50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9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89373" y="6835153"/>
            <a:ext cx="2359597" cy="235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0" y="-1221468"/>
            <a:ext cx="2359597" cy="235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053228">
            <a:off x="-1298832" y="7815131"/>
            <a:ext cx="4391900" cy="50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25627" y="-4843601"/>
            <a:ext cx="5878047" cy="887252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09;p14">
            <a:extLst>
              <a:ext uri="{FF2B5EF4-FFF2-40B4-BE49-F238E27FC236}">
                <a16:creationId xmlns:a16="http://schemas.microsoft.com/office/drawing/2014/main" id="{56C8EEE0-4D81-4E21-BB3B-2BF0ADCB69BE}"/>
              </a:ext>
            </a:extLst>
          </p:cNvPr>
          <p:cNvSpPr txBox="1"/>
          <p:nvPr/>
        </p:nvSpPr>
        <p:spPr>
          <a:xfrm>
            <a:off x="4298208" y="9689406"/>
            <a:ext cx="11341414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171616"/>
                </a:solidFill>
                <a:latin typeface="Segoe Print" panose="02000600000000000000" pitchFamily="2" charset="0"/>
                <a:sym typeface="Nunito Sans"/>
              </a:rPr>
              <a:t>«Рождество в ОКБ»</a:t>
            </a:r>
            <a:endParaRPr sz="2000" dirty="0">
              <a:latin typeface="Segoe Print" panose="020006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FFCE3E-9EB2-48C2-BB7B-DAE35B0CA8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49" y="-112546"/>
            <a:ext cx="6771785" cy="507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55CCE6-E7E3-4C53-B93F-1207A6A9590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37" y="5183308"/>
            <a:ext cx="5904660" cy="4428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4C705E-0569-4234-AE49-D624A9A1475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554" y="-98879"/>
            <a:ext cx="3788627" cy="5051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509EA5-137E-4F19-B756-1AFAA09A6D8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5107" y="5051503"/>
            <a:ext cx="5904660" cy="448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37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6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6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1092" y="8212752"/>
            <a:ext cx="2558012" cy="255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0486936">
            <a:off x="8555530" y="-3402772"/>
            <a:ext cx="3842431" cy="5799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0486936">
            <a:off x="2639251" y="6750906"/>
            <a:ext cx="3842431" cy="5799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6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72468" y="-1417969"/>
            <a:ext cx="2558012" cy="25580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26"/>
          <p:cNvGrpSpPr/>
          <p:nvPr/>
        </p:nvGrpSpPr>
        <p:grpSpPr>
          <a:xfrm>
            <a:off x="658957" y="1140043"/>
            <a:ext cx="5434486" cy="6091602"/>
            <a:chOff x="-423345" y="602421"/>
            <a:chExt cx="7245981" cy="8122138"/>
          </a:xfrm>
        </p:grpSpPr>
        <p:sp>
          <p:nvSpPr>
            <p:cNvPr id="316" name="Google Shape;316;p26"/>
            <p:cNvSpPr txBox="1"/>
            <p:nvPr/>
          </p:nvSpPr>
          <p:spPr>
            <a:xfrm>
              <a:off x="0" y="4130479"/>
              <a:ext cx="6399290" cy="4594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99" dirty="0">
                  <a:latin typeface="Nunito Light"/>
                  <a:sym typeface="Nunito Light"/>
                </a:rPr>
                <a:t>XXI</a:t>
              </a:r>
              <a:r>
                <a:rPr lang="uk-UA" sz="1999" dirty="0">
                  <a:latin typeface="Nunito Light"/>
                  <a:sym typeface="Nunito Light"/>
                </a:rPr>
                <a:t> </a:t>
              </a:r>
              <a:r>
                <a:rPr lang="uk-UA" sz="1999" dirty="0" err="1">
                  <a:latin typeface="Nunito Light"/>
                  <a:sym typeface="Nunito Light"/>
                </a:rPr>
                <a:t>век</a:t>
              </a:r>
              <a:r>
                <a:rPr lang="uk-UA" sz="1999" dirty="0">
                  <a:latin typeface="Nunito Light"/>
                  <a:sym typeface="Nunito Light"/>
                </a:rPr>
                <a:t> </a:t>
              </a:r>
              <a:r>
                <a:rPr lang="uk-UA" sz="1999" dirty="0" err="1">
                  <a:latin typeface="Nunito Light"/>
                  <a:sym typeface="Nunito Light"/>
                </a:rPr>
                <a:t>дарит</a:t>
              </a:r>
              <a:r>
                <a:rPr lang="uk-UA" sz="1999" dirty="0">
                  <a:latin typeface="Nunito Light"/>
                  <a:sym typeface="Nunito Light"/>
                </a:rPr>
                <a:t> нам </a:t>
              </a:r>
              <a:r>
                <a:rPr lang="uk-UA" sz="1999" dirty="0" err="1">
                  <a:latin typeface="Nunito Light"/>
                  <a:sym typeface="Nunito Light"/>
                </a:rPr>
                <a:t>отличную</a:t>
              </a:r>
              <a:r>
                <a:rPr lang="uk-UA" sz="1999" dirty="0">
                  <a:latin typeface="Nunito Light"/>
                  <a:sym typeface="Nunito Light"/>
                </a:rPr>
                <a:t> </a:t>
              </a:r>
              <a:r>
                <a:rPr lang="uk-UA" sz="1999" dirty="0" err="1">
                  <a:latin typeface="Nunito Light"/>
                  <a:sym typeface="Nunito Light"/>
                </a:rPr>
                <a:t>возможность</a:t>
              </a:r>
              <a:r>
                <a:rPr lang="uk-UA" sz="1999" dirty="0">
                  <a:latin typeface="Nunito Light"/>
                  <a:sym typeface="Nunito Light"/>
                </a:rPr>
                <a:t> </a:t>
              </a:r>
              <a:r>
                <a:rPr lang="uk-UA" sz="1999" dirty="0" err="1">
                  <a:latin typeface="Nunito Light"/>
                  <a:sym typeface="Nunito Light"/>
                </a:rPr>
                <a:t>расширять</a:t>
              </a:r>
              <a:r>
                <a:rPr lang="uk-UA" sz="1999" dirty="0">
                  <a:latin typeface="Nunito Light"/>
                  <a:sym typeface="Nunito Light"/>
                </a:rPr>
                <a:t> </a:t>
              </a:r>
              <a:r>
                <a:rPr lang="uk-UA" sz="1999" dirty="0" err="1">
                  <a:latin typeface="Nunito Light"/>
                  <a:sym typeface="Nunito Light"/>
                </a:rPr>
                <a:t>границы</a:t>
              </a:r>
              <a:r>
                <a:rPr lang="uk-UA" sz="1999" dirty="0">
                  <a:latin typeface="Nunito Light"/>
                  <a:sym typeface="Nunito Light"/>
                </a:rPr>
                <a:t> </a:t>
              </a:r>
              <a:r>
                <a:rPr lang="uk-UA" sz="1999" dirty="0" err="1">
                  <a:latin typeface="Nunito Light"/>
                  <a:sym typeface="Nunito Light"/>
                </a:rPr>
                <a:t>добрых</a:t>
              </a:r>
              <a:r>
                <a:rPr lang="uk-UA" sz="1999" dirty="0">
                  <a:latin typeface="Nunito Light"/>
                  <a:sym typeface="Nunito Light"/>
                </a:rPr>
                <a:t> </a:t>
              </a:r>
              <a:r>
                <a:rPr lang="uk-UA" sz="1999" dirty="0" err="1">
                  <a:latin typeface="Nunito Light"/>
                  <a:sym typeface="Nunito Light"/>
                </a:rPr>
                <a:t>дел</a:t>
              </a:r>
              <a:r>
                <a:rPr lang="uk-UA" sz="1999" dirty="0">
                  <a:latin typeface="Nunito Light"/>
                  <a:sym typeface="Nunito Light"/>
                </a:rPr>
                <a:t>. </a:t>
              </a:r>
              <a:br>
                <a:rPr lang="uk-UA" sz="1999" dirty="0">
                  <a:latin typeface="Nunito Light"/>
                  <a:sym typeface="Nunito Light"/>
                </a:rPr>
              </a:br>
              <a:r>
                <a:rPr lang="uk-UA" sz="1999" dirty="0">
                  <a:latin typeface="Nunito Light"/>
                  <a:sym typeface="Nunito Light"/>
                </a:rPr>
                <a:t>Так наш </a:t>
              </a:r>
              <a:r>
                <a:rPr lang="uk-UA" sz="1999" dirty="0" err="1">
                  <a:latin typeface="Nunito Light"/>
                  <a:sym typeface="Nunito Light"/>
                </a:rPr>
                <a:t>добровольческий</a:t>
              </a:r>
              <a:r>
                <a:rPr lang="uk-UA" sz="1999" dirty="0">
                  <a:latin typeface="Nunito Light"/>
                  <a:sym typeface="Nunito Light"/>
                </a:rPr>
                <a:t> </a:t>
              </a:r>
              <a:r>
                <a:rPr lang="uk-UA" sz="1999" dirty="0" err="1">
                  <a:latin typeface="Nunito Light"/>
                  <a:sym typeface="Nunito Light"/>
                </a:rPr>
                <a:t>отряд</a:t>
              </a:r>
              <a:r>
                <a:rPr lang="uk-UA" sz="1999" dirty="0">
                  <a:latin typeface="Nunito Light"/>
                  <a:sym typeface="Nunito Light"/>
                </a:rPr>
                <a:t> </a:t>
              </a:r>
              <a:r>
                <a:rPr lang="uk-UA" sz="1999" dirty="0" err="1">
                  <a:latin typeface="Nunito Light"/>
                  <a:sym typeface="Nunito Light"/>
                </a:rPr>
                <a:t>стал</a:t>
              </a:r>
              <a:r>
                <a:rPr lang="uk-UA" sz="1999" dirty="0">
                  <a:latin typeface="Nunito Light"/>
                  <a:sym typeface="Nunito Light"/>
                </a:rPr>
                <a:t> </a:t>
              </a:r>
              <a:r>
                <a:rPr lang="uk-UA" sz="1999" dirty="0" err="1">
                  <a:latin typeface="Nunito Light"/>
                  <a:sym typeface="Nunito Light"/>
                </a:rPr>
                <a:t>знакомиться</a:t>
              </a:r>
              <a:r>
                <a:rPr lang="uk-UA" sz="1999" dirty="0">
                  <a:latin typeface="Nunito Light"/>
                  <a:sym typeface="Nunito Light"/>
                </a:rPr>
                <a:t> и </a:t>
              </a:r>
              <a:r>
                <a:rPr lang="uk-UA" sz="1999" dirty="0" err="1">
                  <a:latin typeface="Nunito Light"/>
                  <a:sym typeface="Nunito Light"/>
                </a:rPr>
                <a:t>учавствовать</a:t>
              </a:r>
              <a:r>
                <a:rPr lang="uk-UA" sz="1999" dirty="0">
                  <a:latin typeface="Nunito Light"/>
                  <a:sym typeface="Nunito Light"/>
                </a:rPr>
                <a:t> в </a:t>
              </a:r>
              <a:r>
                <a:rPr lang="uk-UA" sz="1999" dirty="0" err="1">
                  <a:latin typeface="Nunito Light"/>
                  <a:sym typeface="Nunito Light"/>
                </a:rPr>
                <a:t>мероприятих</a:t>
              </a:r>
              <a:r>
                <a:rPr lang="uk-UA" sz="1999" dirty="0">
                  <a:latin typeface="Nunito Light"/>
                  <a:sym typeface="Nunito Light"/>
                </a:rPr>
                <a:t> с </a:t>
              </a:r>
              <a:r>
                <a:rPr lang="uk-UA" sz="1999" dirty="0" err="1">
                  <a:latin typeface="Nunito Light"/>
                  <a:sym typeface="Nunito Light"/>
                </a:rPr>
                <a:t>приютами</a:t>
              </a:r>
              <a:r>
                <a:rPr lang="uk-UA" sz="1999" dirty="0">
                  <a:latin typeface="Nunito Light"/>
                  <a:sym typeface="Nunito Light"/>
                </a:rPr>
                <a:t> и </a:t>
              </a:r>
              <a:r>
                <a:rPr lang="uk-UA" sz="1999" dirty="0" err="1">
                  <a:latin typeface="Nunito Light"/>
                  <a:sym typeface="Nunito Light"/>
                </a:rPr>
                <a:t>реабилитационными</a:t>
              </a:r>
              <a:r>
                <a:rPr lang="uk-UA" sz="1999" dirty="0">
                  <a:latin typeface="Nunito Light"/>
                  <a:sym typeface="Nunito Light"/>
                </a:rPr>
                <a:t> центрами </a:t>
              </a:r>
              <a:r>
                <a:rPr lang="uk-UA" sz="1999" dirty="0" err="1">
                  <a:latin typeface="Nunito Light"/>
                  <a:sym typeface="Nunito Light"/>
                </a:rPr>
                <a:t>из</a:t>
              </a:r>
              <a:r>
                <a:rPr lang="uk-UA" sz="1999" dirty="0">
                  <a:latin typeface="Nunito Light"/>
                  <a:sym typeface="Nunito Light"/>
                </a:rPr>
                <a:t> других </a:t>
              </a:r>
              <a:r>
                <a:rPr lang="uk-UA" sz="1999" dirty="0" err="1">
                  <a:latin typeface="Nunito Light"/>
                  <a:sym typeface="Nunito Light"/>
                </a:rPr>
                <a:t>городов</a:t>
              </a:r>
              <a:r>
                <a:rPr lang="uk-UA" sz="1999" dirty="0">
                  <a:latin typeface="Nunito Light"/>
                  <a:sym typeface="Nunito Light"/>
                </a:rPr>
                <a:t>. </a:t>
              </a:r>
              <a:endParaRPr dirty="0"/>
            </a:p>
          </p:txBody>
        </p:sp>
        <p:sp>
          <p:nvSpPr>
            <p:cNvPr id="317" name="Google Shape;317;p26"/>
            <p:cNvSpPr txBox="1"/>
            <p:nvPr/>
          </p:nvSpPr>
          <p:spPr>
            <a:xfrm>
              <a:off x="-423345" y="602421"/>
              <a:ext cx="7245981" cy="28312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999" b="1" i="0" u="none" strike="noStrike" cap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unito Light"/>
                  <a:ea typeface="Nunito Light"/>
                  <a:cs typeface="Nunito Light"/>
                  <a:sym typeface="Nunito Light"/>
                </a:rPr>
                <a:t>Онлайн-</a:t>
              </a:r>
              <a:r>
                <a:rPr lang="ru-RU" sz="5999" b="1" i="0" u="none" strike="noStrike" cap="none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unito Light"/>
                  <a:ea typeface="Nunito Light"/>
                  <a:cs typeface="Nunito Light"/>
                  <a:sym typeface="Nunito Light"/>
                </a:rPr>
                <a:t>волонтерство</a:t>
              </a:r>
              <a:endPara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id="{4EC84544-0367-4F43-8E44-C7A45CE53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2131" y="758376"/>
            <a:ext cx="8906912" cy="5010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14C2F9-2C15-489B-8076-9DF4396C41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554" y="5884585"/>
            <a:ext cx="5777551" cy="4336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671B7-D750-43FA-A683-6030AFC6A2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2068" y="5910475"/>
            <a:ext cx="5641382" cy="423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05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3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73352" y="-3086100"/>
            <a:ext cx="877824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99258">
            <a:off x="15884509" y="2444401"/>
            <a:ext cx="6231687" cy="539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3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488100">
            <a:off x="335039" y="7745127"/>
            <a:ext cx="3657600" cy="1669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3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700000" flipH="1">
            <a:off x="23936283" y="8526958"/>
            <a:ext cx="819177" cy="719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7" name="Google Shape;267;p23"/>
          <p:cNvPicPr preferRelativeResize="0"/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01978" y="-3296567"/>
            <a:ext cx="6810420" cy="7783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356611">
            <a:off x="-4572059" y="3157174"/>
            <a:ext cx="6231687" cy="539819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3"/>
          <p:cNvSpPr txBox="1"/>
          <p:nvPr/>
        </p:nvSpPr>
        <p:spPr>
          <a:xfrm>
            <a:off x="5322582" y="391491"/>
            <a:ext cx="7269290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i="1" strike="noStrike" cap="none" dirty="0">
                <a:solidFill>
                  <a:srgbClr val="17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Light"/>
                <a:ea typeface="Nunito Light"/>
                <a:cs typeface="Nunito Light"/>
                <a:sym typeface="Nunito Light"/>
              </a:rPr>
              <a:t>Служить другим – это невероятная ценность. Добровольцы нашего прихода не перестают творить добрые дела!</a:t>
            </a:r>
            <a:endParaRPr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04A5C3A-680A-4B95-AD02-93848C29A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616" y="2590927"/>
            <a:ext cx="3434485" cy="4579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64D341E-9A58-41E4-9C50-031244608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9017" y="5162916"/>
            <a:ext cx="3335953" cy="4447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165CD0E-A40B-4432-BE38-6E0EA6D15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224" y="604944"/>
            <a:ext cx="3185272" cy="4247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E57A0879-9001-48F5-AADC-F91F41FE1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3352" y="477422"/>
            <a:ext cx="5665695" cy="4249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34A79AE2-990E-41A4-8F49-064D5B452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639" y="5255554"/>
            <a:ext cx="3335954" cy="4447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:a16="http://schemas.microsoft.com/office/drawing/2014/main" id="{9EDD0081-DDF6-4445-814C-7935369CC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3987" y="5233979"/>
            <a:ext cx="5959350" cy="4469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5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05" y="-1572592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5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319627">
            <a:off x="13556998" y="-3657311"/>
            <a:ext cx="877824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5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319627">
            <a:off x="-4389120" y="6080248"/>
            <a:ext cx="877824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5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000" y="-1301416"/>
            <a:ext cx="71822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5"/>
          <p:cNvSpPr txBox="1"/>
          <p:nvPr/>
        </p:nvSpPr>
        <p:spPr>
          <a:xfrm>
            <a:off x="2133106" y="380151"/>
            <a:ext cx="6110645" cy="6460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99" b="0" i="0" u="none" strike="noStrike" cap="none" dirty="0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Добровольческое движение при приходе храма в честь иконы Божией Матери «Нечаянная радость» смогло собрать вокруг себя много активных, заинтересованных и мотивированных на добрые дела людей. В рамках волонтерской работы на сегодняшний день реализуются </a:t>
            </a:r>
            <a:r>
              <a:rPr lang="ru-RU" sz="1999" b="1" i="0" u="none" strike="noStrike" cap="none" dirty="0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4</a:t>
            </a:r>
            <a:r>
              <a:rPr lang="ru-RU" sz="1999" b="0" i="0" u="none" strike="noStrike" cap="none" dirty="0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 больших проекта: </a:t>
            </a:r>
            <a:r>
              <a:rPr lang="ru-RU" sz="1999" b="1" i="0" u="none" strike="noStrike" cap="none" dirty="0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«Изучаем культуру, сближаем сердца», Горница «</a:t>
            </a:r>
            <a:r>
              <a:rPr lang="ru-RU" sz="1999" b="1" i="0" u="none" strike="noStrike" cap="none" dirty="0" err="1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Добродея</a:t>
            </a:r>
            <a:r>
              <a:rPr lang="ru-RU" sz="1999" b="1" i="0" u="none" strike="noStrike" cap="none" dirty="0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», «Друг друга поддерживать – победу одерживать», «Новый год в каждый дом». </a:t>
            </a:r>
          </a:p>
          <a:p>
            <a:pPr marL="0" marR="0" lvl="1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99" dirty="0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Помимо этого еженедельно проводятся различные мероприятия, касающиеся всех сфер жизни. </a:t>
            </a:r>
          </a:p>
          <a:p>
            <a:pPr marL="0" marR="0" lvl="1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99" dirty="0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Труды волонтеров поощряются наградами от настоятеля храма, </a:t>
            </a:r>
            <a:r>
              <a:rPr lang="ru-RU" sz="1999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администрации города и </a:t>
            </a:r>
            <a:r>
              <a:rPr lang="ru-RU" sz="1999" dirty="0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rPr>
              <a:t>Ханты-Мансийской митрополии. </a:t>
            </a:r>
            <a:endParaRPr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036B4E0-12A8-4418-BB2E-247B3E6E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7460" y="609638"/>
            <a:ext cx="9650754" cy="6460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42043505-1C16-4B83-A4CA-293B814F4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106" y="7070060"/>
            <a:ext cx="6400801" cy="1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0159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14"/>
          <p:cNvGrpSpPr/>
          <p:nvPr/>
        </p:nvGrpSpPr>
        <p:grpSpPr>
          <a:xfrm>
            <a:off x="7025643" y="-641489"/>
            <a:ext cx="10943763" cy="4297327"/>
            <a:chOff x="-253930" y="-301434"/>
            <a:chExt cx="13187269" cy="5270992"/>
          </a:xfrm>
        </p:grpSpPr>
        <p:sp>
          <p:nvSpPr>
            <p:cNvPr id="106" name="Google Shape;106;p14"/>
            <p:cNvSpPr txBox="1"/>
            <p:nvPr/>
          </p:nvSpPr>
          <p:spPr>
            <a:xfrm>
              <a:off x="-253930" y="-286886"/>
              <a:ext cx="11652375" cy="634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1" u="none" strike="noStrike" cap="none" dirty="0">
                <a:solidFill>
                  <a:srgbClr val="17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7" name="Google Shape;107;p14"/>
            <p:cNvSpPr txBox="1"/>
            <p:nvPr/>
          </p:nvSpPr>
          <p:spPr>
            <a:xfrm>
              <a:off x="-118836" y="-301434"/>
              <a:ext cx="7457122" cy="739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/>
            </a:p>
          </p:txBody>
        </p:sp>
        <p:sp>
          <p:nvSpPr>
            <p:cNvPr id="108" name="Google Shape;108;p14"/>
            <p:cNvSpPr txBox="1"/>
            <p:nvPr/>
          </p:nvSpPr>
          <p:spPr>
            <a:xfrm>
              <a:off x="103364" y="2486482"/>
              <a:ext cx="11652375" cy="2483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1" indent="0" algn="l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999" b="0" i="0" u="none" strike="noStrike" cap="none" dirty="0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Удовлетворение нравственных, культурных и социальных потребностей жителей города. Оказание помощи различным категориям граждан, укрепление института семьи, развитие патриотизма среди населения. </a:t>
              </a:r>
            </a:p>
            <a:p>
              <a:pPr marL="0" marR="0" lvl="1" indent="0" algn="l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marR="0" lvl="1" indent="0" algn="l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99" b="0" i="0" u="none" strike="noStrike" cap="none" dirty="0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-133754" y="1615770"/>
              <a:ext cx="13067093" cy="73992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800" b="1" dirty="0">
                  <a:solidFill>
                    <a:srgbClr val="171616"/>
                  </a:solidFill>
                  <a:latin typeface="Nunito Sans"/>
                  <a:sym typeface="Nunito Sans"/>
                </a:rPr>
                <a:t>Цель работы:</a:t>
              </a:r>
              <a:endParaRPr sz="2800" dirty="0"/>
            </a:p>
          </p:txBody>
        </p:sp>
      </p:grpSp>
      <p:pic>
        <p:nvPicPr>
          <p:cNvPr id="112" name="Google Shape;112;p14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434098">
            <a:off x="-3559903" y="-4114800"/>
            <a:ext cx="950026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4303" y="-592161"/>
            <a:ext cx="2359597" cy="235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4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081910">
            <a:off x="14949815" y="4302367"/>
            <a:ext cx="7252335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61701" y="-635876"/>
            <a:ext cx="3878878" cy="274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61EAEF-0AE6-45D8-B56E-CD9CB70A7A3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029" y="2999194"/>
            <a:ext cx="5046585" cy="672878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0118F7E-DC4A-445D-AE4A-C4DAE8722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9634" y="2685733"/>
            <a:ext cx="2478975" cy="247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09;p14">
            <a:extLst>
              <a:ext uri="{FF2B5EF4-FFF2-40B4-BE49-F238E27FC236}">
                <a16:creationId xmlns:a16="http://schemas.microsoft.com/office/drawing/2014/main" id="{95DC5F48-7A0F-4AD5-932C-787ECB447527}"/>
              </a:ext>
            </a:extLst>
          </p:cNvPr>
          <p:cNvSpPr txBox="1"/>
          <p:nvPr/>
        </p:nvSpPr>
        <p:spPr>
          <a:xfrm>
            <a:off x="7137754" y="3129102"/>
            <a:ext cx="10844031" cy="6032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171616"/>
                </a:solidFill>
                <a:latin typeface="Nunito Sans"/>
                <a:sym typeface="Nunito Sans"/>
              </a:rPr>
              <a:t>Задачи:</a:t>
            </a:r>
            <a:endParaRPr sz="28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025EBB-4509-4081-AB3E-82C7DDC4689F}"/>
              </a:ext>
            </a:extLst>
          </p:cNvPr>
          <p:cNvSpPr/>
          <p:nvPr/>
        </p:nvSpPr>
        <p:spPr>
          <a:xfrm>
            <a:off x="8098409" y="3925220"/>
            <a:ext cx="9144000" cy="51321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Nunito Light" panose="020B0604020202020204" charset="-52"/>
              </a:rPr>
              <a:t>повышение интеллектуального и творческого уровня волонтеров;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Nunito Light" panose="020B0604020202020204" charset="-52"/>
              </a:rPr>
              <a:t>организация и проведение образовательных, культурных мероприятий;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Nunito Light" panose="020B0604020202020204" charset="-52"/>
              </a:rPr>
              <a:t> укрепление престижа и роли семьи в обществе;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Nunito Light" panose="020B0604020202020204" charset="-52"/>
              </a:rPr>
              <a:t>содействие реализации молодежной политики в сфере информационного обеспечения и пропаганды добровольчества и здорового образа жизни;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Nunito Light" panose="020B0604020202020204" charset="-52"/>
              </a:rPr>
              <a:t>установления связей и развития сотрудничества между православным приходом и организациями города, а также организациями, расположенными в других регионах России и за рубежом;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Nunito Light" panose="020B0604020202020204" charset="-52"/>
              </a:rPr>
              <a:t>вовлечение молодежи в добровольческую деятельность;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Nunito Light" panose="020B0604020202020204" charset="-52"/>
              </a:rPr>
              <a:t>создание условий для развития творческого потенциала молодежи.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9AE7EF-A5B8-4151-9613-1E0D2F1A191E}"/>
              </a:ext>
            </a:extLst>
          </p:cNvPr>
          <p:cNvSpPr/>
          <p:nvPr/>
        </p:nvSpPr>
        <p:spPr>
          <a:xfrm>
            <a:off x="948173" y="1536493"/>
            <a:ext cx="5928731" cy="135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40020"/>
              </a:lnSpc>
            </a:pPr>
            <a:r>
              <a:rPr lang="ru-RU" sz="2000" i="1" dirty="0">
                <a:solidFill>
                  <a:srgbClr val="17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Light"/>
                <a:ea typeface="Nunito Light"/>
                <a:cs typeface="Nunito Light"/>
                <a:sym typeface="Nunito Light"/>
              </a:rPr>
              <a:t>Мы - активные, деятельные волонтеры с добрыми сердцами, которых объединила вера и желание помогать в силу своих возможностей. </a:t>
            </a:r>
            <a:endParaRPr lang="ru-RU" sz="2000" i="1" dirty="0">
              <a:solidFill>
                <a:srgbClr val="1716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anose="04040805050809020602" pitchFamily="82" charset="0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736" y="-5308270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50216" y="-4390818"/>
            <a:ext cx="877824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554" y="3270098"/>
            <a:ext cx="71822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31652" y="-1522197"/>
            <a:ext cx="4391900" cy="5019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8B6DEB5-20E8-494F-8A3C-05698BE06DC8}"/>
              </a:ext>
            </a:extLst>
          </p:cNvPr>
          <p:cNvGrpSpPr/>
          <p:nvPr/>
        </p:nvGrpSpPr>
        <p:grpSpPr>
          <a:xfrm>
            <a:off x="1542801" y="3334910"/>
            <a:ext cx="2891118" cy="2891118"/>
            <a:chOff x="1582443" y="4531660"/>
            <a:chExt cx="2891118" cy="2891118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76B82FB-A8E2-47C2-9E62-5D25C8EDAEB3}"/>
                </a:ext>
              </a:extLst>
            </p:cNvPr>
            <p:cNvSpPr/>
            <p:nvPr/>
          </p:nvSpPr>
          <p:spPr>
            <a:xfrm>
              <a:off x="1582443" y="4531660"/>
              <a:ext cx="2891118" cy="28911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CEE5576-2657-4E52-BB9A-C9ADB9DF4585}"/>
                </a:ext>
              </a:extLst>
            </p:cNvPr>
            <p:cNvSpPr txBox="1"/>
            <p:nvPr/>
          </p:nvSpPr>
          <p:spPr>
            <a:xfrm>
              <a:off x="1897328" y="5397196"/>
              <a:ext cx="23412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Социальное </a:t>
              </a:r>
              <a:r>
                <a:rPr lang="ru-RU" sz="2400" b="1" dirty="0" err="1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волонтерство</a:t>
              </a:r>
              <a:endPara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29BC451-011E-4B2F-B341-93353C26D24A}"/>
              </a:ext>
            </a:extLst>
          </p:cNvPr>
          <p:cNvGrpSpPr/>
          <p:nvPr/>
        </p:nvGrpSpPr>
        <p:grpSpPr>
          <a:xfrm>
            <a:off x="4399659" y="4857107"/>
            <a:ext cx="2891118" cy="2891118"/>
            <a:chOff x="1582443" y="4531660"/>
            <a:chExt cx="2891118" cy="2891118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06759623-EBAB-459A-89DD-CC4D923C600C}"/>
                </a:ext>
              </a:extLst>
            </p:cNvPr>
            <p:cNvSpPr/>
            <p:nvPr/>
          </p:nvSpPr>
          <p:spPr>
            <a:xfrm>
              <a:off x="1582443" y="4531660"/>
              <a:ext cx="2891118" cy="28911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6D3AB7-F4FA-4674-8038-472F257C222E}"/>
                </a:ext>
              </a:extLst>
            </p:cNvPr>
            <p:cNvSpPr txBox="1"/>
            <p:nvPr/>
          </p:nvSpPr>
          <p:spPr>
            <a:xfrm>
              <a:off x="1897328" y="5397196"/>
              <a:ext cx="23412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Событийное  </a:t>
              </a:r>
              <a:r>
                <a:rPr lang="ru-RU" sz="2400" b="1" dirty="0" err="1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волонтерство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B31C8F5-750A-4121-B97F-3E1E96694F37}"/>
              </a:ext>
            </a:extLst>
          </p:cNvPr>
          <p:cNvGrpSpPr/>
          <p:nvPr/>
        </p:nvGrpSpPr>
        <p:grpSpPr>
          <a:xfrm>
            <a:off x="1551532" y="7144874"/>
            <a:ext cx="2891118" cy="2891118"/>
            <a:chOff x="1582443" y="4531660"/>
            <a:chExt cx="2891118" cy="2891118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EE678319-A566-40A9-88FF-F4711A44F6AB}"/>
                </a:ext>
              </a:extLst>
            </p:cNvPr>
            <p:cNvSpPr/>
            <p:nvPr/>
          </p:nvSpPr>
          <p:spPr>
            <a:xfrm>
              <a:off x="1582443" y="4531660"/>
              <a:ext cx="2891118" cy="28911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E251C12-69AA-453C-860B-27CF0E04B9C9}"/>
                </a:ext>
              </a:extLst>
            </p:cNvPr>
            <p:cNvSpPr txBox="1"/>
            <p:nvPr/>
          </p:nvSpPr>
          <p:spPr>
            <a:xfrm>
              <a:off x="1897328" y="5397196"/>
              <a:ext cx="23412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Инклюзивное </a:t>
              </a:r>
              <a:r>
                <a:rPr lang="ru-RU" sz="2400" b="1" dirty="0" err="1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волонтерство</a:t>
              </a:r>
              <a:endPara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9AE858D-4C7F-4DDD-B5AC-69D1B8F55D40}"/>
              </a:ext>
            </a:extLst>
          </p:cNvPr>
          <p:cNvGrpSpPr/>
          <p:nvPr/>
        </p:nvGrpSpPr>
        <p:grpSpPr>
          <a:xfrm>
            <a:off x="7694282" y="6258285"/>
            <a:ext cx="2891118" cy="2891118"/>
            <a:chOff x="1582443" y="4531660"/>
            <a:chExt cx="2891118" cy="2891118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F521B23A-272F-4D5C-BF24-012F9B2ED020}"/>
                </a:ext>
              </a:extLst>
            </p:cNvPr>
            <p:cNvSpPr/>
            <p:nvPr/>
          </p:nvSpPr>
          <p:spPr>
            <a:xfrm>
              <a:off x="1582443" y="4531660"/>
              <a:ext cx="2891118" cy="28911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95F598-B15A-4547-97F4-9CC5CC540D7F}"/>
                </a:ext>
              </a:extLst>
            </p:cNvPr>
            <p:cNvSpPr txBox="1"/>
            <p:nvPr/>
          </p:nvSpPr>
          <p:spPr>
            <a:xfrm>
              <a:off x="1897328" y="5397196"/>
              <a:ext cx="23412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Семейное </a:t>
              </a:r>
              <a:r>
                <a:rPr lang="ru-RU" sz="2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волонтерство</a:t>
              </a:r>
              <a:endPara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94C3CE3-D0DB-4E7C-94B3-CA268F45CF6A}"/>
              </a:ext>
            </a:extLst>
          </p:cNvPr>
          <p:cNvGrpSpPr/>
          <p:nvPr/>
        </p:nvGrpSpPr>
        <p:grpSpPr>
          <a:xfrm>
            <a:off x="10682338" y="4704248"/>
            <a:ext cx="2891118" cy="2891118"/>
            <a:chOff x="1582443" y="4531660"/>
            <a:chExt cx="2891118" cy="2891118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7C00E1AA-8839-467C-B428-F4033EAAEF07}"/>
                </a:ext>
              </a:extLst>
            </p:cNvPr>
            <p:cNvSpPr/>
            <p:nvPr/>
          </p:nvSpPr>
          <p:spPr>
            <a:xfrm>
              <a:off x="1582443" y="4531660"/>
              <a:ext cx="2891118" cy="28911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E783FAE-F288-4F63-936E-F97CEE0F7C88}"/>
                </a:ext>
              </a:extLst>
            </p:cNvPr>
            <p:cNvSpPr txBox="1"/>
            <p:nvPr/>
          </p:nvSpPr>
          <p:spPr>
            <a:xfrm>
              <a:off x="1897328" y="5397196"/>
              <a:ext cx="23412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Онлайн- </a:t>
              </a:r>
              <a:r>
                <a:rPr lang="ru-RU" sz="2400" b="1" dirty="0" err="1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волонтерство</a:t>
              </a:r>
              <a:endPara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E189813-906A-42EE-B17F-EDE509B1277F}"/>
              </a:ext>
            </a:extLst>
          </p:cNvPr>
          <p:cNvGrpSpPr/>
          <p:nvPr/>
        </p:nvGrpSpPr>
        <p:grpSpPr>
          <a:xfrm>
            <a:off x="13539196" y="3244988"/>
            <a:ext cx="2891118" cy="2891118"/>
            <a:chOff x="1582443" y="4531660"/>
            <a:chExt cx="2891118" cy="2891118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E7C3AAEF-37F1-4553-BC88-824DB44BFE22}"/>
                </a:ext>
              </a:extLst>
            </p:cNvPr>
            <p:cNvSpPr/>
            <p:nvPr/>
          </p:nvSpPr>
          <p:spPr>
            <a:xfrm>
              <a:off x="1582443" y="4531660"/>
              <a:ext cx="2891118" cy="28911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A793DD1-467C-426D-B959-71C9F1442CF2}"/>
                </a:ext>
              </a:extLst>
            </p:cNvPr>
            <p:cNvSpPr txBox="1"/>
            <p:nvPr/>
          </p:nvSpPr>
          <p:spPr>
            <a:xfrm>
              <a:off x="1779389" y="5471298"/>
              <a:ext cx="26454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Патриотическое </a:t>
              </a:r>
              <a:r>
                <a:rPr lang="ru-RU" sz="2400" b="1" dirty="0" err="1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волонтерство</a:t>
              </a:r>
              <a:endPara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F6C5F2E1-50D1-48A2-8B88-B11E27DDD161}"/>
              </a:ext>
            </a:extLst>
          </p:cNvPr>
          <p:cNvGrpSpPr/>
          <p:nvPr/>
        </p:nvGrpSpPr>
        <p:grpSpPr>
          <a:xfrm>
            <a:off x="13608423" y="7091732"/>
            <a:ext cx="2891118" cy="2891118"/>
            <a:chOff x="1582443" y="4531660"/>
            <a:chExt cx="2891118" cy="2891118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6FCAEB78-F02B-4DEF-93CA-0D0C28ACDB1C}"/>
                </a:ext>
              </a:extLst>
            </p:cNvPr>
            <p:cNvSpPr/>
            <p:nvPr/>
          </p:nvSpPr>
          <p:spPr>
            <a:xfrm>
              <a:off x="1582443" y="4531660"/>
              <a:ext cx="2891118" cy="28911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1F7313-35D6-4B40-886A-EB135B8372F4}"/>
                </a:ext>
              </a:extLst>
            </p:cNvPr>
            <p:cNvSpPr txBox="1"/>
            <p:nvPr/>
          </p:nvSpPr>
          <p:spPr>
            <a:xfrm>
              <a:off x="1882914" y="5192389"/>
              <a:ext cx="234120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«Серебряное» и </a:t>
              </a:r>
              <a:br>
                <a:rPr lang="ru-RU" sz="2400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</a:br>
              <a:r>
                <a:rPr lang="ru-RU" sz="2400" b="1" dirty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«золотое» </a:t>
              </a:r>
              <a:r>
                <a:rPr lang="ru-RU" sz="2400" b="1" dirty="0" err="1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волонтерство</a:t>
              </a:r>
              <a:endParaRPr lang="ru-RU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21" name="Google Shape;121;p15"/>
          <p:cNvSpPr txBox="1"/>
          <p:nvPr/>
        </p:nvSpPr>
        <p:spPr>
          <a:xfrm>
            <a:off x="2345203" y="1656268"/>
            <a:ext cx="13849738" cy="2584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06"/>
              </a:lnSpc>
            </a:pPr>
            <a:r>
              <a:rPr lang="ru-RU" sz="5999" b="1" dirty="0">
                <a:solidFill>
                  <a:srgbClr val="17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Light"/>
                <a:ea typeface="Nunito Light"/>
                <a:cs typeface="Mongolian Baiti" panose="03000500000000000000" pitchFamily="66" charset="0"/>
                <a:sym typeface="Nunito Light"/>
              </a:rPr>
              <a:t>Направления  волонтерской деятельности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p19"/>
          <p:cNvGrpSpPr/>
          <p:nvPr/>
        </p:nvGrpSpPr>
        <p:grpSpPr>
          <a:xfrm>
            <a:off x="1116342" y="1605503"/>
            <a:ext cx="6424596" cy="6352407"/>
            <a:chOff x="116855" y="-3484302"/>
            <a:chExt cx="8566128" cy="8469876"/>
          </a:xfrm>
        </p:grpSpPr>
        <p:sp>
          <p:nvSpPr>
            <p:cNvPr id="189" name="Google Shape;189;p19"/>
            <p:cNvSpPr txBox="1"/>
            <p:nvPr/>
          </p:nvSpPr>
          <p:spPr>
            <a:xfrm>
              <a:off x="821580" y="391495"/>
              <a:ext cx="7416800" cy="45940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999" b="0" i="0" u="none" strike="noStrike" cap="none" dirty="0">
                  <a:solidFill>
                    <a:srgbClr val="000000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В рамках данной категории наш добровольческий отряд принимает участие в акциях по безопасности дорожного движения, проводит беседы о предупреждении травматизма и о правилах поведения в различных ситуациях. Систематически привлекаем детей к ведению здорового образа жизни. </a:t>
              </a:r>
              <a:endParaRPr dirty="0"/>
            </a:p>
          </p:txBody>
        </p:sp>
        <p:sp>
          <p:nvSpPr>
            <p:cNvPr id="190" name="Google Shape;190;p19"/>
            <p:cNvSpPr txBox="1"/>
            <p:nvPr/>
          </p:nvSpPr>
          <p:spPr>
            <a:xfrm>
              <a:off x="116855" y="-3484302"/>
              <a:ext cx="8566128" cy="3692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999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anose="010A0502050306030303" pitchFamily="18" charset="0"/>
                  <a:ea typeface="Nunito Light"/>
                  <a:cs typeface="Nunito Light"/>
                  <a:sym typeface="Nunito Light"/>
                </a:rPr>
                <a:t>Б</a:t>
              </a:r>
              <a:r>
                <a:rPr lang="ru-RU" sz="5999" b="1" i="0" u="none" strike="noStrike" cap="none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anose="010A0502050306030303" pitchFamily="18" charset="0"/>
                  <a:ea typeface="Nunito Light"/>
                  <a:cs typeface="Nunito Light"/>
                  <a:sym typeface="Nunito Light"/>
                </a:rPr>
                <a:t>еседы и акции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999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lfaen" panose="010A0502050306030303" pitchFamily="18" charset="0"/>
                  <a:sym typeface="Nunito Light"/>
                </a:rPr>
                <a:t>о ЗОЖ и безопасности</a:t>
              </a:r>
              <a:endPara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endParaRPr>
            </a:p>
          </p:txBody>
        </p:sp>
      </p:grpSp>
      <p:pic>
        <p:nvPicPr>
          <p:cNvPr id="191" name="Google Shape;191;p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803302">
            <a:off x="15262753" y="-3385959"/>
            <a:ext cx="4391900" cy="50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803302">
            <a:off x="15768200" y="9112503"/>
            <a:ext cx="4391900" cy="50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9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89373" y="6835153"/>
            <a:ext cx="2359597" cy="235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0" y="-1221468"/>
            <a:ext cx="2359597" cy="235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053228">
            <a:off x="-1298832" y="7815131"/>
            <a:ext cx="4391900" cy="50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87141" y="-5084850"/>
            <a:ext cx="5878047" cy="887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2E7EFD-E47E-45D8-BEE8-9ED2A14EB2F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2372" y="3810676"/>
            <a:ext cx="3334515" cy="3148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45CA384-E78C-40D6-9E90-5F55AE4EA1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9629" y="6959511"/>
            <a:ext cx="5142444" cy="3180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B2236C2-C9F8-4AB5-906A-7396215F2A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293" y="315692"/>
            <a:ext cx="8378257" cy="3503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48AE1B4-989B-4002-BE6D-09F974E78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293852" y="3777668"/>
            <a:ext cx="4923020" cy="3148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109;p14">
            <a:extLst>
              <a:ext uri="{FF2B5EF4-FFF2-40B4-BE49-F238E27FC236}">
                <a16:creationId xmlns:a16="http://schemas.microsoft.com/office/drawing/2014/main" id="{56C8EEE0-4D81-4E21-BB3B-2BF0ADCB69BE}"/>
              </a:ext>
            </a:extLst>
          </p:cNvPr>
          <p:cNvSpPr txBox="1"/>
          <p:nvPr/>
        </p:nvSpPr>
        <p:spPr>
          <a:xfrm>
            <a:off x="121024" y="8560596"/>
            <a:ext cx="9794834" cy="12926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171616"/>
                </a:solidFill>
                <a:latin typeface="Segoe Print" panose="02000600000000000000" pitchFamily="2" charset="0"/>
                <a:sym typeface="Nunito Sans"/>
              </a:rPr>
              <a:t>«Вместе – за здоровый образ жизни», </a:t>
            </a:r>
          </a:p>
          <a:p>
            <a:pPr marL="0" marR="0" lvl="0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171616"/>
                </a:solidFill>
                <a:latin typeface="Segoe Print" panose="02000600000000000000" pitchFamily="2" charset="0"/>
                <a:sym typeface="Nunito Sans"/>
              </a:rPr>
              <a:t>«Богатырские игры», «День памяти жертв ДТП», «Береги здоровье смолоду», «Рождественский ангел безопасности!»</a:t>
            </a:r>
            <a:endParaRPr sz="2000" dirty="0"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0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40" y="303584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0"/>
          <p:cNvSpPr txBox="1"/>
          <p:nvPr/>
        </p:nvSpPr>
        <p:spPr>
          <a:xfrm>
            <a:off x="1516567" y="3611760"/>
            <a:ext cx="4024143" cy="861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99" dirty="0">
                <a:solidFill>
                  <a:srgbClr val="171616"/>
                </a:solidFill>
                <a:latin typeface="Nunito Light"/>
                <a:sym typeface="Nunito Light"/>
              </a:rPr>
              <a:t>с представителями МБОУ СОШ № 5 г. </a:t>
            </a:r>
            <a:r>
              <a:rPr lang="ru-RU" sz="1999" dirty="0" err="1">
                <a:solidFill>
                  <a:srgbClr val="171616"/>
                </a:solidFill>
                <a:latin typeface="Nunito Light"/>
                <a:sym typeface="Nunito Light"/>
              </a:rPr>
              <a:t>Пыть</a:t>
            </a:r>
            <a:r>
              <a:rPr lang="ru-RU" sz="1999" dirty="0">
                <a:solidFill>
                  <a:srgbClr val="171616"/>
                </a:solidFill>
                <a:latin typeface="Nunito Light"/>
                <a:sym typeface="Nunito Light"/>
              </a:rPr>
              <a:t>-Яха.</a:t>
            </a:r>
            <a:endParaRPr dirty="0"/>
          </a:p>
        </p:txBody>
      </p:sp>
      <p:sp>
        <p:nvSpPr>
          <p:cNvPr id="206" name="Google Shape;206;p20"/>
          <p:cNvSpPr txBox="1"/>
          <p:nvPr/>
        </p:nvSpPr>
        <p:spPr>
          <a:xfrm>
            <a:off x="1028700" y="3246364"/>
            <a:ext cx="4999878" cy="4306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99" b="1" i="0" u="none" strike="noStrike" cap="none" dirty="0">
                <a:solidFill>
                  <a:srgbClr val="171616"/>
                </a:solidFill>
                <a:latin typeface="Nunito Sans"/>
                <a:ea typeface="Nunito Sans"/>
                <a:cs typeface="Nunito Sans"/>
                <a:sym typeface="Nunito Sans"/>
              </a:rPr>
              <a:t>Вместе </a:t>
            </a:r>
            <a:endParaRPr dirty="0"/>
          </a:p>
        </p:txBody>
      </p:sp>
      <p:sp>
        <p:nvSpPr>
          <p:cNvPr id="207" name="Google Shape;207;p20"/>
          <p:cNvSpPr txBox="1"/>
          <p:nvPr/>
        </p:nvSpPr>
        <p:spPr>
          <a:xfrm>
            <a:off x="7410702" y="3655706"/>
            <a:ext cx="4024143" cy="861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99" dirty="0">
                <a:solidFill>
                  <a:srgbClr val="171616"/>
                </a:solidFill>
                <a:latin typeface="Nunito Light"/>
                <a:sym typeface="Nunito Light"/>
              </a:rPr>
              <a:t>безопасного, чистого будущего нашего города и страны.</a:t>
            </a:r>
            <a:endParaRPr dirty="0"/>
          </a:p>
        </p:txBody>
      </p:sp>
      <p:sp>
        <p:nvSpPr>
          <p:cNvPr id="208" name="Google Shape;208;p20"/>
          <p:cNvSpPr txBox="1"/>
          <p:nvPr/>
        </p:nvSpPr>
        <p:spPr>
          <a:xfrm>
            <a:off x="6922834" y="3232446"/>
            <a:ext cx="4999878" cy="4306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99" b="1" i="0" u="none" strike="noStrike" cap="none" dirty="0">
                <a:solidFill>
                  <a:srgbClr val="171616"/>
                </a:solidFill>
                <a:latin typeface="Nunito Sans"/>
                <a:ea typeface="Nunito Sans"/>
                <a:cs typeface="Nunito Sans"/>
                <a:sym typeface="Nunito Sans"/>
              </a:rPr>
              <a:t>Ради</a:t>
            </a:r>
            <a:endParaRPr dirty="0"/>
          </a:p>
        </p:txBody>
      </p:sp>
      <p:sp>
        <p:nvSpPr>
          <p:cNvPr id="210" name="Google Shape;210;p20"/>
          <p:cNvSpPr txBox="1"/>
          <p:nvPr/>
        </p:nvSpPr>
        <p:spPr>
          <a:xfrm>
            <a:off x="12773772" y="3232445"/>
            <a:ext cx="4999878" cy="4306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99" b="1" dirty="0">
                <a:solidFill>
                  <a:srgbClr val="171616"/>
                </a:solidFill>
                <a:latin typeface="Nunito Sans"/>
                <a:sym typeface="Nunito Sans"/>
              </a:rPr>
              <a:t>Активно</a:t>
            </a:r>
            <a:endParaRPr dirty="0"/>
          </a:p>
        </p:txBody>
      </p:sp>
      <p:sp>
        <p:nvSpPr>
          <p:cNvPr id="211" name="Google Shape;211;p20"/>
          <p:cNvSpPr txBox="1"/>
          <p:nvPr/>
        </p:nvSpPr>
        <p:spPr>
          <a:xfrm>
            <a:off x="1307473" y="991532"/>
            <a:ext cx="16230600" cy="1846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999" b="1" i="0" u="none" strike="noStrike" cap="none" dirty="0">
                <a:solidFill>
                  <a:srgbClr val="171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  <a:ea typeface="Nunito Light"/>
                <a:cs typeface="Nunito Light"/>
                <a:sym typeface="Nunito Light"/>
              </a:rPr>
              <a:t>Экологическое движение добровольческого отряда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pic>
        <p:nvPicPr>
          <p:cNvPr id="212" name="Google Shape;212;p20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19080" y="9077325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0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6235" y="8749348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35539" y="-1464254"/>
            <a:ext cx="3878878" cy="274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913341" y="-1385459"/>
            <a:ext cx="3878878" cy="274899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07;p20">
            <a:extLst>
              <a:ext uri="{FF2B5EF4-FFF2-40B4-BE49-F238E27FC236}">
                <a16:creationId xmlns:a16="http://schemas.microsoft.com/office/drawing/2014/main" id="{86714FC7-D349-4A67-920B-3D9BC6DAF976}"/>
              </a:ext>
            </a:extLst>
          </p:cNvPr>
          <p:cNvSpPr txBox="1"/>
          <p:nvPr/>
        </p:nvSpPr>
        <p:spPr>
          <a:xfrm>
            <a:off x="12736919" y="3699050"/>
            <a:ext cx="5389232" cy="861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99" dirty="0">
                <a:solidFill>
                  <a:srgbClr val="171616"/>
                </a:solidFill>
                <a:latin typeface="Nunito Light"/>
                <a:sym typeface="Nunito Light"/>
              </a:rPr>
              <a:t>просвещаем население в вопросах экологии, заботимся о природе</a:t>
            </a:r>
            <a:endParaRPr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E75196C-97F6-4415-8360-E4C502AAF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7797" y="4477976"/>
            <a:ext cx="3171021" cy="4228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797A3C-FBF5-4C82-B915-47F826DC3D4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913" y="4542622"/>
            <a:ext cx="3168408" cy="422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2E613BD6-1932-4D89-B04E-71A19CB90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229" y="4514113"/>
            <a:ext cx="4467680" cy="3354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E2CD64-D425-4D27-978F-BDBDCF75CF3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6510" y="4560440"/>
            <a:ext cx="6319641" cy="3644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Google Shape;109;p14">
            <a:extLst>
              <a:ext uri="{FF2B5EF4-FFF2-40B4-BE49-F238E27FC236}">
                <a16:creationId xmlns:a16="http://schemas.microsoft.com/office/drawing/2014/main" id="{A4B484E9-E6D1-4DA7-998B-E4BA54A778CD}"/>
              </a:ext>
            </a:extLst>
          </p:cNvPr>
          <p:cNvSpPr txBox="1"/>
          <p:nvPr/>
        </p:nvSpPr>
        <p:spPr>
          <a:xfrm>
            <a:off x="4246583" y="8874084"/>
            <a:ext cx="9794834" cy="861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171616"/>
                </a:solidFill>
                <a:latin typeface="Segoe Print" panose="02000600000000000000" pitchFamily="2" charset="0"/>
                <a:sym typeface="Nunito Sans"/>
              </a:rPr>
              <a:t>«</a:t>
            </a:r>
            <a:r>
              <a:rPr lang="ru-RU" sz="2000" b="1" dirty="0" err="1">
                <a:solidFill>
                  <a:srgbClr val="171616"/>
                </a:solidFill>
                <a:latin typeface="Segoe Print" panose="02000600000000000000" pitchFamily="2" charset="0"/>
                <a:sym typeface="Nunito Sans"/>
              </a:rPr>
              <a:t>Экозащитники</a:t>
            </a:r>
            <a:r>
              <a:rPr lang="ru-RU" sz="2000" b="1" dirty="0">
                <a:solidFill>
                  <a:srgbClr val="171616"/>
                </a:solidFill>
                <a:latin typeface="Segoe Print" panose="02000600000000000000" pitchFamily="2" charset="0"/>
                <a:sym typeface="Nunito Sans"/>
              </a:rPr>
              <a:t>», «Добрые крышечки», «Не дайте им исчезнуть», </a:t>
            </a:r>
          </a:p>
          <a:p>
            <a:pPr marL="0" marR="0" lvl="0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171616"/>
                </a:solidFill>
                <a:latin typeface="Segoe Print" panose="02000600000000000000" pitchFamily="2" charset="0"/>
                <a:sym typeface="Nunito Sans"/>
              </a:rPr>
              <a:t>«С каждого по зернышку»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592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p19"/>
          <p:cNvGrpSpPr/>
          <p:nvPr/>
        </p:nvGrpSpPr>
        <p:grpSpPr>
          <a:xfrm>
            <a:off x="11034108" y="1138129"/>
            <a:ext cx="6424596" cy="4636246"/>
            <a:chOff x="13340542" y="-4107467"/>
            <a:chExt cx="8566128" cy="6181662"/>
          </a:xfrm>
        </p:grpSpPr>
        <p:sp>
          <p:nvSpPr>
            <p:cNvPr id="189" name="Google Shape;189;p19"/>
            <p:cNvSpPr txBox="1"/>
            <p:nvPr/>
          </p:nvSpPr>
          <p:spPr>
            <a:xfrm>
              <a:off x="14426727" y="-1371364"/>
              <a:ext cx="7416800" cy="3445559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spcFirstLastPara="1" tIns="0" wrap="square">
              <a:spAutoFit/>
            </a:bodyPr>
            <a:lstStyle/>
            <a:p>
              <a:pPr algn="ctr" indent="0" lvl="0" marL="0" marR="0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cap="none" dirty="0" i="0" lang="ru-RU" strike="noStrike" sz="1999" u="none">
                  <a:solidFill>
                    <a:srgbClr val="000000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В целях развития и повышения культуры семейных ценностей, для полезного совместного времяпровождения, для воспитания достойного поколения и уважения к семьи, мы проводим мероприятия, в которых обязательно участвую родители и дети. </a:t>
              </a:r>
              <a:endParaRPr dirty="0"/>
            </a:p>
          </p:txBody>
        </p:sp>
        <p:sp>
          <p:nvSpPr>
            <p:cNvPr id="190" name="Google Shape;190;p19"/>
            <p:cNvSpPr txBox="1"/>
            <p:nvPr/>
          </p:nvSpPr>
          <p:spPr>
            <a:xfrm>
              <a:off x="13340542" y="-4107467"/>
              <a:ext cx="8566128" cy="2461871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spcFirstLastPara="1" tIns="0" wrap="square">
              <a:sp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dirty="0" lang="ru-RU" sz="5999"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10A0502050306030303" pitchFamily="18" typeface="Sylfaen"/>
                  <a:ea typeface="Nunito Light"/>
                  <a:cs typeface="Nunito Light"/>
                  <a:sym typeface="Nunito Light"/>
                </a:rPr>
                <a:t>Укрепление института семьи</a:t>
              </a:r>
              <a:endParaRPr b="1" dirty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10A0502050306030303" pitchFamily="18" typeface="Sylfaen"/>
              </a:endParaRPr>
            </a:p>
          </p:txBody>
        </p:sp>
      </p:grpSp>
      <p:pic>
        <p:nvPicPr>
          <p:cNvPr id="191" name="Google Shape;191;p19"/>
          <p:cNvPicPr preferRelativeResize="0"/>
          <p:nvPr/>
        </p:nvPicPr>
        <p:blipFill rotWithShape="1">
          <a:blip cstate="screen"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803302">
            <a:off x="15262753" y="-3385959"/>
            <a:ext cx="4391900" cy="50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9"/>
          <p:cNvPicPr preferRelativeResize="0"/>
          <p:nvPr/>
        </p:nvPicPr>
        <p:blipFill rotWithShape="1">
          <a:blip cstate="screen"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803302">
            <a:off x="15768200" y="9112503"/>
            <a:ext cx="4391900" cy="50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9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89373" y="6835153"/>
            <a:ext cx="2359597" cy="235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0" y="-1221468"/>
            <a:ext cx="2359597" cy="235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/>
          <p:cNvPicPr preferRelativeResize="0"/>
          <p:nvPr/>
        </p:nvPicPr>
        <p:blipFill rotWithShape="1">
          <a:blip cstate="screen"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053228">
            <a:off x="-1298832" y="7815131"/>
            <a:ext cx="4391900" cy="50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25627" y="-4843601"/>
            <a:ext cx="5878047" cy="887252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09;p14">
            <a:extLst>
              <a:ext uri="{FF2B5EF4-FFF2-40B4-BE49-F238E27FC236}">
                <a16:creationId xmlns:a16="http://schemas.microsoft.com/office/drawing/2014/main" id="{56C8EEE0-4D81-4E21-BB3B-2BF0ADCB69BE}"/>
              </a:ext>
            </a:extLst>
          </p:cNvPr>
          <p:cNvSpPr txBox="1"/>
          <p:nvPr/>
        </p:nvSpPr>
        <p:spPr>
          <a:xfrm>
            <a:off x="3935138" y="8578715"/>
            <a:ext cx="11341414" cy="12926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 anchorCtr="0" bIns="0" lIns="0" rIns="0" spcFirstLastPara="1" tIns="0" wrap="square">
            <a:spAutoFit/>
          </a:bodyPr>
          <a:lstStyle/>
          <a:p>
            <a:pPr algn="ctr" indent="0" lvl="0" marL="0" marR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ru-RU" sz="2000">
                <a:solidFill>
                  <a:srgbClr val="171616"/>
                </a:solidFill>
                <a:latin charset="0" panose="02000600000000000000" pitchFamily="2" typeface="Segoe Print"/>
                <a:sym typeface="Nunito Sans"/>
              </a:rPr>
              <a:t>«День матери в реабилитационном центре», </a:t>
            </a:r>
          </a:p>
          <a:p>
            <a:pPr algn="ctr" indent="0" lvl="0" marL="0" marR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ru-RU" sz="2000">
                <a:solidFill>
                  <a:srgbClr val="171616"/>
                </a:solidFill>
                <a:latin charset="0" panose="02000600000000000000" pitchFamily="2" typeface="Segoe Print"/>
                <a:sym typeface="Nunito Sans"/>
              </a:rPr>
              <a:t>«День любви, семьи и верности», «Свет материнской любви», «Поздравление мам и бабушек мобилизованных»</a:t>
            </a:r>
            <a:endParaRPr dirty="0" sz="2000">
              <a:latin charset="0" panose="02000600000000000000" pitchFamily="2" typeface="Segoe Print"/>
            </a:endParaRPr>
          </a:p>
        </p:txBody>
      </p:sp>
      <p:sp>
        <p:nvSpPr>
          <p:cNvPr id="18" name="Google Shape;190;p19">
            <a:extLst>
              <a:ext uri="{FF2B5EF4-FFF2-40B4-BE49-F238E27FC236}">
                <a16:creationId xmlns:a16="http://schemas.microsoft.com/office/drawing/2014/main" id="{348C2661-5F94-4458-832E-43BB457F95D8}"/>
              </a:ext>
            </a:extLst>
          </p:cNvPr>
          <p:cNvSpPr txBox="1"/>
          <p:nvPr/>
        </p:nvSpPr>
        <p:spPr>
          <a:xfrm>
            <a:off x="11034107" y="6376279"/>
            <a:ext cx="6668207" cy="430887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ru-RU" sz="2800">
                <a:solidFill>
                  <a:schemeClr val="accent6">
                    <a:lumMod val="7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00600000000000000" pitchFamily="2" typeface="Segoe Print"/>
                <a:ea typeface="Nunito Light"/>
                <a:cs typeface="Nunito Light"/>
                <a:sym typeface="Nunito Light"/>
              </a:rPr>
              <a:t>«С семьи начинается родина…»</a:t>
            </a:r>
            <a:endParaRPr b="1" dirty="0" sz="2800">
              <a:solidFill>
                <a:schemeClr val="accent6">
                  <a:lumMod val="7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2000600000000000000" pitchFamily="2" typeface="Segoe Prin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D6F0CD-3D9C-45D9-B5A6-C9AAD5956B20}"/>
              </a:ext>
            </a:extLst>
          </p:cNvPr>
          <p:cNvPicPr>
            <a:picLocks noChangeAspect="1"/>
          </p:cNvPicPr>
          <p:nvPr/>
        </p:nvPicPr>
        <p:blipFill rotWithShape="1">
          <a:blip cstate="screen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638" y="269849"/>
            <a:ext cx="9045686" cy="5429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B6B3F48-A06D-4FDF-8B49-C410DAEF440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4" l="29" r="10" t="7"/>
          <a:stretch/>
        </p:blipFill>
        <p:spPr>
          <a:xfrm>
            <a:off x="4688951" y="5636297"/>
            <a:ext cx="6012373" cy="2672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715D46B-FFAB-41FF-8DE6-4CBFAF78D66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7" l="40" r="34" t="50"/>
          <a:stretch/>
        </p:blipFill>
        <p:spPr>
          <a:xfrm>
            <a:off x="1276735" y="5757066"/>
            <a:ext cx="3485841" cy="2359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249707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27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6" name="Google Shape;326;p27"/>
          <p:cNvGrpSpPr/>
          <p:nvPr/>
        </p:nvGrpSpPr>
        <p:grpSpPr>
          <a:xfrm>
            <a:off x="13501194" y="8047436"/>
            <a:ext cx="3856638" cy="1138691"/>
            <a:chOff x="0" y="-28575"/>
            <a:chExt cx="5142184" cy="1518254"/>
          </a:xfrm>
        </p:grpSpPr>
        <p:sp>
          <p:nvSpPr>
            <p:cNvPr id="327" name="Google Shape;327;p27"/>
            <p:cNvSpPr txBox="1"/>
            <p:nvPr/>
          </p:nvSpPr>
          <p:spPr>
            <a:xfrm>
              <a:off x="0" y="-28575"/>
              <a:ext cx="5142184" cy="574260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spcFirstLastPara="1" tIns="0" wrap="square">
              <a:spAutoFit/>
            </a:bodyPr>
            <a:lstStyle/>
            <a:p>
              <a:pPr algn="l" indent="0" lvl="0" marL="0" marR="0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dirty="0" lang="ru-RU" sz="1999">
                  <a:latin typeface="Nunito Sans"/>
                  <a:sym typeface="Nunito Sans"/>
                </a:rPr>
                <a:t>Герои современности</a:t>
              </a:r>
              <a:endParaRPr dirty="0"/>
            </a:p>
          </p:txBody>
        </p:sp>
        <p:sp>
          <p:nvSpPr>
            <p:cNvPr id="328" name="Google Shape;328;p27"/>
            <p:cNvSpPr txBox="1"/>
            <p:nvPr/>
          </p:nvSpPr>
          <p:spPr>
            <a:xfrm>
              <a:off x="0" y="685357"/>
              <a:ext cx="4945329" cy="804322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spcFirstLastPara="1" tIns="0" wrap="square">
              <a:spAutoFit/>
            </a:bodyPr>
            <a:lstStyle/>
            <a:p>
              <a:pPr algn="l" indent="0" lvl="0" marL="0" marR="0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dirty="0" lang="ru-RU">
                  <a:latin typeface="+mj-lt"/>
                </a:rPr>
                <a:t>Защитники отечества, стоящие на страже мира и всей страны – о них стоит знать!</a:t>
              </a:r>
              <a:endParaRPr dirty="0">
                <a:latin typeface="+mj-lt"/>
              </a:endParaRPr>
            </a:p>
          </p:txBody>
        </p:sp>
      </p:grpSp>
      <p:grpSp>
        <p:nvGrpSpPr>
          <p:cNvPr id="329" name="Google Shape;329;p27"/>
          <p:cNvGrpSpPr/>
          <p:nvPr/>
        </p:nvGrpSpPr>
        <p:grpSpPr>
          <a:xfrm>
            <a:off x="7311764" y="8047436"/>
            <a:ext cx="3856638" cy="1440312"/>
            <a:chOff x="0" y="-28575"/>
            <a:chExt cx="5142184" cy="1920415"/>
          </a:xfrm>
        </p:grpSpPr>
        <p:sp>
          <p:nvSpPr>
            <p:cNvPr id="330" name="Google Shape;330;p27"/>
            <p:cNvSpPr txBox="1"/>
            <p:nvPr/>
          </p:nvSpPr>
          <p:spPr>
            <a:xfrm>
              <a:off x="0" y="-28575"/>
              <a:ext cx="5142184" cy="574260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spcFirstLastPara="1" tIns="0" wrap="square">
              <a:spAutoFit/>
            </a:bodyPr>
            <a:lstStyle/>
            <a:p>
              <a:pPr algn="l" indent="0" lvl="0" marL="0" marR="0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dirty="0" lang="ru-RU" sz="1999">
                  <a:latin typeface="Nunito Sans"/>
                  <a:sym typeface="Nunito Sans"/>
                </a:rPr>
                <a:t>Подвиги во благо жизни</a:t>
              </a:r>
              <a:endParaRPr dirty="0"/>
            </a:p>
          </p:txBody>
        </p:sp>
        <p:sp>
          <p:nvSpPr>
            <p:cNvPr id="331" name="Google Shape;331;p27"/>
            <p:cNvSpPr txBox="1"/>
            <p:nvPr/>
          </p:nvSpPr>
          <p:spPr>
            <a:xfrm>
              <a:off x="0" y="685357"/>
              <a:ext cx="4945329" cy="1206483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spcFirstLastPara="1" tIns="0" wrap="square">
              <a:spAutoFit/>
            </a:bodyPr>
            <a:lstStyle/>
            <a:p>
              <a:pPr algn="l" indent="0" lvl="1" marL="0" marR="0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dirty="0" lang="ru-RU"/>
                <a:t>В современной жизни очень важно знать о том, кто и как боролся за нее, какие жертвы приносил во имя будущего. </a:t>
              </a:r>
              <a:endParaRPr dirty="0"/>
            </a:p>
          </p:txBody>
        </p:sp>
      </p:grpSp>
      <p:grpSp>
        <p:nvGrpSpPr>
          <p:cNvPr id="332" name="Google Shape;332;p27"/>
          <p:cNvGrpSpPr/>
          <p:nvPr/>
        </p:nvGrpSpPr>
        <p:grpSpPr>
          <a:xfrm>
            <a:off x="990600" y="8047436"/>
            <a:ext cx="3856638" cy="1741933"/>
            <a:chOff x="0" y="-28575"/>
            <a:chExt cx="5142184" cy="2322576"/>
          </a:xfrm>
        </p:grpSpPr>
        <p:sp>
          <p:nvSpPr>
            <p:cNvPr id="333" name="Google Shape;333;p27"/>
            <p:cNvSpPr txBox="1"/>
            <p:nvPr/>
          </p:nvSpPr>
          <p:spPr>
            <a:xfrm>
              <a:off x="0" y="-28575"/>
              <a:ext cx="5142184" cy="574260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spcFirstLastPara="1" tIns="0" wrap="square">
              <a:spAutoFit/>
            </a:bodyPr>
            <a:lstStyle/>
            <a:p>
              <a:pPr algn="l" indent="0" lvl="0" marL="0" marR="0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cap="none" dirty="0" i="0" lang="ru-RU" strike="noStrike" sz="1999" u="none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Память поколений</a:t>
              </a:r>
              <a:endParaRPr dirty="0"/>
            </a:p>
          </p:txBody>
        </p:sp>
        <p:sp>
          <p:nvSpPr>
            <p:cNvPr id="334" name="Google Shape;334;p27"/>
            <p:cNvSpPr txBox="1"/>
            <p:nvPr/>
          </p:nvSpPr>
          <p:spPr>
            <a:xfrm>
              <a:off x="0" y="685357"/>
              <a:ext cx="4945329" cy="1608644"/>
            </a:xfrm>
            <a:prstGeom prst="rect">
              <a:avLst/>
            </a:prstGeom>
            <a:noFill/>
            <a:ln>
              <a:noFill/>
            </a:ln>
          </p:spPr>
          <p:txBody>
            <a:bodyPr anchor="t" anchorCtr="0" bIns="0" lIns="0" rIns="0" spcFirstLastPara="1" tIns="0" wrap="square">
              <a:spAutoFit/>
            </a:bodyPr>
            <a:lstStyle/>
            <a:p>
              <a:pPr algn="l" indent="0" lvl="0" marL="0" marR="0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dirty="0" lang="ru-RU"/>
                <a:t>Беседы, уроки, благотворительные ярмарки в честь памятных дат – неотъемлемая часть жизни современного человека. Ведь без прошлого у человека нет будущего. </a:t>
              </a:r>
              <a:endParaRPr dirty="0"/>
            </a:p>
          </p:txBody>
        </p:sp>
      </p:grpSp>
      <p:sp>
        <p:nvSpPr>
          <p:cNvPr id="335" name="Google Shape;335;p27"/>
          <p:cNvSpPr txBox="1"/>
          <p:nvPr/>
        </p:nvSpPr>
        <p:spPr>
          <a:xfrm>
            <a:off x="990600" y="7386096"/>
            <a:ext cx="1347317" cy="330167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en-US" strike="noStrike" sz="1999" u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01</a:t>
            </a:r>
            <a:endParaRPr dirty="0"/>
          </a:p>
        </p:txBody>
      </p:sp>
      <p:sp>
        <p:nvSpPr>
          <p:cNvPr id="336" name="Google Shape;336;p27"/>
          <p:cNvSpPr txBox="1"/>
          <p:nvPr/>
        </p:nvSpPr>
        <p:spPr>
          <a:xfrm>
            <a:off x="7311764" y="7386096"/>
            <a:ext cx="1347317" cy="330167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en-US" strike="noStrike" sz="1999" u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02</a:t>
            </a:r>
            <a:endParaRPr/>
          </a:p>
        </p:txBody>
      </p:sp>
      <p:sp>
        <p:nvSpPr>
          <p:cNvPr id="337" name="Google Shape;337;p27"/>
          <p:cNvSpPr txBox="1"/>
          <p:nvPr/>
        </p:nvSpPr>
        <p:spPr>
          <a:xfrm>
            <a:off x="13496948" y="7386096"/>
            <a:ext cx="1347317" cy="330167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l" indent="0" lvl="0" marL="0" marR="0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en-US" strike="noStrike" sz="1999" u="none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03</a:t>
            </a:r>
            <a:endParaRPr/>
          </a:p>
        </p:txBody>
      </p:sp>
      <p:pic>
        <p:nvPicPr>
          <p:cNvPr id="338" name="Google Shape;338;p27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386265" y="-4695722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7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2221" y="-209148"/>
            <a:ext cx="71822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7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57832" y="4842783"/>
            <a:ext cx="71822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90;p19">
            <a:extLst>
              <a:ext uri="{FF2B5EF4-FFF2-40B4-BE49-F238E27FC236}">
                <a16:creationId xmlns:a16="http://schemas.microsoft.com/office/drawing/2014/main" id="{C2AA2AEB-465E-4BF2-AF00-254E2A83214A}"/>
              </a:ext>
            </a:extLst>
          </p:cNvPr>
          <p:cNvSpPr txBox="1"/>
          <p:nvPr/>
        </p:nvSpPr>
        <p:spPr>
          <a:xfrm>
            <a:off x="583454" y="3137080"/>
            <a:ext cx="6424596" cy="2769604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ru-RU" sz="5999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10A0502050306030303" pitchFamily="18" typeface="Sylfaen"/>
                <a:ea typeface="Nunito Light"/>
                <a:cs typeface="Nunito Light"/>
                <a:sym typeface="Nunito Light"/>
              </a:rPr>
              <a:t>Поддержка военнослужащих и ветеранов</a:t>
            </a:r>
            <a:endParaRPr b="1" dirty="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anose="010A0502050306030303" pitchFamily="18" typeface="Sylfae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50D8E0-4F8E-4814-B0E3-BF14FA184B5F}"/>
              </a:ext>
            </a:extLst>
          </p:cNvPr>
          <p:cNvPicPr>
            <a:picLocks noChangeAspect="1"/>
          </p:cNvPicPr>
          <p:nvPr/>
        </p:nvPicPr>
        <p:blipFill rotWithShape="1">
          <a:blip cstate="screen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" t="40"/>
          <a:stretch/>
        </p:blipFill>
        <p:spPr>
          <a:xfrm>
            <a:off x="8761553" y="743235"/>
            <a:ext cx="8766956" cy="343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536B5DD-FFAE-451D-869E-A1B88B5535DC}"/>
              </a:ext>
            </a:extLst>
          </p:cNvPr>
          <p:cNvPicPr>
            <a:picLocks noChangeAspect="1"/>
          </p:cNvPicPr>
          <p:nvPr/>
        </p:nvPicPr>
        <p:blipFill rotWithShape="1">
          <a:blip cstate="screen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2206" y="4521882"/>
            <a:ext cx="5106971" cy="2873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2A5AFEA-84EE-4783-B7AB-214CE11DAC8B}"/>
              </a:ext>
            </a:extLst>
          </p:cNvPr>
          <p:cNvPicPr>
            <a:picLocks noChangeAspect="1"/>
          </p:cNvPicPr>
          <p:nvPr/>
        </p:nvPicPr>
        <p:blipFill rotWithShape="1">
          <a:blip cstate="screen"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8" l="88" r="6" t="83"/>
          <a:stretch/>
        </p:blipFill>
        <p:spPr>
          <a:xfrm>
            <a:off x="7771081" y="4505256"/>
            <a:ext cx="4876944" cy="2820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6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24316" y="6792574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319627">
            <a:off x="14110894" y="-2967203"/>
            <a:ext cx="877824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61105" y="4307957"/>
            <a:ext cx="71822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03609" y="-571016"/>
            <a:ext cx="4391900" cy="501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4794640">
            <a:off x="1911989" y="-404967"/>
            <a:ext cx="1470957" cy="214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8162924-F6C0-48F7-B399-E144055E966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103" y="289333"/>
            <a:ext cx="4579511" cy="4199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5DA1C8-ED83-4260-BA44-C4DA232FDE1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7601" y="289333"/>
            <a:ext cx="6225988" cy="7436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9D94A7-07BA-4DB7-8C7A-693793C3746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9340" y="289334"/>
            <a:ext cx="5799516" cy="4199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Google Shape;109;p14">
            <a:extLst>
              <a:ext uri="{FF2B5EF4-FFF2-40B4-BE49-F238E27FC236}">
                <a16:creationId xmlns:a16="http://schemas.microsoft.com/office/drawing/2014/main" id="{34799C5A-5A00-47C6-8A13-B8496D43FDA9}"/>
              </a:ext>
            </a:extLst>
          </p:cNvPr>
          <p:cNvSpPr txBox="1"/>
          <p:nvPr/>
        </p:nvSpPr>
        <p:spPr>
          <a:xfrm>
            <a:off x="210239" y="4994447"/>
            <a:ext cx="11387989" cy="12926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171616"/>
                </a:solidFill>
                <a:latin typeface="Segoe Print" panose="02000600000000000000" pitchFamily="2" charset="0"/>
                <a:sym typeface="Nunito Sans"/>
              </a:rPr>
              <a:t>«Посылка солдату», «Блокада Ленинграда», «Сад памяти», </a:t>
            </a:r>
          </a:p>
          <a:p>
            <a:pPr marL="0" marR="0" lvl="0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171616"/>
                </a:solidFill>
                <a:latin typeface="Segoe Print" panose="02000600000000000000" pitchFamily="2" charset="0"/>
                <a:sym typeface="Nunito Sans"/>
              </a:rPr>
              <a:t>«Георгиевская ленточка», «Письмо солдату в день Пасхи», </a:t>
            </a:r>
          </a:p>
          <a:p>
            <a:pPr marL="0" marR="0" lvl="0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171616"/>
                </a:solidFill>
                <a:latin typeface="Segoe Print" panose="02000600000000000000" pitchFamily="2" charset="0"/>
                <a:sym typeface="Nunito Sans"/>
              </a:rPr>
              <a:t>«Огонек доброты»</a:t>
            </a:r>
            <a:endParaRPr sz="2000" dirty="0">
              <a:latin typeface="Segoe Print" panose="02000600000000000000" pitchFamily="2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3A82E43-8AE1-4DD4-AA1B-3CE964D58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103" y="6571197"/>
            <a:ext cx="4973700" cy="3746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9F3BF1-9157-4FD4-8227-B73BE9A6480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233" y="6496947"/>
            <a:ext cx="5439180" cy="4079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7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60" y="-38274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80170">
            <a:off x="12436927" y="1198376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7176145">
            <a:off x="919917" y="8320744"/>
            <a:ext cx="1470957" cy="214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80170">
            <a:off x="-10800798" y="1512629"/>
            <a:ext cx="16230600" cy="756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488100">
            <a:off x="4772856" y="-720300"/>
            <a:ext cx="3657600" cy="1669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" name="Google Shape;159;p17"/>
          <p:cNvGrpSpPr/>
          <p:nvPr/>
        </p:nvGrpSpPr>
        <p:grpSpPr>
          <a:xfrm>
            <a:off x="1655395" y="1051060"/>
            <a:ext cx="15624076" cy="4052304"/>
            <a:chOff x="286139" y="-3440136"/>
            <a:chExt cx="20832101" cy="5403072"/>
          </a:xfrm>
        </p:grpSpPr>
        <p:sp>
          <p:nvSpPr>
            <p:cNvPr id="160" name="Google Shape;160;p17"/>
            <p:cNvSpPr txBox="1"/>
            <p:nvPr/>
          </p:nvSpPr>
          <p:spPr>
            <a:xfrm>
              <a:off x="3108146" y="-3440136"/>
              <a:ext cx="15383640" cy="344658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0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999" b="1" dirty="0">
                  <a:solidFill>
                    <a:srgbClr val="17161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unito Light"/>
                  <a:sym typeface="Nunito Light"/>
                </a:rPr>
                <a:t>«Друг друга поддерживать – победу одерживать»</a:t>
              </a:r>
              <a:endPara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Google Shape;161;p17"/>
            <p:cNvSpPr txBox="1"/>
            <p:nvPr/>
          </p:nvSpPr>
          <p:spPr>
            <a:xfrm>
              <a:off x="286139" y="9836"/>
              <a:ext cx="20832101" cy="195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1" indent="0" algn="ctr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 u="none" strike="noStrike" cap="none" dirty="0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Проект, направленный на поддержку военнослужащих и добровольцев, призванных в ряды</a:t>
              </a:r>
            </a:p>
            <a:p>
              <a:pPr marL="0" marR="0" lvl="1" indent="0" algn="ctr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0" i="0" u="none" strike="noStrike" cap="none" dirty="0">
                  <a:solidFill>
                    <a:srgbClr val="171616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 Вооруженных сил Российской Федерации</a:t>
              </a:r>
              <a:endParaRPr sz="2400" dirty="0"/>
            </a:p>
            <a:p>
              <a:pPr marL="0" marR="0" lvl="1" indent="0" algn="ctr" rtl="0">
                <a:lnSpc>
                  <a:spcPct val="14002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999" b="0" i="0" u="none" strike="noStrike" cap="none" dirty="0">
                <a:solidFill>
                  <a:srgbClr val="171616"/>
                </a:solidFill>
                <a:latin typeface="Nunito Light"/>
                <a:ea typeface="Nunito Light"/>
                <a:cs typeface="Nunito Light"/>
                <a:sym typeface="Nunito Light"/>
              </a:endParaRPr>
            </a:p>
          </p:txBody>
        </p:sp>
      </p:grpSp>
      <p:pic>
        <p:nvPicPr>
          <p:cNvPr id="6148" name="Picture 4">
            <a:extLst>
              <a:ext uri="{FF2B5EF4-FFF2-40B4-BE49-F238E27FC236}">
                <a16:creationId xmlns:a16="http://schemas.microsoft.com/office/drawing/2014/main" id="{4AFE7EFB-E224-4E91-BD1C-BCFD2349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8907" y="114299"/>
            <a:ext cx="3650876" cy="4867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B90245E2-B612-4D7F-9EC6-8F81AA77B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76924" y="114298"/>
            <a:ext cx="3650876" cy="4867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63C2CA81-3D9D-4249-A120-8C7A1F373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8605" y="5781849"/>
            <a:ext cx="3450874" cy="4082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CDFBE595-F58E-4356-B19E-645E1748A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8852" y="5763314"/>
            <a:ext cx="5442849" cy="4082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8C5F09-A461-47D2-8BBE-073D57148A6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5252" y="6513354"/>
            <a:ext cx="6081932" cy="2325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792</Words>
  <Application>Microsoft Office PowerPoint</Application>
  <PresentationFormat>Произвольный</PresentationFormat>
  <Paragraphs>80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MS Mincho</vt:lpstr>
      <vt:lpstr>Segoe Print</vt:lpstr>
      <vt:lpstr>Mongolian Baiti</vt:lpstr>
      <vt:lpstr>Comic Sans MS</vt:lpstr>
      <vt:lpstr>Nunito Sans</vt:lpstr>
      <vt:lpstr>Nunito Light</vt:lpstr>
      <vt:lpstr>Sylfaen</vt:lpstr>
      <vt:lpstr>Nunito Sans ExtraLight</vt:lpstr>
      <vt:lpstr>Monotype Corsiva</vt:lpstr>
      <vt:lpstr>Calibri</vt:lpstr>
      <vt:lpstr>Wingdings</vt:lpstr>
      <vt:lpstr>Arial</vt:lpstr>
      <vt:lpstr>Ravie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Люхина Алина</dc:creator>
  <cp:lastModifiedBy>Sergey</cp:lastModifiedBy>
  <cp:revision>7</cp:revision>
  <dcterms:modified xsi:type="dcterms:W3CDTF">2023-04-30T14:59:35Z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6870904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