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58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B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47" autoAdjust="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2E3BB-0DB4-4320-9C0A-9612FE8753A6}" type="doc">
      <dgm:prSet loTypeId="urn:microsoft.com/office/officeart/2005/8/layout/pList1" loCatId="picture" qsTypeId="urn:microsoft.com/office/officeart/2005/8/quickstyle/simple1" qsCatId="simple" csTypeId="urn:microsoft.com/office/officeart/2005/8/colors/accent1_2" csCatId="accent1" phldr="1"/>
      <dgm:spPr/>
    </dgm:pt>
    <dgm:pt modelId="{C7A07DE3-BF87-4FAA-A660-E06EA5A7C2B5}" type="pres">
      <dgm:prSet presAssocID="{AA22E3BB-0DB4-4320-9C0A-9612FE8753A6}" presName="Name0" presStyleCnt="0">
        <dgm:presLayoutVars>
          <dgm:dir/>
          <dgm:resizeHandles val="exact"/>
        </dgm:presLayoutVars>
      </dgm:prSet>
      <dgm:spPr/>
    </dgm:pt>
  </dgm:ptLst>
  <dgm:cxnLst>
    <dgm:cxn modelId="{9ED5F83E-237A-4CEF-B010-F342EEBC5C40}" type="presOf" srcId="{AA22E3BB-0DB4-4320-9C0A-9612FE8753A6}" destId="{C7A07DE3-BF87-4FAA-A660-E06EA5A7C2B5}" srcOrd="0" destOrd="0" presId="urn:microsoft.com/office/officeart/2005/8/layout/pList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12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6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80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64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44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71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16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43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7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1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0ACB7-90BE-4EB5-B900-89C9664CBCAA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9AD1-B7C8-40C2-92A2-05FA3504EA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36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106222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221088"/>
            <a:ext cx="4887044" cy="64807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mazing Grotesk" panose="02000806020000020004" pitchFamily="2" charset="0"/>
              </a:rPr>
              <a:t>Волонтёры </a:t>
            </a:r>
            <a:r>
              <a:rPr lang="en-US" sz="4000" dirty="0" smtClean="0">
                <a:solidFill>
                  <a:schemeClr val="bg1"/>
                </a:solidFill>
                <a:latin typeface="Amazing Grotesk" panose="02000806020000020004" pitchFamily="2" charset="0"/>
              </a:rPr>
              <a:t>BATYR</a:t>
            </a:r>
            <a:endParaRPr lang="ru-RU" sz="4000" dirty="0" smtClean="0">
              <a:solidFill>
                <a:schemeClr val="bg1"/>
              </a:solidFill>
              <a:latin typeface="Amazing Grotesk" panose="02000806020000020004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681744"/>
            <a:ext cx="1133128" cy="11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7992888" cy="393799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600" dirty="0">
                <a:solidFill>
                  <a:srgbClr val="09BFFF"/>
                </a:solidFill>
                <a:latin typeface="Amazing Grotesk" panose="02000806020000020004" pitchFamily="2" charset="0"/>
              </a:rPr>
              <a:t>Команда организаторов BATYR проводит спортивные мероприятия в городах Республики </a:t>
            </a: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Башкортостан: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забеги,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лыжные гонки,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заплывы,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2600" dirty="0" err="1" smtClean="0">
                <a:solidFill>
                  <a:srgbClr val="09BFFF"/>
                </a:solidFill>
                <a:latin typeface="Amazing Grotesk" panose="02000806020000020004" pitchFamily="2" charset="0"/>
              </a:rPr>
              <a:t>триатлонные</a:t>
            </a: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 старты</a:t>
            </a:r>
          </a:p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Неотъемлемой частью команды являются волонтёры!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01208"/>
            <a:ext cx="1378410" cy="139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568952" cy="4680520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latin typeface="Amazing Grotesk" panose="02000806020000020004" pitchFamily="2" charset="0"/>
              </a:rPr>
              <a:t>Наша деятельность началась в 2015 году. </a:t>
            </a:r>
          </a:p>
          <a:p>
            <a:pPr algn="l"/>
            <a:r>
              <a:rPr lang="ru-RU" sz="1600" dirty="0" smtClean="0">
                <a:latin typeface="Amazing Grotesk" panose="02000806020000020004" pitchFamily="2" charset="0"/>
              </a:rPr>
              <a:t>За это время мы провели более 100 стартов, среди них:</a:t>
            </a:r>
            <a:br>
              <a:rPr lang="ru-RU" sz="1600" dirty="0" smtClean="0">
                <a:latin typeface="Amazing Grotesk" panose="02000806020000020004" pitchFamily="2" charset="0"/>
              </a:rPr>
            </a:br>
            <a:r>
              <a:rPr lang="ru-RU" sz="1600" dirty="0" smtClean="0">
                <a:latin typeface="Amazing Grotesk" panose="02000806020000020004" pitchFamily="2" charset="0"/>
              </a:rPr>
              <a:t/>
            </a:r>
            <a:br>
              <a:rPr lang="ru-RU" sz="1600" dirty="0" smtClean="0">
                <a:latin typeface="Amazing Grotesk" panose="02000806020000020004" pitchFamily="2" charset="0"/>
              </a:rPr>
            </a:br>
            <a:r>
              <a:rPr lang="ru-RU" sz="1600" dirty="0">
                <a:latin typeface="Amazing Grotesk" panose="02000806020000020004" pitchFamily="2" charset="0"/>
              </a:rPr>
              <a:t>- </a:t>
            </a:r>
            <a:r>
              <a:rPr lang="ru-RU" sz="1600" dirty="0" smtClean="0">
                <a:latin typeface="Amazing Grotesk" panose="02000806020000020004" pitchFamily="2" charset="0"/>
              </a:rPr>
              <a:t>Серия </a:t>
            </a:r>
            <a:r>
              <a:rPr lang="ru-RU" sz="1600" dirty="0">
                <a:latin typeface="Amazing Grotesk" panose="02000806020000020004" pitchFamily="2" charset="0"/>
              </a:rPr>
              <a:t>легкоатлетических забегов </a:t>
            </a:r>
            <a:r>
              <a:rPr lang="ru-RU" sz="1600" dirty="0" err="1" smtClean="0">
                <a:latin typeface="Amazing Grotesk" panose="02000806020000020004" pitchFamily="2" charset="0"/>
              </a:rPr>
              <a:t>BashRun</a:t>
            </a:r>
            <a:r>
              <a:rPr lang="ru-RU" sz="1600" dirty="0" smtClean="0">
                <a:latin typeface="Amazing Grotesk" panose="02000806020000020004" pitchFamily="2" charset="0"/>
              </a:rPr>
              <a:t/>
            </a:r>
            <a:br>
              <a:rPr lang="ru-RU" sz="1600" dirty="0" smtClean="0">
                <a:latin typeface="Amazing Grotesk" panose="02000806020000020004" pitchFamily="2" charset="0"/>
              </a:rPr>
            </a:br>
            <a:r>
              <a:rPr lang="ru-RU" sz="1600" dirty="0">
                <a:latin typeface="Amazing Grotesk" panose="02000806020000020004" pitchFamily="2" charset="0"/>
              </a:rPr>
              <a:t>- Заплыв "Х-</a:t>
            </a:r>
            <a:r>
              <a:rPr lang="ru-RU" sz="1600" dirty="0" err="1">
                <a:latin typeface="Amazing Grotesk" panose="02000806020000020004" pitchFamily="2" charset="0"/>
              </a:rPr>
              <a:t>Waters</a:t>
            </a:r>
            <a:r>
              <a:rPr lang="ru-RU" sz="1600" dirty="0">
                <a:latin typeface="Amazing Grotesk" panose="02000806020000020004" pitchFamily="2" charset="0"/>
              </a:rPr>
              <a:t> </a:t>
            </a:r>
            <a:r>
              <a:rPr lang="ru-RU" sz="1600" dirty="0" err="1">
                <a:latin typeface="Amazing Grotesk" panose="02000806020000020004" pitchFamily="2" charset="0"/>
              </a:rPr>
              <a:t>Ufa</a:t>
            </a:r>
            <a:r>
              <a:rPr lang="ru-RU" sz="1600" dirty="0">
                <a:latin typeface="Amazing Grotesk" panose="02000806020000020004" pitchFamily="2" charset="0"/>
              </a:rPr>
              <a:t>" по реке </a:t>
            </a:r>
            <a:r>
              <a:rPr lang="ru-RU" sz="1600" dirty="0" smtClean="0">
                <a:latin typeface="Amazing Grotesk" panose="02000806020000020004" pitchFamily="2" charset="0"/>
              </a:rPr>
              <a:t>Белой</a:t>
            </a:r>
            <a:br>
              <a:rPr lang="ru-RU" sz="1600" dirty="0" smtClean="0">
                <a:latin typeface="Amazing Grotesk" panose="02000806020000020004" pitchFamily="2" charset="0"/>
              </a:rPr>
            </a:br>
            <a:r>
              <a:rPr lang="ru-RU" sz="1600" dirty="0">
                <a:latin typeface="Amazing Grotesk" panose="02000806020000020004" pitchFamily="2" charset="0"/>
              </a:rPr>
              <a:t>- </a:t>
            </a:r>
            <a:r>
              <a:rPr lang="ru-RU" sz="1600" dirty="0" smtClean="0">
                <a:latin typeface="Amazing Grotesk" panose="02000806020000020004" pitchFamily="2" charset="0"/>
              </a:rPr>
              <a:t>Семейны</a:t>
            </a:r>
            <a:r>
              <a:rPr lang="ru-RU" sz="1600" dirty="0">
                <a:latin typeface="Amazing Grotesk" panose="02000806020000020004" pitchFamily="2" charset="0"/>
              </a:rPr>
              <a:t>е</a:t>
            </a:r>
            <a:r>
              <a:rPr lang="ru-RU" sz="1600" dirty="0" smtClean="0">
                <a:latin typeface="Amazing Grotesk" panose="02000806020000020004" pitchFamily="2" charset="0"/>
              </a:rPr>
              <a:t> спортивные фестивали: "Легенда </a:t>
            </a:r>
            <a:r>
              <a:rPr lang="ru-RU" sz="1600" dirty="0">
                <a:latin typeface="Amazing Grotesk" panose="02000806020000020004" pitchFamily="2" charset="0"/>
              </a:rPr>
              <a:t>Урала" на озере </a:t>
            </a:r>
            <a:r>
              <a:rPr lang="ru-RU" sz="1600" dirty="0" smtClean="0">
                <a:latin typeface="Amazing Grotesk" panose="02000806020000020004" pitchFamily="2" charset="0"/>
              </a:rPr>
              <a:t>Банном и Павловская лыжня» на Павловском водохранилище</a:t>
            </a:r>
            <a:br>
              <a:rPr lang="ru-RU" sz="1600" dirty="0" smtClean="0">
                <a:latin typeface="Amazing Grotesk" panose="02000806020000020004" pitchFamily="2" charset="0"/>
              </a:rPr>
            </a:br>
            <a:r>
              <a:rPr lang="ru-RU" sz="1600" dirty="0">
                <a:latin typeface="Amazing Grotesk" panose="02000806020000020004" pitchFamily="2" charset="0"/>
              </a:rPr>
              <a:t>- Лыжные гонки: "</a:t>
            </a:r>
            <a:r>
              <a:rPr lang="ru-RU" sz="1600" dirty="0" err="1">
                <a:latin typeface="Amazing Grotesk" panose="02000806020000020004" pitchFamily="2" charset="0"/>
              </a:rPr>
              <a:t>Дёмская</a:t>
            </a:r>
            <a:r>
              <a:rPr lang="ru-RU" sz="1600" dirty="0">
                <a:latin typeface="Amazing Grotesk" panose="02000806020000020004" pitchFamily="2" charset="0"/>
              </a:rPr>
              <a:t> тридцатка" </a:t>
            </a:r>
            <a:r>
              <a:rPr lang="ru-RU" sz="1600" dirty="0" smtClean="0">
                <a:latin typeface="Amazing Grotesk" panose="02000806020000020004" pitchFamily="2" charset="0"/>
              </a:rPr>
              <a:t>и "Уфимский </a:t>
            </a:r>
            <a:r>
              <a:rPr lang="ru-RU" sz="1600" dirty="0">
                <a:latin typeface="Amazing Grotesk" panose="02000806020000020004" pitchFamily="2" charset="0"/>
              </a:rPr>
              <a:t>лыжный </a:t>
            </a:r>
            <a:r>
              <a:rPr lang="ru-RU" sz="1600" dirty="0" smtClean="0">
                <a:latin typeface="Amazing Grotesk" panose="02000806020000020004" pitchFamily="2" charset="0"/>
              </a:rPr>
              <a:t>марафон</a:t>
            </a:r>
            <a:r>
              <a:rPr lang="ru-RU" sz="1600" dirty="0" smtClean="0">
                <a:latin typeface="Amazing Grotesk" panose="02000806020000020004" pitchFamily="2" charset="0"/>
              </a:rPr>
              <a:t>"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01208"/>
            <a:ext cx="1378410" cy="1392365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2687608" y="116633"/>
            <a:ext cx="4284984" cy="5539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Amazing Grotesk" panose="02000806020000020004" pitchFamily="2" charset="0"/>
              </a:rPr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4162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619256" cy="3888432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Amazing Grotesk" panose="02000806020000020004" pitchFamily="2" charset="0"/>
              </a:rPr>
              <a:t>Крупнейшими мероприятиями являются: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mazing Grotesk" panose="02000806020000020004" pitchFamily="2" charset="0"/>
              </a:rPr>
              <a:t>«Уфимский международный марафон» (6000 участников)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mazing Grotesk" panose="02000806020000020004" pitchFamily="2" charset="0"/>
              </a:rPr>
              <a:t>Всероссийский полумарафон «</a:t>
            </a:r>
            <a:r>
              <a:rPr lang="ru-RU" sz="1800" dirty="0" err="1" smtClean="0">
                <a:latin typeface="Amazing Grotesk" panose="02000806020000020004" pitchFamily="2" charset="0"/>
              </a:rPr>
              <a:t>ЗаБег.РФ</a:t>
            </a:r>
            <a:r>
              <a:rPr lang="ru-RU" sz="1800" dirty="0" smtClean="0">
                <a:latin typeface="Amazing Grotesk" panose="02000806020000020004" pitchFamily="2" charset="0"/>
              </a:rPr>
              <a:t>» (2000 участников)</a:t>
            </a:r>
          </a:p>
          <a:p>
            <a:pPr algn="l"/>
            <a:endParaRPr lang="ru-RU" sz="1800" dirty="0">
              <a:latin typeface="Amazing Grotesk" panose="02000806020000020004" pitchFamily="2" charset="0"/>
            </a:endParaRPr>
          </a:p>
          <a:p>
            <a:pPr algn="l"/>
            <a:r>
              <a:rPr lang="ru-RU" sz="1800" dirty="0" smtClean="0">
                <a:latin typeface="Amazing Grotesk" panose="02000806020000020004" pitchFamily="2" charset="0"/>
              </a:rPr>
              <a:t>В организации данных стартов участвуют более 120 волонтёров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01208"/>
            <a:ext cx="1378410" cy="139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95234" cy="3672408"/>
          </a:xfrm>
        </p:spPr>
        <p:txBody>
          <a:bodyPr>
            <a:normAutofit/>
          </a:bodyPr>
          <a:lstStyle/>
          <a:p>
            <a:pPr algn="l"/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На платформе Добро.</a:t>
            </a:r>
            <a:r>
              <a:rPr lang="en-US" sz="2600" dirty="0" err="1" smtClean="0">
                <a:solidFill>
                  <a:srgbClr val="09BFFF"/>
                </a:solidFill>
                <a:latin typeface="Amazing Grotesk" panose="02000806020000020004" pitchFamily="2" charset="0"/>
              </a:rPr>
              <a:t>ru</a:t>
            </a:r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  мы объединяем 290 волонтеров.</a:t>
            </a:r>
          </a:p>
          <a:p>
            <a:pPr algn="l"/>
            <a:r>
              <a:rPr lang="ru-RU" sz="2600" dirty="0" smtClean="0">
                <a:solidFill>
                  <a:srgbClr val="09BFFF"/>
                </a:solidFill>
                <a:latin typeface="Amazing Grotesk" panose="02000806020000020004" pitchFamily="2" charset="0"/>
              </a:rPr>
              <a:t>Нами проведено 15 добрых дел и проставлено 2593 часов</a:t>
            </a:r>
          </a:p>
          <a:p>
            <a:pPr algn="l"/>
            <a:endParaRPr lang="ru-RU" dirty="0" smtClean="0">
              <a:solidFill>
                <a:srgbClr val="09BFFF"/>
              </a:solidFill>
              <a:latin typeface="Amazing Grotesk" panose="02000806020000020004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301208"/>
            <a:ext cx="1378410" cy="139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5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3298" y="260648"/>
            <a:ext cx="6975691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mazing Grotesk" panose="02000806020000020004" pitchFamily="2" charset="0"/>
              </a:rPr>
              <a:t>Планируемые мероприятия </a:t>
            </a:r>
          </a:p>
          <a:p>
            <a:r>
              <a:rPr lang="ru-RU" dirty="0" smtClean="0">
                <a:latin typeface="Amazing Grotesk" panose="02000806020000020004" pitchFamily="2" charset="0"/>
              </a:rPr>
              <a:t>на 2023 год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181" y="5301207"/>
            <a:ext cx="1378410" cy="1392365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179511" y="1628800"/>
            <a:ext cx="8829079" cy="4608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err="1" smtClean="0">
                <a:latin typeface="Amazing Grotesk" panose="02000806020000020004" pitchFamily="2" charset="0"/>
              </a:rPr>
              <a:t>Аструм</a:t>
            </a:r>
            <a:r>
              <a:rPr lang="ru-RU" sz="6500" dirty="0" smtClean="0">
                <a:latin typeface="Amazing Grotesk" panose="02000806020000020004" pitchFamily="2" charset="0"/>
              </a:rPr>
              <a:t> </a:t>
            </a:r>
            <a:r>
              <a:rPr lang="ru-RU" sz="6500" dirty="0" err="1" smtClean="0">
                <a:latin typeface="Amazing Grotesk" panose="02000806020000020004" pitchFamily="2" charset="0"/>
              </a:rPr>
              <a:t>Сибайский</a:t>
            </a:r>
            <a:r>
              <a:rPr lang="ru-RU" sz="6500" dirty="0" smtClean="0">
                <a:latin typeface="Amazing Grotesk" panose="02000806020000020004" pitchFamily="2" charset="0"/>
              </a:rPr>
              <a:t> полумарафон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БСК </a:t>
            </a:r>
            <a:r>
              <a:rPr lang="ru-RU" sz="6500" dirty="0" err="1" smtClean="0">
                <a:latin typeface="Amazing Grotesk" panose="02000806020000020004" pitchFamily="2" charset="0"/>
              </a:rPr>
              <a:t>Стерлитамакский</a:t>
            </a:r>
            <a:r>
              <a:rPr lang="ru-RU" sz="6500" dirty="0" smtClean="0">
                <a:latin typeface="Amazing Grotesk" panose="02000806020000020004" pitchFamily="2" charset="0"/>
              </a:rPr>
              <a:t> полумарафон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Триатлон </a:t>
            </a:r>
            <a:r>
              <a:rPr lang="en-US" sz="6500" dirty="0" smtClean="0">
                <a:latin typeface="Amazing Grotesk" panose="02000806020000020004" pitchFamily="2" charset="0"/>
              </a:rPr>
              <a:t>Indoor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Всероссийский полумарафон </a:t>
            </a:r>
            <a:r>
              <a:rPr lang="ru-RU" sz="6500" dirty="0" err="1" smtClean="0">
                <a:latin typeface="Amazing Grotesk" panose="02000806020000020004" pitchFamily="2" charset="0"/>
              </a:rPr>
              <a:t>ЗаБег.РФ</a:t>
            </a:r>
            <a:endParaRPr lang="ru-RU" sz="6500" dirty="0" smtClean="0">
              <a:latin typeface="Amazing Grotesk" panose="02000806020000020004" pitchFamily="2" charset="0"/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Заплыв </a:t>
            </a:r>
            <a:r>
              <a:rPr lang="en-US" sz="6500" dirty="0" smtClean="0">
                <a:latin typeface="Amazing Grotesk" panose="02000806020000020004" pitchFamily="2" charset="0"/>
              </a:rPr>
              <a:t>X-Waters </a:t>
            </a:r>
            <a:r>
              <a:rPr lang="ru-RU" sz="6500" dirty="0" smtClean="0">
                <a:latin typeface="Amazing Grotesk" panose="02000806020000020004" pitchFamily="2" charset="0"/>
              </a:rPr>
              <a:t>по реке Белой в Уфе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Заплыв </a:t>
            </a:r>
            <a:r>
              <a:rPr lang="en-US" sz="6500" dirty="0" smtClean="0">
                <a:latin typeface="Amazing Grotesk" panose="02000806020000020004" pitchFamily="2" charset="0"/>
              </a:rPr>
              <a:t>X-Waters</a:t>
            </a:r>
            <a:r>
              <a:rPr lang="ru-RU" sz="6500" dirty="0" smtClean="0">
                <a:latin typeface="Amazing Grotesk" panose="02000806020000020004" pitchFamily="2" charset="0"/>
              </a:rPr>
              <a:t> </a:t>
            </a:r>
            <a:r>
              <a:rPr lang="ru-RU" sz="6500" dirty="0" smtClean="0">
                <a:latin typeface="Amazing Grotesk" panose="02000806020000020004" pitchFamily="2" charset="0"/>
              </a:rPr>
              <a:t>на озере Банном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Уфимский </a:t>
            </a:r>
            <a:r>
              <a:rPr lang="ru-RU" sz="6500" dirty="0" err="1" smtClean="0">
                <a:latin typeface="Amazing Grotesk" panose="02000806020000020004" pitchFamily="2" charset="0"/>
              </a:rPr>
              <a:t>дуатлон</a:t>
            </a:r>
            <a:endParaRPr lang="ru-RU" sz="6500" dirty="0" smtClean="0">
              <a:latin typeface="Amazing Grotesk" panose="02000806020000020004" pitchFamily="2" charset="0"/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Уфимский триатлон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«Дикий мед» </a:t>
            </a:r>
            <a:r>
              <a:rPr lang="ru-RU" sz="6500" dirty="0" err="1" smtClean="0">
                <a:latin typeface="Amazing Grotesk" panose="02000806020000020004" pitchFamily="2" charset="0"/>
              </a:rPr>
              <a:t>Бирский</a:t>
            </a:r>
            <a:r>
              <a:rPr lang="ru-RU" sz="6500" dirty="0" smtClean="0">
                <a:latin typeface="Amazing Grotesk" panose="02000806020000020004" pitchFamily="2" charset="0"/>
              </a:rPr>
              <a:t> полумарафон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6500" dirty="0" smtClean="0">
                <a:latin typeface="Amazing Grotesk" panose="02000806020000020004" pitchFamily="2" charset="0"/>
              </a:rPr>
              <a:t>Уфимский международный марафон</a:t>
            </a:r>
            <a:r>
              <a:rPr lang="ru-RU" dirty="0" smtClean="0">
                <a:latin typeface="Amazing Grotesk" panose="02000806020000020004" pitchFamily="2" charset="0"/>
              </a:rPr>
              <a:t/>
            </a:r>
            <a:br>
              <a:rPr lang="ru-RU" dirty="0" smtClean="0">
                <a:latin typeface="Amazing Grotesk" panose="02000806020000020004" pitchFamily="2" charset="0"/>
              </a:rPr>
            </a:br>
            <a:r>
              <a:rPr lang="ru-RU" dirty="0" smtClean="0">
                <a:latin typeface="Amazing Grotesk" panose="02000806020000020004" pitchFamily="2" charset="0"/>
              </a:rPr>
              <a:t/>
            </a:r>
            <a:br>
              <a:rPr lang="ru-RU" dirty="0" smtClean="0">
                <a:latin typeface="Amazing Grotesk" panose="02000806020000020004" pitchFamily="2" charset="0"/>
              </a:rPr>
            </a:br>
            <a:endParaRPr lang="ru-RU" dirty="0">
              <a:latin typeface="Amazing Grotesk" panose="02000806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131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2023-03-17T16:54:07Z</dcterms:created>
  <dcterms:modified xsi:type="dcterms:W3CDTF">2023-03-17T18:22:33Z</dcterms:modified>
</cp:coreProperties>
</file>