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1451" r:id="rId2"/>
    <p:sldId id="1450" r:id="rId3"/>
    <p:sldId id="1475" r:id="rId4"/>
    <p:sldId id="1455" r:id="rId5"/>
    <p:sldId id="1382" r:id="rId6"/>
    <p:sldId id="1490" r:id="rId7"/>
    <p:sldId id="1522" r:id="rId8"/>
    <p:sldId id="1523" r:id="rId9"/>
    <p:sldId id="1457" r:id="rId10"/>
    <p:sldId id="1483" r:id="rId11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085" userDrawn="1">
          <p15:clr>
            <a:srgbClr val="A4A3A4"/>
          </p15:clr>
        </p15:guide>
        <p15:guide id="2" orient="horz" pos="2211" userDrawn="1">
          <p15:clr>
            <a:srgbClr val="A4A3A4"/>
          </p15:clr>
        </p15:guide>
        <p15:guide id="3" pos="14074" userDrawn="1">
          <p15:clr>
            <a:srgbClr val="A4A3A4"/>
          </p15:clr>
        </p15:guide>
        <p15:guide id="4" pos="1509" userDrawn="1">
          <p15:clr>
            <a:srgbClr val="A4A3A4"/>
          </p15:clr>
        </p15:guide>
        <p15:guide id="5" pos="53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galina Tatiana" initials="MTS" lastIdx="1" clrIdx="0">
    <p:extLst>
      <p:ext uri="{19B8F6BF-5375-455C-9EA6-DF929625EA0E}">
        <p15:presenceInfo xmlns:p15="http://schemas.microsoft.com/office/powerpoint/2012/main" userId="Migalina Tatiana" providerId="None"/>
      </p:ext>
    </p:extLst>
  </p:cmAuthor>
  <p:cmAuthor id="2" name="Татьяна" initials="Т" lastIdx="1" clrIdx="1">
    <p:extLst>
      <p:ext uri="{19B8F6BF-5375-455C-9EA6-DF929625EA0E}">
        <p15:presenceInfo xmlns:p15="http://schemas.microsoft.com/office/powerpoint/2012/main" userId="Татья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DBC3"/>
    <a:srgbClr val="6F4ADB"/>
    <a:srgbClr val="FFE238"/>
    <a:srgbClr val="000000"/>
    <a:srgbClr val="E94F1C"/>
    <a:srgbClr val="92D050"/>
    <a:srgbClr val="F9B108"/>
    <a:srgbClr val="FADF35"/>
    <a:srgbClr val="FFE13B"/>
    <a:srgbClr val="F28D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3" autoAdjust="0"/>
    <p:restoredTop sz="95400" autoAdjust="0"/>
  </p:normalViewPr>
  <p:slideViewPr>
    <p:cSldViewPr snapToGrid="0" snapToObjects="1">
      <p:cViewPr varScale="1">
        <p:scale>
          <a:sx n="34" d="100"/>
          <a:sy n="34" d="100"/>
        </p:scale>
        <p:origin x="822" y="60"/>
      </p:cViewPr>
      <p:guideLst>
        <p:guide orient="horz" pos="8085"/>
        <p:guide orient="horz" pos="2211"/>
        <p:guide pos="14074"/>
        <p:guide pos="1509"/>
        <p:guide pos="534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5913B-7DAC-D845-BC1D-1E8B40EE75FD}" type="datetimeFigureOut">
              <a:t>08.08.2022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664EA-9666-8E46-AD63-5B48980F3D2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155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8/8/2022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79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xmlns:p14="http://schemas.microsoft.com/office/powerpoint/2010/main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510157" y="3726180"/>
            <a:ext cx="4450080" cy="292608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Picture Placeholder 13">
            <a:extLst>
              <a:ext uri="{FF2B5EF4-FFF2-40B4-BE49-F238E27FC236}">
                <a16:creationId xmlns="" xmlns:a16="http://schemas.microsoft.com/office/drawing/2014/main" id="{90C19AE0-EAC4-494A-AB27-7B3AE9D6642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59981" y="3726180"/>
            <a:ext cx="4450080" cy="292608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>
            <a:extLst>
              <a:ext uri="{FF2B5EF4-FFF2-40B4-BE49-F238E27FC236}">
                <a16:creationId xmlns="" xmlns:a16="http://schemas.microsoft.com/office/drawing/2014/main" id="{2D63DECD-D367-4F78-B321-88906EAB5A7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409805" y="3726180"/>
            <a:ext cx="4450080" cy="292608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Picture Placeholder 13">
            <a:extLst>
              <a:ext uri="{FF2B5EF4-FFF2-40B4-BE49-F238E27FC236}">
                <a16:creationId xmlns="" xmlns:a16="http://schemas.microsoft.com/office/drawing/2014/main" id="{14E91D40-6470-4136-AF52-7132B2C1955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7359629" y="3726180"/>
            <a:ext cx="4450080" cy="292608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>
            <a:extLst>
              <a:ext uri="{FF2B5EF4-FFF2-40B4-BE49-F238E27FC236}">
                <a16:creationId xmlns="" xmlns:a16="http://schemas.microsoft.com/office/drawing/2014/main" id="{97F8FA43-D27F-44E3-BE4E-990F80643AD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510157" y="7932420"/>
            <a:ext cx="4450080" cy="292608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>
            <a:extLst>
              <a:ext uri="{FF2B5EF4-FFF2-40B4-BE49-F238E27FC236}">
                <a16:creationId xmlns="" xmlns:a16="http://schemas.microsoft.com/office/drawing/2014/main" id="{D01EC259-2D08-4DAC-B776-388C3F2A0F4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459981" y="7932420"/>
            <a:ext cx="4450080" cy="292608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>
            <a:extLst>
              <a:ext uri="{FF2B5EF4-FFF2-40B4-BE49-F238E27FC236}">
                <a16:creationId xmlns="" xmlns:a16="http://schemas.microsoft.com/office/drawing/2014/main" id="{F32D5584-462D-4B0B-B4B1-209FA6808A0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2409805" y="7932420"/>
            <a:ext cx="4450080" cy="292608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>
            <a:extLst>
              <a:ext uri="{FF2B5EF4-FFF2-40B4-BE49-F238E27FC236}">
                <a16:creationId xmlns="" xmlns:a16="http://schemas.microsoft.com/office/drawing/2014/main" id="{7C643F1C-4EDF-44FE-905F-B8F7A885F53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7359629" y="7932420"/>
            <a:ext cx="4450080" cy="292608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53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c_Comp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880860" cy="13716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32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-half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12147379" y="-13368"/>
            <a:ext cx="12277060" cy="13758556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latin typeface="Calibri Light"/>
                <a:cs typeface="Calibri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48588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5964" y="12712709"/>
            <a:ext cx="5484971" cy="730250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  <a:latin typeface="Source Sans Pro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5097" y="12712709"/>
            <a:ext cx="8227457" cy="730250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  <a:latin typeface="Source Sans Pro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16715" y="12712709"/>
            <a:ext cx="5484971" cy="730250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  <a:latin typeface="Source Sans Pro"/>
              </a:defRPr>
            </a:lvl1pPr>
          </a:lstStyle>
          <a:p>
            <a:fld id="{FCEE2C88-6C8F-484D-AF69-578F576B1F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 userDrawn="1"/>
        </p:nvSpPr>
        <p:spPr>
          <a:xfrm>
            <a:off x="23019761" y="562492"/>
            <a:ext cx="776129" cy="776129"/>
          </a:xfrm>
          <a:prstGeom prst="ellipse">
            <a:avLst/>
          </a:prstGeom>
          <a:solidFill>
            <a:srgbClr val="FADF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 dirty="0">
              <a:latin typeface="Calibri Light"/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23031240" y="607069"/>
            <a:ext cx="742256" cy="615480"/>
          </a:xfrm>
          <a:prstGeom prst="rect">
            <a:avLst/>
          </a:prstGeom>
          <a:noFill/>
        </p:spPr>
        <p:txBody>
          <a:bodyPr wrap="none" lIns="182807" tIns="91404" rIns="182807" bIns="91404" rtlCol="0">
            <a:spAutoFit/>
          </a:bodyPr>
          <a:lstStyle/>
          <a:p>
            <a:pPr algn="ctr"/>
            <a:fld id="{260E2A6B-A809-4840-BF14-8648BC0BDF87}" type="slidenum">
              <a:rPr lang="id-ID" sz="2800" b="0" smtClean="0">
                <a:solidFill>
                  <a:schemeClr val="bg1"/>
                </a:solidFill>
                <a:latin typeface="Source Sans Pro"/>
                <a:cs typeface="Source Sans Pro"/>
              </a:rPr>
              <a:pPr algn="ctr"/>
              <a:t>‹#›</a:t>
            </a:fld>
            <a:endParaRPr lang="id-ID" sz="2800" b="0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  <p:sp>
        <p:nvSpPr>
          <p:cNvPr id="14" name="Freeform 30"/>
          <p:cNvSpPr>
            <a:spLocks noChangeArrowheads="1"/>
          </p:cNvSpPr>
          <p:nvPr userDrawn="1"/>
        </p:nvSpPr>
        <p:spPr bwMode="auto">
          <a:xfrm>
            <a:off x="21856474" y="12962667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rgbClr val="FADF35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15" name="Freeform 38"/>
          <p:cNvSpPr>
            <a:spLocks noChangeArrowheads="1"/>
          </p:cNvSpPr>
          <p:nvPr userDrawn="1"/>
        </p:nvSpPr>
        <p:spPr bwMode="auto">
          <a:xfrm>
            <a:off x="21957416" y="13038867"/>
            <a:ext cx="125063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16" name="Freeform 30"/>
          <p:cNvSpPr>
            <a:spLocks noChangeArrowheads="1"/>
          </p:cNvSpPr>
          <p:nvPr userDrawn="1"/>
        </p:nvSpPr>
        <p:spPr bwMode="auto">
          <a:xfrm>
            <a:off x="22272519" y="12962229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rgbClr val="FADF35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17" name="Freeform 38"/>
          <p:cNvSpPr>
            <a:spLocks noChangeArrowheads="1"/>
          </p:cNvSpPr>
          <p:nvPr userDrawn="1"/>
        </p:nvSpPr>
        <p:spPr bwMode="auto">
          <a:xfrm flipH="1">
            <a:off x="22365174" y="13038429"/>
            <a:ext cx="124405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625380" y="12897921"/>
            <a:ext cx="3655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Calibri Light"/>
              </a:rPr>
              <a:t>BUSINESSFOX.RU</a:t>
            </a:r>
            <a:endParaRPr lang="id-ID" sz="2000" b="0" dirty="0">
              <a:solidFill>
                <a:schemeClr val="tx1"/>
              </a:solidFill>
              <a:latin typeface="Roboto" pitchFamily="2" charset="0"/>
              <a:ea typeface="Roboto" pitchFamily="2" charset="0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52" r:id="rId2"/>
    <p:sldLayoutId id="2147483859" r:id="rId3"/>
    <p:sldLayoutId id="2147483887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hf hdr="0" ftr="0" dt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6000" kern="1200">
          <a:solidFill>
            <a:schemeClr val="tx1"/>
          </a:solidFill>
          <a:latin typeface="Source Sans Pro"/>
          <a:ea typeface="+mj-ea"/>
          <a:cs typeface="+mj-cs"/>
        </a:defRPr>
      </a:lvl1pPr>
    </p:titleStyle>
    <p:bodyStyle>
      <a:lvl1pPr marL="457109" indent="-457109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lang="en-US" sz="4800" kern="1200" dirty="0" smtClean="0">
          <a:solidFill>
            <a:schemeClr val="tx1"/>
          </a:solidFill>
          <a:effectLst/>
          <a:latin typeface="Source Sans Pro"/>
          <a:ea typeface="+mn-ea"/>
          <a:cs typeface="+mn-cs"/>
        </a:defRPr>
      </a:lvl1pPr>
      <a:lvl2pPr marL="137132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4000" kern="1200" dirty="0" smtClean="0">
          <a:solidFill>
            <a:schemeClr val="tx1"/>
          </a:solidFill>
          <a:effectLst/>
          <a:latin typeface="Source Sans Pro"/>
          <a:ea typeface="+mn-ea"/>
          <a:cs typeface="+mn-cs"/>
        </a:defRPr>
      </a:lvl2pPr>
      <a:lvl3pPr marL="2285543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600" kern="1200" dirty="0" smtClean="0">
          <a:solidFill>
            <a:schemeClr val="tx1"/>
          </a:solidFill>
          <a:effectLst/>
          <a:latin typeface="Source Sans Pro"/>
          <a:ea typeface="+mn-ea"/>
          <a:cs typeface="+mn-cs"/>
        </a:defRPr>
      </a:lvl3pPr>
      <a:lvl4pPr marL="3199760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 smtClean="0">
          <a:solidFill>
            <a:schemeClr val="tx1"/>
          </a:solidFill>
          <a:effectLst/>
          <a:latin typeface="Source Sans Pro"/>
          <a:ea typeface="+mn-ea"/>
          <a:cs typeface="+mn-cs"/>
        </a:defRPr>
      </a:lvl4pPr>
      <a:lvl5pPr marL="4113977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>
          <a:solidFill>
            <a:schemeClr val="tx1"/>
          </a:solidFill>
          <a:effectLst/>
          <a:latin typeface="Source Sans Pro"/>
          <a:ea typeface="+mn-ea"/>
          <a:cs typeface="+mn-cs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sv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8.sv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4.png"/><Relationship Id="rId5" Type="http://schemas.openxmlformats.org/officeDocument/2006/relationships/image" Target="../media/image27.svg"/><Relationship Id="rId10" Type="http://schemas.openxmlformats.org/officeDocument/2006/relationships/image" Target="../media/image15.png"/><Relationship Id="rId4" Type="http://schemas.openxmlformats.org/officeDocument/2006/relationships/image" Target="../media/image21.png"/><Relationship Id="rId9" Type="http://schemas.openxmlformats.org/officeDocument/2006/relationships/image" Target="../media/image31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4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79B7359-51EC-400A-A610-BE768F57C3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12715" b="7394"/>
          <a:stretch/>
        </p:blipFill>
        <p:spPr>
          <a:xfrm>
            <a:off x="11567161" y="-1"/>
            <a:ext cx="12810490" cy="1371600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A4FCC01-A4EE-423F-922A-E84B5B98913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996" y="2412824"/>
            <a:ext cx="7372349" cy="214826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FEBED0E0-F4B2-4481-97B2-AB06F4FE80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7693" y="4123825"/>
            <a:ext cx="7084782" cy="784953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7F366270-F757-4F5C-8C25-E97B364456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9100">
            <a:off x="10742978" y="2984902"/>
            <a:ext cx="1682337" cy="1657413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7448BDB4-560F-4DCF-9091-76B315D8F0F9}"/>
              </a:ext>
            </a:extLst>
          </p:cNvPr>
          <p:cNvSpPr/>
          <p:nvPr/>
        </p:nvSpPr>
        <p:spPr>
          <a:xfrm>
            <a:off x="1868646" y="5878768"/>
            <a:ext cx="1241885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500" b="1" dirty="0">
                <a:solidFill>
                  <a:schemeClr val="bg1"/>
                </a:solidFill>
                <a:latin typeface="Acrom Bold" panose="00000800000000000000" pitchFamily="2" charset="-52"/>
                <a:cs typeface="Times New Roman" panose="02020603050405020304" pitchFamily="18" charset="0"/>
              </a:rPr>
              <a:t>Дополнительная</a:t>
            </a:r>
            <a:r>
              <a:rPr lang="ru-RU" sz="4500" dirty="0">
                <a:solidFill>
                  <a:schemeClr val="bg1"/>
                </a:solidFill>
                <a:latin typeface="Acrom Bold" panose="00000800000000000000" pitchFamily="2" charset="-52"/>
                <a:cs typeface="Times New Roman" panose="02020603050405020304" pitchFamily="18" charset="0"/>
              </a:rPr>
              <a:t> </a:t>
            </a:r>
            <a:r>
              <a:rPr lang="ru-RU" sz="4500" b="1" dirty="0">
                <a:solidFill>
                  <a:schemeClr val="bg1"/>
                </a:solidFill>
                <a:latin typeface="Acrom Bold" panose="00000800000000000000" pitchFamily="2" charset="-52"/>
                <a:cs typeface="Times New Roman" panose="02020603050405020304" pitchFamily="18" charset="0"/>
              </a:rPr>
              <a:t>общеобразовательная</a:t>
            </a:r>
            <a:r>
              <a:rPr lang="ru-RU" sz="4500" dirty="0">
                <a:solidFill>
                  <a:schemeClr val="bg1"/>
                </a:solidFill>
                <a:latin typeface="Acrom Bold" panose="00000800000000000000" pitchFamily="2" charset="-52"/>
                <a:cs typeface="Times New Roman" panose="02020603050405020304" pitchFamily="18" charset="0"/>
              </a:rPr>
              <a:t> </a:t>
            </a:r>
            <a:r>
              <a:rPr lang="ru-RU" sz="4500" b="1" dirty="0">
                <a:solidFill>
                  <a:schemeClr val="bg1"/>
                </a:solidFill>
                <a:latin typeface="Acrom Bold" panose="00000800000000000000" pitchFamily="2" charset="-52"/>
                <a:cs typeface="Times New Roman" panose="02020603050405020304" pitchFamily="18" charset="0"/>
              </a:rPr>
              <a:t>общеразвивающая</a:t>
            </a:r>
            <a:r>
              <a:rPr lang="ru-RU" sz="4500" dirty="0">
                <a:solidFill>
                  <a:schemeClr val="bg1"/>
                </a:solidFill>
                <a:latin typeface="Acrom Bold" panose="00000800000000000000" pitchFamily="2" charset="-52"/>
                <a:cs typeface="Times New Roman" panose="02020603050405020304" pitchFamily="18" charset="0"/>
              </a:rPr>
              <a:t> </a:t>
            </a:r>
            <a:r>
              <a:rPr lang="ru-RU" sz="4500" b="1" dirty="0">
                <a:solidFill>
                  <a:schemeClr val="bg1"/>
                </a:solidFill>
                <a:latin typeface="Acrom Bold" panose="00000800000000000000" pitchFamily="2" charset="-52"/>
                <a:cs typeface="Times New Roman" panose="02020603050405020304" pitchFamily="18" charset="0"/>
              </a:rPr>
              <a:t>программа</a:t>
            </a:r>
            <a:endParaRPr lang="ru-RU" sz="4500" dirty="0">
              <a:solidFill>
                <a:schemeClr val="bg1"/>
              </a:solidFill>
              <a:latin typeface="Acrom Bold" panose="00000800000000000000" pitchFamily="2" charset="-52"/>
              <a:cs typeface="Times New Roman" panose="02020603050405020304" pitchFamily="18" charset="0"/>
            </a:endParaRPr>
          </a:p>
          <a:p>
            <a:r>
              <a:rPr lang="ru-RU" sz="4500" b="1" dirty="0">
                <a:solidFill>
                  <a:schemeClr val="bg1"/>
                </a:solidFill>
                <a:latin typeface="Acrom Bold" panose="00000800000000000000" pitchFamily="2" charset="-52"/>
                <a:cs typeface="Times New Roman" panose="02020603050405020304" pitchFamily="18" charset="0"/>
              </a:rPr>
              <a:t>«Бизнес Фокс»</a:t>
            </a:r>
            <a:r>
              <a:rPr lang="en-US" sz="4500" b="1" dirty="0">
                <a:solidFill>
                  <a:schemeClr val="bg1"/>
                </a:solidFill>
                <a:latin typeface="Acrom Bold" panose="00000800000000000000" pitchFamily="2" charset="-52"/>
                <a:cs typeface="Times New Roman" panose="02020603050405020304" pitchFamily="18" charset="0"/>
              </a:rPr>
              <a:t> (</a:t>
            </a:r>
            <a:r>
              <a:rPr lang="ru-RU" sz="4500" b="1" dirty="0">
                <a:solidFill>
                  <a:schemeClr val="bg1"/>
                </a:solidFill>
                <a:latin typeface="Acrom Bold" panose="00000800000000000000" pitchFamily="2" charset="-52"/>
                <a:cs typeface="Times New Roman" panose="02020603050405020304" pitchFamily="18" charset="0"/>
              </a:rPr>
              <a:t>«</a:t>
            </a:r>
            <a:r>
              <a:rPr lang="en-US" sz="4500" b="1" dirty="0">
                <a:solidFill>
                  <a:schemeClr val="bg1"/>
                </a:solidFill>
                <a:latin typeface="Acrom Bold" panose="00000800000000000000" pitchFamily="2" charset="-52"/>
                <a:cs typeface="Times New Roman" panose="02020603050405020304" pitchFamily="18" charset="0"/>
              </a:rPr>
              <a:t>BUSINESS FOX</a:t>
            </a:r>
            <a:r>
              <a:rPr lang="ru-RU" sz="4500" b="1" dirty="0">
                <a:solidFill>
                  <a:schemeClr val="bg1"/>
                </a:solidFill>
                <a:latin typeface="Acrom Bold" panose="00000800000000000000" pitchFamily="2" charset="-52"/>
                <a:cs typeface="Times New Roman" panose="02020603050405020304" pitchFamily="18" charset="0"/>
              </a:rPr>
              <a:t>»</a:t>
            </a:r>
            <a:r>
              <a:rPr lang="en-US" sz="4500" b="1" dirty="0">
                <a:solidFill>
                  <a:schemeClr val="bg1"/>
                </a:solidFill>
                <a:latin typeface="Acrom Bold" panose="00000800000000000000" pitchFamily="2" charset="-52"/>
                <a:cs typeface="Times New Roman" panose="02020603050405020304" pitchFamily="18" charset="0"/>
              </a:rPr>
              <a:t>)</a:t>
            </a:r>
            <a:endParaRPr lang="ru-RU" sz="4500" dirty="0">
              <a:solidFill>
                <a:schemeClr val="bg1"/>
              </a:solidFill>
              <a:latin typeface="Acrom Bold" panose="00000800000000000000" pitchFamily="2" charset="-52"/>
              <a:cs typeface="Times New Roman" panose="02020603050405020304" pitchFamily="18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FD618FB9-1E3F-4364-9E33-39DEB028B4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871">
            <a:off x="5621512" y="9870979"/>
            <a:ext cx="1335571" cy="131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56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xmlns:p14="http://schemas.microsoft.com/office/powerpoint/2010/main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C287B5AA-76BE-4B70-9BED-912CCDFD11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5"/>
          <a:stretch/>
        </p:blipFill>
        <p:spPr>
          <a:xfrm>
            <a:off x="71552" y="0"/>
            <a:ext cx="9910269" cy="13716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D03E490F-62A3-461E-AEEE-375A3911D7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02" t="-1" b="56695"/>
          <a:stretch/>
        </p:blipFill>
        <p:spPr>
          <a:xfrm>
            <a:off x="-1" y="8849313"/>
            <a:ext cx="8267535" cy="486668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02A551C-022D-4E07-8A33-F026AC75EF9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4249">
            <a:off x="16670992" y="7889292"/>
            <a:ext cx="8559377" cy="571423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15CDAEAA-992E-49CF-A649-393AC978D7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535" y="10907258"/>
            <a:ext cx="1714286" cy="168888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A668DBC6-C2FD-4AA1-83A9-F423FFAF1BE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6355">
            <a:off x="8302203" y="2311336"/>
            <a:ext cx="1056931" cy="1041273"/>
          </a:xfrm>
          <a:prstGeom prst="rect">
            <a:avLst/>
          </a:prstGeom>
        </p:spPr>
      </p:pic>
      <p:sp>
        <p:nvSpPr>
          <p:cNvPr id="22" name="Прямоугольник 1">
            <a:extLst>
              <a:ext uri="{FF2B5EF4-FFF2-40B4-BE49-F238E27FC236}">
                <a16:creationId xmlns="" xmlns:a16="http://schemas.microsoft.com/office/drawing/2014/main" id="{1DC94713-0145-4908-9FA7-7C6509553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48876" y="3201421"/>
            <a:ext cx="612359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de-DE" sz="7500" dirty="0">
                <a:solidFill>
                  <a:srgbClr val="000000"/>
                </a:solidFill>
                <a:latin typeface="Pribambas" panose="02000000000000000000" pitchFamily="2" charset="0"/>
                <a:ea typeface="Roboto" pitchFamily="2" charset="0"/>
              </a:rPr>
              <a:t>АВТОРСКИЕ </a:t>
            </a:r>
            <a:r>
              <a:rPr lang="ru-RU" altLang="de-DE" sz="7500" dirty="0">
                <a:solidFill>
                  <a:srgbClr val="3BBFEF"/>
                </a:solidFill>
                <a:latin typeface="Pribambas" panose="02000000000000000000" pitchFamily="2" charset="0"/>
                <a:ea typeface="Roboto" pitchFamily="2" charset="0"/>
              </a:rPr>
              <a:t>ИГРЫ</a:t>
            </a:r>
            <a:endParaRPr lang="de-DE" altLang="de-DE" sz="7500" i="1" dirty="0">
              <a:solidFill>
                <a:srgbClr val="3BBFEF"/>
              </a:solidFill>
              <a:latin typeface="Pribambas" panose="02000000000000000000" pitchFamily="2" charset="0"/>
              <a:ea typeface="Roboto" pitchFamily="2" charset="0"/>
            </a:endParaRPr>
          </a:p>
        </p:txBody>
      </p:sp>
      <p:sp>
        <p:nvSpPr>
          <p:cNvPr id="23" name="TextBox 5">
            <a:extLst>
              <a:ext uri="{FF2B5EF4-FFF2-40B4-BE49-F238E27FC236}">
                <a16:creationId xmlns="" xmlns:a16="http://schemas.microsoft.com/office/drawing/2014/main" id="{49D8CD71-4CCF-46DE-BF1B-F39069B8D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8876" y="6746421"/>
            <a:ext cx="10899397" cy="278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de-DE" sz="3500" dirty="0">
                <a:solidFill>
                  <a:schemeClr val="bg2">
                    <a:lumMod val="25000"/>
                  </a:schemeClr>
                </a:solidFill>
                <a:latin typeface="+mn-lt"/>
                <a:ea typeface="Source Sans Pro" panose="020B0503030403020204" pitchFamily="34" charset="0"/>
              </a:rPr>
              <a:t>Помимо занятий в онлайн и офлайн группой </a:t>
            </a:r>
            <a:r>
              <a:rPr lang="ru-RU" altLang="de-DE" sz="3500" dirty="0" err="1">
                <a:solidFill>
                  <a:schemeClr val="bg2">
                    <a:lumMod val="25000"/>
                  </a:schemeClr>
                </a:solidFill>
                <a:latin typeface="+mn-lt"/>
                <a:ea typeface="Source Sans Pro" panose="020B0503030403020204" pitchFamily="34" charset="0"/>
              </a:rPr>
              <a:t>игротехников</a:t>
            </a:r>
            <a:r>
              <a:rPr lang="ru-RU" altLang="de-DE" sz="3500" dirty="0">
                <a:solidFill>
                  <a:schemeClr val="bg2">
                    <a:lumMod val="25000"/>
                  </a:schemeClr>
                </a:solidFill>
                <a:latin typeface="+mn-lt"/>
                <a:ea typeface="Source Sans Pro" panose="020B0503030403020204" pitchFamily="34" charset="0"/>
              </a:rPr>
              <a:t> разработаны разнообразные настольные игры, которые вы можете предложить клиентам в рамках программы и как самостоятельный продукт.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54CFD918-A65C-4D0F-9B76-83F0879DEDCB}"/>
              </a:ext>
            </a:extLst>
          </p:cNvPr>
          <p:cNvSpPr txBox="1"/>
          <p:nvPr/>
        </p:nvSpPr>
        <p:spPr>
          <a:xfrm>
            <a:off x="11648876" y="4813200"/>
            <a:ext cx="986462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dirty="0">
                <a:solidFill>
                  <a:schemeClr val="bg2">
                    <a:lumMod val="25000"/>
                  </a:schemeClr>
                </a:solidFill>
              </a:rPr>
              <a:t>Формируем предпринимательское мышление,  навыки финансовой грамотности, развиваем компетенции и лидерские качества.</a:t>
            </a:r>
            <a:endParaRPr lang="de-DE" sz="35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75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44B29809-B364-45AB-B0E8-C5F422A314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8" b="5658"/>
          <a:stretch>
            <a:fillRect/>
          </a:stretch>
        </p:blipFill>
        <p:spPr/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B1C02C1-7947-4DEA-BCB4-A6EA24F0FCF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228" y="3592269"/>
            <a:ext cx="6432922" cy="187451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77EADAAB-ED21-4785-93DB-BCF863F7C0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25"/>
          <a:stretch/>
        </p:blipFill>
        <p:spPr>
          <a:xfrm>
            <a:off x="2743271" y="8690814"/>
            <a:ext cx="12838095" cy="505437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AEF8A3D-93B3-4371-8077-980614C8480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140" y="8378860"/>
            <a:ext cx="5674325" cy="468097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E66CB022-004E-4AD2-9097-CA72C19F63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48689" y="6342659"/>
            <a:ext cx="3026531" cy="135672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AA68BE7-F7F1-4BA5-8B13-D6A20078B2CB}"/>
              </a:ext>
            </a:extLst>
          </p:cNvPr>
          <p:cNvSpPr txBox="1"/>
          <p:nvPr/>
        </p:nvSpPr>
        <p:spPr>
          <a:xfrm>
            <a:off x="1853567" y="5945036"/>
            <a:ext cx="69778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de-DE" sz="5000" dirty="0">
                <a:solidFill>
                  <a:schemeClr val="bg2">
                    <a:lumMod val="25000"/>
                  </a:schemeClr>
                </a:solidFill>
                <a:latin typeface="Pribambas" panose="02000000000000000000" pitchFamily="2" charset="0"/>
                <a:ea typeface="Roboto" panose="02000000000000000000" pitchFamily="2" charset="0"/>
              </a:rPr>
              <a:t>БИЗНЕС-ОБРАЗОВАНИЕ </a:t>
            </a:r>
          </a:p>
          <a:p>
            <a:r>
              <a:rPr lang="ru-RU" altLang="de-DE" sz="5000" dirty="0">
                <a:solidFill>
                  <a:schemeClr val="bg2">
                    <a:lumMod val="25000"/>
                  </a:schemeClr>
                </a:solidFill>
                <a:latin typeface="Pribambas" panose="02000000000000000000" pitchFamily="2" charset="0"/>
                <a:ea typeface="Roboto" panose="02000000000000000000" pitchFamily="2" charset="0"/>
              </a:rPr>
              <a:t>для детей с 5 до 18 лет </a:t>
            </a:r>
          </a:p>
        </p:txBody>
      </p:sp>
    </p:spTree>
    <p:extLst>
      <p:ext uri="{BB962C8B-B14F-4D97-AF65-F5344CB8AC3E}">
        <p14:creationId xmlns:p14="http://schemas.microsoft.com/office/powerpoint/2010/main" val="351079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4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Прямоугольник 105">
            <a:extLst>
              <a:ext uri="{FF2B5EF4-FFF2-40B4-BE49-F238E27FC236}">
                <a16:creationId xmlns="" xmlns:a16="http://schemas.microsoft.com/office/drawing/2014/main" id="{D5A00FBA-EFAD-4B66-9B01-97D5240A1B19}"/>
              </a:ext>
            </a:extLst>
          </p:cNvPr>
          <p:cNvSpPr/>
          <p:nvPr/>
        </p:nvSpPr>
        <p:spPr>
          <a:xfrm>
            <a:off x="4151013" y="2313816"/>
            <a:ext cx="67685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Авторская программа </a:t>
            </a:r>
            <a:r>
              <a:rPr lang="en-US" sz="28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BISINESSFOX® </a:t>
            </a:r>
            <a:r>
              <a:rPr lang="ru-RU" sz="2800" dirty="0">
                <a:solidFill>
                  <a:schemeClr val="bg1"/>
                </a:solidFill>
                <a:ea typeface="Roboto" pitchFamily="2" charset="0"/>
              </a:rPr>
              <a:t>на 3-х языках, разработанная узкими специалистами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="" xmlns:a16="http://schemas.microsoft.com/office/drawing/2014/main" id="{F94BBA16-A259-4541-ADA5-B93503D1DECA}"/>
              </a:ext>
            </a:extLst>
          </p:cNvPr>
          <p:cNvSpPr/>
          <p:nvPr/>
        </p:nvSpPr>
        <p:spPr>
          <a:xfrm>
            <a:off x="4151014" y="4117177"/>
            <a:ext cx="8569325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Два формата обучения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1"/>
                </a:solidFill>
                <a:ea typeface="Roboto" pitchFamily="2" charset="0"/>
              </a:rPr>
              <a:t>- занятия </a:t>
            </a:r>
            <a:r>
              <a:rPr lang="en-US" sz="2800" dirty="0">
                <a:solidFill>
                  <a:schemeClr val="bg1"/>
                </a:solidFill>
                <a:ea typeface="Roboto" pitchFamily="2" charset="0"/>
              </a:rPr>
              <a:t>offline</a:t>
            </a:r>
            <a:r>
              <a:rPr lang="ru-RU" sz="2800" dirty="0">
                <a:solidFill>
                  <a:schemeClr val="bg1"/>
                </a:solidFill>
                <a:ea typeface="Roboto" pitchFamily="2" charset="0"/>
              </a:rPr>
              <a:t>+</a:t>
            </a:r>
            <a:r>
              <a:rPr lang="en-US" sz="2800" dirty="0">
                <a:solidFill>
                  <a:schemeClr val="bg1"/>
                </a:solidFill>
                <a:ea typeface="Roboto" pitchFamily="2" charset="0"/>
              </a:rPr>
              <a:t>online</a:t>
            </a:r>
            <a:r>
              <a:rPr lang="ru-RU" sz="2800" dirty="0">
                <a:solidFill>
                  <a:schemeClr val="bg1"/>
                </a:solidFill>
                <a:ea typeface="Roboto" pitchFamily="2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1"/>
                </a:solidFill>
                <a:ea typeface="Roboto" pitchFamily="2" charset="0"/>
              </a:rPr>
              <a:t>- </a:t>
            </a:r>
            <a:r>
              <a:rPr lang="en-US" sz="2800" dirty="0">
                <a:solidFill>
                  <a:schemeClr val="bg1"/>
                </a:solidFill>
                <a:ea typeface="Roboto" pitchFamily="2" charset="0"/>
              </a:rPr>
              <a:t>online</a:t>
            </a:r>
            <a:r>
              <a:rPr lang="ru-RU" sz="2800" dirty="0">
                <a:solidFill>
                  <a:schemeClr val="bg1"/>
                </a:solidFill>
                <a:ea typeface="Roboto" pitchFamily="2" charset="0"/>
              </a:rPr>
              <a:t>-приложение</a:t>
            </a: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="" xmlns:a16="http://schemas.microsoft.com/office/drawing/2014/main" id="{EAB88397-7292-4E32-8348-BFF7582A7A36}"/>
              </a:ext>
            </a:extLst>
          </p:cNvPr>
          <p:cNvSpPr/>
          <p:nvPr/>
        </p:nvSpPr>
        <p:spPr>
          <a:xfrm>
            <a:off x="4151014" y="5920538"/>
            <a:ext cx="72600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Лицензия</a:t>
            </a:r>
            <a:endParaRPr lang="en-US" sz="2800" b="1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1"/>
                </a:solidFill>
                <a:ea typeface="Roboto" pitchFamily="2" charset="0"/>
              </a:rPr>
              <a:t>дает право выдавать диплом государственного образца</a:t>
            </a: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="" xmlns:a16="http://schemas.microsoft.com/office/drawing/2014/main" id="{3A96B266-3989-422B-A8FB-F76864E40F4E}"/>
              </a:ext>
            </a:extLst>
          </p:cNvPr>
          <p:cNvSpPr/>
          <p:nvPr/>
        </p:nvSpPr>
        <p:spPr>
          <a:xfrm>
            <a:off x="4151013" y="7723899"/>
            <a:ext cx="76486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Товарный знак зарегистрирован</a:t>
            </a:r>
          </a:p>
          <a:p>
            <a:pPr>
              <a:defRPr/>
            </a:pPr>
            <a:r>
              <a:rPr lang="ru-RU" sz="2800" dirty="0">
                <a:solidFill>
                  <a:schemeClr val="bg1"/>
                </a:solidFill>
                <a:ea typeface="Roboto" pitchFamily="2" charset="0"/>
              </a:rPr>
              <a:t>что дает исключительное право использовать его другим лицам</a:t>
            </a:r>
            <a:endParaRPr lang="ru-RU" sz="2800" b="1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="" xmlns:a16="http://schemas.microsoft.com/office/drawing/2014/main" id="{E4DFBD17-BCAE-4E86-B043-17C33C54A94D}"/>
              </a:ext>
            </a:extLst>
          </p:cNvPr>
          <p:cNvSpPr/>
          <p:nvPr/>
        </p:nvSpPr>
        <p:spPr>
          <a:xfrm>
            <a:off x="4151013" y="9527260"/>
            <a:ext cx="69360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Долгосрочные отношения с клиентом</a:t>
            </a:r>
            <a:endParaRPr lang="en-US" sz="2800" b="1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1"/>
                </a:solidFill>
                <a:ea typeface="Roboto" pitchFamily="2" charset="0"/>
              </a:rPr>
              <a:t>полный курс рассчитан на 13 лет обучения</a:t>
            </a: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="" xmlns:a16="http://schemas.microsoft.com/office/drawing/2014/main" id="{158B90AE-2065-45E7-9ACF-2616FC2F55A0}"/>
              </a:ext>
            </a:extLst>
          </p:cNvPr>
          <p:cNvSpPr/>
          <p:nvPr/>
        </p:nvSpPr>
        <p:spPr>
          <a:xfrm>
            <a:off x="4151013" y="11330623"/>
            <a:ext cx="57707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Собственный интернет-магазин</a:t>
            </a:r>
            <a:endParaRPr lang="en-US" sz="2800" b="1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1"/>
                </a:solidFill>
                <a:ea typeface="Roboto" pitchFamily="2" charset="0"/>
              </a:rPr>
              <a:t>авторские пособия</a:t>
            </a:r>
            <a:r>
              <a:rPr lang="en-US" sz="2800" dirty="0">
                <a:solidFill>
                  <a:schemeClr val="bg1"/>
                </a:solidFill>
                <a:ea typeface="Roboto" pitchFamily="2" charset="0"/>
              </a:rPr>
              <a:t> </a:t>
            </a:r>
            <a:r>
              <a:rPr lang="ru-RU" sz="2800" dirty="0">
                <a:solidFill>
                  <a:schemeClr val="bg1"/>
                </a:solidFill>
                <a:ea typeface="Roboto" pitchFamily="2" charset="0"/>
              </a:rPr>
              <a:t>и игры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="" xmlns:a16="http://schemas.microsoft.com/office/drawing/2014/main" id="{889D83D9-D647-47A8-9077-3095447A5466}"/>
              </a:ext>
            </a:extLst>
          </p:cNvPr>
          <p:cNvSpPr txBox="1"/>
          <p:nvPr/>
        </p:nvSpPr>
        <p:spPr>
          <a:xfrm>
            <a:off x="13529858" y="3660962"/>
            <a:ext cx="5059398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500" dirty="0">
                <a:solidFill>
                  <a:srgbClr val="FFE13B"/>
                </a:solidFill>
                <a:latin typeface="Pribambas" panose="02000000000000000000" pitchFamily="2" charset="0"/>
                <a:ea typeface="Roboto" pitchFamily="2" charset="0"/>
              </a:rPr>
              <a:t>BUSINESSFOX</a:t>
            </a:r>
            <a:endParaRPr lang="de-DE" sz="4500" dirty="0">
              <a:solidFill>
                <a:srgbClr val="FFE13B"/>
              </a:solidFill>
              <a:latin typeface="Pribambas" panose="02000000000000000000" pitchFamily="2" charset="0"/>
              <a:ea typeface="Roboto" pitchFamily="2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="" xmlns:a16="http://schemas.microsoft.com/office/drawing/2014/main" id="{DFF559A1-076C-4A26-9906-3C94363C357B}"/>
              </a:ext>
            </a:extLst>
          </p:cNvPr>
          <p:cNvSpPr txBox="1"/>
          <p:nvPr/>
        </p:nvSpPr>
        <p:spPr>
          <a:xfrm>
            <a:off x="15440458" y="2534134"/>
            <a:ext cx="4230645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500" dirty="0">
                <a:solidFill>
                  <a:schemeClr val="bg1"/>
                </a:solidFill>
                <a:latin typeface="Pribambas" panose="02000000000000000000" pitchFamily="2" charset="0"/>
                <a:ea typeface="Roboto" pitchFamily="2" charset="0"/>
              </a:rPr>
              <a:t>ЧТО ТАКОЕ</a:t>
            </a:r>
            <a:endParaRPr lang="de-DE" sz="8500" dirty="0">
              <a:solidFill>
                <a:schemeClr val="bg1"/>
              </a:solidFill>
              <a:latin typeface="Pribambas" panose="02000000000000000000" pitchFamily="2" charset="0"/>
              <a:ea typeface="Roboto" pitchFamily="2" charset="0"/>
            </a:endParaRPr>
          </a:p>
        </p:txBody>
      </p:sp>
      <p:sp>
        <p:nvSpPr>
          <p:cNvPr id="114" name="Прямоугольник 113">
            <a:extLst>
              <a:ext uri="{FF2B5EF4-FFF2-40B4-BE49-F238E27FC236}">
                <a16:creationId xmlns="" xmlns:a16="http://schemas.microsoft.com/office/drawing/2014/main" id="{170E601D-DDBA-4E12-AA17-7FD718CF7859}"/>
              </a:ext>
            </a:extLst>
          </p:cNvPr>
          <p:cNvSpPr/>
          <p:nvPr/>
        </p:nvSpPr>
        <p:spPr>
          <a:xfrm flipH="1">
            <a:off x="2937195" y="0"/>
            <a:ext cx="45719" cy="115900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15" name="Группа 114">
            <a:extLst>
              <a:ext uri="{FF2B5EF4-FFF2-40B4-BE49-F238E27FC236}">
                <a16:creationId xmlns="" xmlns:a16="http://schemas.microsoft.com/office/drawing/2014/main" id="{3649FE97-659B-4880-9574-AD4966D131A6}"/>
              </a:ext>
            </a:extLst>
          </p:cNvPr>
          <p:cNvGrpSpPr/>
          <p:nvPr/>
        </p:nvGrpSpPr>
        <p:grpSpPr>
          <a:xfrm>
            <a:off x="2248632" y="2228204"/>
            <a:ext cx="1381961" cy="1382053"/>
            <a:chOff x="2268807" y="2376505"/>
            <a:chExt cx="1381961" cy="1382053"/>
          </a:xfrm>
        </p:grpSpPr>
        <p:sp>
          <p:nvSpPr>
            <p:cNvPr id="116" name="Freeform 450">
              <a:extLst>
                <a:ext uri="{FF2B5EF4-FFF2-40B4-BE49-F238E27FC236}">
                  <a16:creationId xmlns="" xmlns:a16="http://schemas.microsoft.com/office/drawing/2014/main" id="{BE9D40C7-019D-4ABF-A83B-2630CB229C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8807" y="2376505"/>
              <a:ext cx="1381961" cy="1382053"/>
            </a:xfrm>
            <a:custGeom>
              <a:avLst/>
              <a:gdLst>
                <a:gd name="T0" fmla="*/ 1952 w 1953"/>
                <a:gd name="T1" fmla="*/ 976 h 1953"/>
                <a:gd name="T2" fmla="*/ 1952 w 1953"/>
                <a:gd name="T3" fmla="*/ 976 h 1953"/>
                <a:gd name="T4" fmla="*/ 976 w 1953"/>
                <a:gd name="T5" fmla="*/ 0 h 1953"/>
                <a:gd name="T6" fmla="*/ 0 w 1953"/>
                <a:gd name="T7" fmla="*/ 976 h 1953"/>
                <a:gd name="T8" fmla="*/ 976 w 1953"/>
                <a:gd name="T9" fmla="*/ 1952 h 1953"/>
                <a:gd name="T10" fmla="*/ 1952 w 1953"/>
                <a:gd name="T11" fmla="*/ 976 h 1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53" h="1953">
                  <a:moveTo>
                    <a:pt x="1952" y="976"/>
                  </a:moveTo>
                  <a:lnTo>
                    <a:pt x="1952" y="976"/>
                  </a:lnTo>
                  <a:cubicBezTo>
                    <a:pt x="1952" y="437"/>
                    <a:pt x="1515" y="0"/>
                    <a:pt x="976" y="0"/>
                  </a:cubicBezTo>
                  <a:cubicBezTo>
                    <a:pt x="437" y="0"/>
                    <a:pt x="0" y="437"/>
                    <a:pt x="0" y="976"/>
                  </a:cubicBezTo>
                  <a:cubicBezTo>
                    <a:pt x="0" y="1515"/>
                    <a:pt x="437" y="1952"/>
                    <a:pt x="976" y="1952"/>
                  </a:cubicBezTo>
                  <a:cubicBezTo>
                    <a:pt x="1515" y="1952"/>
                    <a:pt x="1952" y="1515"/>
                    <a:pt x="1952" y="97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000" dirty="0">
                <a:latin typeface="Calibri Light"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="" xmlns:a16="http://schemas.microsoft.com/office/drawing/2014/main" id="{AEF1E353-0157-4C5F-93F0-1A682D12DD74}"/>
                </a:ext>
              </a:extLst>
            </p:cNvPr>
            <p:cNvSpPr txBox="1"/>
            <p:nvPr/>
          </p:nvSpPr>
          <p:spPr>
            <a:xfrm>
              <a:off x="2506655" y="2376505"/>
              <a:ext cx="906264" cy="1107959"/>
            </a:xfrm>
            <a:prstGeom prst="rect">
              <a:avLst/>
            </a:prstGeom>
            <a:noFill/>
          </p:spPr>
          <p:txBody>
            <a:bodyPr wrap="none" lIns="182843" tIns="91422" rIns="182843" bIns="91422" rtlCol="0">
              <a:spAutoFit/>
            </a:bodyPr>
            <a:lstStyle/>
            <a:p>
              <a:pPr algn="ctr"/>
              <a:r>
                <a:rPr lang="en-US" sz="6000" dirty="0">
                  <a:solidFill>
                    <a:srgbClr val="000000"/>
                  </a:solidFill>
                  <a:latin typeface="Pribambas" panose="02000000000000000000" pitchFamily="2" charset="0"/>
                  <a:cs typeface="Lato Black"/>
                </a:rPr>
                <a:t>01</a:t>
              </a:r>
              <a:endParaRPr lang="id-ID" sz="6000" dirty="0">
                <a:solidFill>
                  <a:srgbClr val="000000"/>
                </a:solidFill>
                <a:latin typeface="Pribambas" panose="02000000000000000000" pitchFamily="2" charset="0"/>
                <a:cs typeface="Lato Black"/>
              </a:endParaRPr>
            </a:p>
          </p:txBody>
        </p:sp>
      </p:grpSp>
      <p:grpSp>
        <p:nvGrpSpPr>
          <p:cNvPr id="118" name="Группа 117">
            <a:extLst>
              <a:ext uri="{FF2B5EF4-FFF2-40B4-BE49-F238E27FC236}">
                <a16:creationId xmlns="" xmlns:a16="http://schemas.microsoft.com/office/drawing/2014/main" id="{92F4B33F-DAF0-4BFF-916B-468D3A3E3FBA}"/>
              </a:ext>
            </a:extLst>
          </p:cNvPr>
          <p:cNvGrpSpPr/>
          <p:nvPr/>
        </p:nvGrpSpPr>
        <p:grpSpPr>
          <a:xfrm>
            <a:off x="2248632" y="4042219"/>
            <a:ext cx="1381961" cy="1382053"/>
            <a:chOff x="2268807" y="4224601"/>
            <a:chExt cx="1381961" cy="1382053"/>
          </a:xfrm>
        </p:grpSpPr>
        <p:sp>
          <p:nvSpPr>
            <p:cNvPr id="119" name="Freeform 450">
              <a:extLst>
                <a:ext uri="{FF2B5EF4-FFF2-40B4-BE49-F238E27FC236}">
                  <a16:creationId xmlns="" xmlns:a16="http://schemas.microsoft.com/office/drawing/2014/main" id="{56E45B96-4BE0-4C72-A714-9CD49B8E6D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8807" y="4224601"/>
              <a:ext cx="1381961" cy="1382053"/>
            </a:xfrm>
            <a:custGeom>
              <a:avLst/>
              <a:gdLst>
                <a:gd name="T0" fmla="*/ 1952 w 1953"/>
                <a:gd name="T1" fmla="*/ 976 h 1953"/>
                <a:gd name="T2" fmla="*/ 1952 w 1953"/>
                <a:gd name="T3" fmla="*/ 976 h 1953"/>
                <a:gd name="T4" fmla="*/ 976 w 1953"/>
                <a:gd name="T5" fmla="*/ 0 h 1953"/>
                <a:gd name="T6" fmla="*/ 0 w 1953"/>
                <a:gd name="T7" fmla="*/ 976 h 1953"/>
                <a:gd name="T8" fmla="*/ 976 w 1953"/>
                <a:gd name="T9" fmla="*/ 1952 h 1953"/>
                <a:gd name="T10" fmla="*/ 1952 w 1953"/>
                <a:gd name="T11" fmla="*/ 976 h 1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53" h="1953">
                  <a:moveTo>
                    <a:pt x="1952" y="976"/>
                  </a:moveTo>
                  <a:lnTo>
                    <a:pt x="1952" y="976"/>
                  </a:lnTo>
                  <a:cubicBezTo>
                    <a:pt x="1952" y="437"/>
                    <a:pt x="1515" y="0"/>
                    <a:pt x="976" y="0"/>
                  </a:cubicBezTo>
                  <a:cubicBezTo>
                    <a:pt x="437" y="0"/>
                    <a:pt x="0" y="437"/>
                    <a:pt x="0" y="976"/>
                  </a:cubicBezTo>
                  <a:cubicBezTo>
                    <a:pt x="0" y="1515"/>
                    <a:pt x="437" y="1952"/>
                    <a:pt x="976" y="1952"/>
                  </a:cubicBezTo>
                  <a:cubicBezTo>
                    <a:pt x="1515" y="1952"/>
                    <a:pt x="1952" y="1515"/>
                    <a:pt x="1952" y="97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000" dirty="0">
                <a:latin typeface="Calibri Light"/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="" xmlns:a16="http://schemas.microsoft.com/office/drawing/2014/main" id="{EE8E1546-1527-46C2-B2EB-6681458836A0}"/>
                </a:ext>
              </a:extLst>
            </p:cNvPr>
            <p:cNvSpPr txBox="1"/>
            <p:nvPr/>
          </p:nvSpPr>
          <p:spPr>
            <a:xfrm>
              <a:off x="2506655" y="4246618"/>
              <a:ext cx="986414" cy="1107959"/>
            </a:xfrm>
            <a:prstGeom prst="rect">
              <a:avLst/>
            </a:prstGeom>
            <a:noFill/>
          </p:spPr>
          <p:txBody>
            <a:bodyPr wrap="none" lIns="182843" tIns="91422" rIns="182843" bIns="91422" rtlCol="0">
              <a:spAutoFit/>
            </a:bodyPr>
            <a:lstStyle/>
            <a:p>
              <a:pPr algn="ctr"/>
              <a:r>
                <a:rPr lang="en-US" sz="6000" dirty="0">
                  <a:solidFill>
                    <a:srgbClr val="000000"/>
                  </a:solidFill>
                  <a:latin typeface="Pribambas" panose="02000000000000000000" pitchFamily="2" charset="0"/>
                  <a:cs typeface="Lato Black"/>
                </a:rPr>
                <a:t>02</a:t>
              </a:r>
              <a:endParaRPr lang="id-ID" sz="6000" dirty="0">
                <a:solidFill>
                  <a:srgbClr val="000000"/>
                </a:solidFill>
                <a:latin typeface="Pribambas" panose="02000000000000000000" pitchFamily="2" charset="0"/>
                <a:cs typeface="Lato Black"/>
              </a:endParaRPr>
            </a:p>
          </p:txBody>
        </p:sp>
      </p:grpSp>
      <p:grpSp>
        <p:nvGrpSpPr>
          <p:cNvPr id="121" name="Группа 120">
            <a:extLst>
              <a:ext uri="{FF2B5EF4-FFF2-40B4-BE49-F238E27FC236}">
                <a16:creationId xmlns="" xmlns:a16="http://schemas.microsoft.com/office/drawing/2014/main" id="{3D95887A-1413-4811-BE30-C49FE54E1BCF}"/>
              </a:ext>
            </a:extLst>
          </p:cNvPr>
          <p:cNvGrpSpPr/>
          <p:nvPr/>
        </p:nvGrpSpPr>
        <p:grpSpPr>
          <a:xfrm>
            <a:off x="2248632" y="5856234"/>
            <a:ext cx="1381961" cy="1382053"/>
            <a:chOff x="2268807" y="6597798"/>
            <a:chExt cx="1381961" cy="1382053"/>
          </a:xfrm>
        </p:grpSpPr>
        <p:sp>
          <p:nvSpPr>
            <p:cNvPr id="122" name="Freeform 450">
              <a:extLst>
                <a:ext uri="{FF2B5EF4-FFF2-40B4-BE49-F238E27FC236}">
                  <a16:creationId xmlns="" xmlns:a16="http://schemas.microsoft.com/office/drawing/2014/main" id="{BC676DFF-7D3A-49C0-922D-5CE66E7443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8807" y="6597798"/>
              <a:ext cx="1381961" cy="1382053"/>
            </a:xfrm>
            <a:custGeom>
              <a:avLst/>
              <a:gdLst>
                <a:gd name="T0" fmla="*/ 1952 w 1953"/>
                <a:gd name="T1" fmla="*/ 976 h 1953"/>
                <a:gd name="T2" fmla="*/ 1952 w 1953"/>
                <a:gd name="T3" fmla="*/ 976 h 1953"/>
                <a:gd name="T4" fmla="*/ 976 w 1953"/>
                <a:gd name="T5" fmla="*/ 0 h 1953"/>
                <a:gd name="T6" fmla="*/ 0 w 1953"/>
                <a:gd name="T7" fmla="*/ 976 h 1953"/>
                <a:gd name="T8" fmla="*/ 976 w 1953"/>
                <a:gd name="T9" fmla="*/ 1952 h 1953"/>
                <a:gd name="T10" fmla="*/ 1952 w 1953"/>
                <a:gd name="T11" fmla="*/ 976 h 1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53" h="1953">
                  <a:moveTo>
                    <a:pt x="1952" y="976"/>
                  </a:moveTo>
                  <a:lnTo>
                    <a:pt x="1952" y="976"/>
                  </a:lnTo>
                  <a:cubicBezTo>
                    <a:pt x="1952" y="437"/>
                    <a:pt x="1515" y="0"/>
                    <a:pt x="976" y="0"/>
                  </a:cubicBezTo>
                  <a:cubicBezTo>
                    <a:pt x="437" y="0"/>
                    <a:pt x="0" y="437"/>
                    <a:pt x="0" y="976"/>
                  </a:cubicBezTo>
                  <a:cubicBezTo>
                    <a:pt x="0" y="1515"/>
                    <a:pt x="437" y="1952"/>
                    <a:pt x="976" y="1952"/>
                  </a:cubicBezTo>
                  <a:cubicBezTo>
                    <a:pt x="1515" y="1952"/>
                    <a:pt x="1952" y="1515"/>
                    <a:pt x="1952" y="97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000" dirty="0">
                <a:latin typeface="Calibri Light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="" xmlns:a16="http://schemas.microsoft.com/office/drawing/2014/main" id="{3BAD4CC6-ED0E-4D0B-9C8C-AB504EEF3E32}"/>
                </a:ext>
              </a:extLst>
            </p:cNvPr>
            <p:cNvSpPr txBox="1"/>
            <p:nvPr/>
          </p:nvSpPr>
          <p:spPr>
            <a:xfrm>
              <a:off x="2498640" y="6623325"/>
              <a:ext cx="994429" cy="1107959"/>
            </a:xfrm>
            <a:prstGeom prst="rect">
              <a:avLst/>
            </a:prstGeom>
            <a:noFill/>
          </p:spPr>
          <p:txBody>
            <a:bodyPr wrap="none" lIns="182843" tIns="91422" rIns="182843" bIns="91422" rtlCol="0">
              <a:spAutoFit/>
            </a:bodyPr>
            <a:lstStyle/>
            <a:p>
              <a:pPr algn="ctr"/>
              <a:r>
                <a:rPr lang="en-US" sz="6000" dirty="0">
                  <a:solidFill>
                    <a:srgbClr val="000000"/>
                  </a:solidFill>
                  <a:latin typeface="Pribambas" panose="02000000000000000000" pitchFamily="2" charset="0"/>
                  <a:cs typeface="Lato Black"/>
                </a:rPr>
                <a:t>0</a:t>
              </a:r>
              <a:r>
                <a:rPr lang="ru-RU" sz="6000" dirty="0">
                  <a:solidFill>
                    <a:srgbClr val="000000"/>
                  </a:solidFill>
                  <a:latin typeface="Pribambas" panose="02000000000000000000" pitchFamily="2" charset="0"/>
                  <a:cs typeface="Lato Black"/>
                </a:rPr>
                <a:t>3</a:t>
              </a:r>
              <a:endParaRPr lang="id-ID" sz="6000" dirty="0">
                <a:solidFill>
                  <a:srgbClr val="000000"/>
                </a:solidFill>
                <a:latin typeface="Pribambas" panose="02000000000000000000" pitchFamily="2" charset="0"/>
                <a:cs typeface="Lato Black"/>
              </a:endParaRPr>
            </a:p>
          </p:txBody>
        </p:sp>
      </p:grpSp>
      <p:grpSp>
        <p:nvGrpSpPr>
          <p:cNvPr id="124" name="Группа 123">
            <a:extLst>
              <a:ext uri="{FF2B5EF4-FFF2-40B4-BE49-F238E27FC236}">
                <a16:creationId xmlns="" xmlns:a16="http://schemas.microsoft.com/office/drawing/2014/main" id="{5899BD58-F45B-467C-9572-F0646AE9FFC3}"/>
              </a:ext>
            </a:extLst>
          </p:cNvPr>
          <p:cNvGrpSpPr/>
          <p:nvPr/>
        </p:nvGrpSpPr>
        <p:grpSpPr>
          <a:xfrm>
            <a:off x="2248632" y="7670249"/>
            <a:ext cx="1381961" cy="1382053"/>
            <a:chOff x="2268807" y="8358647"/>
            <a:chExt cx="1381961" cy="1382053"/>
          </a:xfrm>
        </p:grpSpPr>
        <p:sp>
          <p:nvSpPr>
            <p:cNvPr id="125" name="Freeform 450">
              <a:extLst>
                <a:ext uri="{FF2B5EF4-FFF2-40B4-BE49-F238E27FC236}">
                  <a16:creationId xmlns="" xmlns:a16="http://schemas.microsoft.com/office/drawing/2014/main" id="{CD09BC54-E8EC-4C81-8E06-DCB441A491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8807" y="8358647"/>
              <a:ext cx="1381961" cy="1382053"/>
            </a:xfrm>
            <a:custGeom>
              <a:avLst/>
              <a:gdLst>
                <a:gd name="T0" fmla="*/ 1952 w 1953"/>
                <a:gd name="T1" fmla="*/ 976 h 1953"/>
                <a:gd name="T2" fmla="*/ 1952 w 1953"/>
                <a:gd name="T3" fmla="*/ 976 h 1953"/>
                <a:gd name="T4" fmla="*/ 976 w 1953"/>
                <a:gd name="T5" fmla="*/ 0 h 1953"/>
                <a:gd name="T6" fmla="*/ 0 w 1953"/>
                <a:gd name="T7" fmla="*/ 976 h 1953"/>
                <a:gd name="T8" fmla="*/ 976 w 1953"/>
                <a:gd name="T9" fmla="*/ 1952 h 1953"/>
                <a:gd name="T10" fmla="*/ 1952 w 1953"/>
                <a:gd name="T11" fmla="*/ 976 h 1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53" h="1953">
                  <a:moveTo>
                    <a:pt x="1952" y="976"/>
                  </a:moveTo>
                  <a:lnTo>
                    <a:pt x="1952" y="976"/>
                  </a:lnTo>
                  <a:cubicBezTo>
                    <a:pt x="1952" y="437"/>
                    <a:pt x="1515" y="0"/>
                    <a:pt x="976" y="0"/>
                  </a:cubicBezTo>
                  <a:cubicBezTo>
                    <a:pt x="437" y="0"/>
                    <a:pt x="0" y="437"/>
                    <a:pt x="0" y="976"/>
                  </a:cubicBezTo>
                  <a:cubicBezTo>
                    <a:pt x="0" y="1515"/>
                    <a:pt x="437" y="1952"/>
                    <a:pt x="976" y="1952"/>
                  </a:cubicBezTo>
                  <a:cubicBezTo>
                    <a:pt x="1515" y="1952"/>
                    <a:pt x="1952" y="1515"/>
                    <a:pt x="1952" y="97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000" dirty="0">
                <a:latin typeface="Calibri Light"/>
              </a:endParaRPr>
            </a:p>
          </p:txBody>
        </p:sp>
        <p:sp>
          <p:nvSpPr>
            <p:cNvPr id="126" name="TextBox 125">
              <a:extLst>
                <a:ext uri="{FF2B5EF4-FFF2-40B4-BE49-F238E27FC236}">
                  <a16:creationId xmlns="" xmlns:a16="http://schemas.microsoft.com/office/drawing/2014/main" id="{B0B2B5FC-7238-4972-B08F-2DFF341FB977}"/>
                </a:ext>
              </a:extLst>
            </p:cNvPr>
            <p:cNvSpPr txBox="1"/>
            <p:nvPr/>
          </p:nvSpPr>
          <p:spPr>
            <a:xfrm>
              <a:off x="2475000" y="8392365"/>
              <a:ext cx="1010458" cy="1107959"/>
            </a:xfrm>
            <a:prstGeom prst="rect">
              <a:avLst/>
            </a:prstGeom>
            <a:noFill/>
          </p:spPr>
          <p:txBody>
            <a:bodyPr wrap="none" lIns="182843" tIns="91422" rIns="182843" bIns="91422" rtlCol="0">
              <a:spAutoFit/>
            </a:bodyPr>
            <a:lstStyle/>
            <a:p>
              <a:pPr algn="ctr"/>
              <a:r>
                <a:rPr lang="en-US" sz="6000" dirty="0">
                  <a:solidFill>
                    <a:srgbClr val="000000"/>
                  </a:solidFill>
                  <a:latin typeface="Pribambas" panose="02000000000000000000" pitchFamily="2" charset="0"/>
                  <a:cs typeface="Lato Black"/>
                </a:rPr>
                <a:t>0</a:t>
              </a:r>
              <a:r>
                <a:rPr lang="ru-RU" sz="6000" dirty="0">
                  <a:solidFill>
                    <a:srgbClr val="000000"/>
                  </a:solidFill>
                  <a:latin typeface="Pribambas" panose="02000000000000000000" pitchFamily="2" charset="0"/>
                  <a:cs typeface="Lato Black"/>
                </a:rPr>
                <a:t>4</a:t>
              </a:r>
              <a:endParaRPr lang="id-ID" sz="6000" dirty="0">
                <a:solidFill>
                  <a:srgbClr val="000000"/>
                </a:solidFill>
                <a:latin typeface="Pribambas" panose="02000000000000000000" pitchFamily="2" charset="0"/>
                <a:cs typeface="Lato Black"/>
              </a:endParaRPr>
            </a:p>
          </p:txBody>
        </p:sp>
      </p:grpSp>
      <p:grpSp>
        <p:nvGrpSpPr>
          <p:cNvPr id="127" name="Группа 126">
            <a:extLst>
              <a:ext uri="{FF2B5EF4-FFF2-40B4-BE49-F238E27FC236}">
                <a16:creationId xmlns="" xmlns:a16="http://schemas.microsoft.com/office/drawing/2014/main" id="{7687132C-0080-4BBF-9707-53D5557CB808}"/>
              </a:ext>
            </a:extLst>
          </p:cNvPr>
          <p:cNvGrpSpPr/>
          <p:nvPr/>
        </p:nvGrpSpPr>
        <p:grpSpPr>
          <a:xfrm>
            <a:off x="2248632" y="9484264"/>
            <a:ext cx="1381961" cy="1382053"/>
            <a:chOff x="2268807" y="10763385"/>
            <a:chExt cx="1381961" cy="1382053"/>
          </a:xfrm>
        </p:grpSpPr>
        <p:sp>
          <p:nvSpPr>
            <p:cNvPr id="128" name="Freeform 450">
              <a:extLst>
                <a:ext uri="{FF2B5EF4-FFF2-40B4-BE49-F238E27FC236}">
                  <a16:creationId xmlns="" xmlns:a16="http://schemas.microsoft.com/office/drawing/2014/main" id="{6B3A3E92-FEA8-4CC5-BB41-6F65D5EB5A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8807" y="10763385"/>
              <a:ext cx="1381961" cy="1382053"/>
            </a:xfrm>
            <a:custGeom>
              <a:avLst/>
              <a:gdLst>
                <a:gd name="T0" fmla="*/ 1952 w 1953"/>
                <a:gd name="T1" fmla="*/ 976 h 1953"/>
                <a:gd name="T2" fmla="*/ 1952 w 1953"/>
                <a:gd name="T3" fmla="*/ 976 h 1953"/>
                <a:gd name="T4" fmla="*/ 976 w 1953"/>
                <a:gd name="T5" fmla="*/ 0 h 1953"/>
                <a:gd name="T6" fmla="*/ 0 w 1953"/>
                <a:gd name="T7" fmla="*/ 976 h 1953"/>
                <a:gd name="T8" fmla="*/ 976 w 1953"/>
                <a:gd name="T9" fmla="*/ 1952 h 1953"/>
                <a:gd name="T10" fmla="*/ 1952 w 1953"/>
                <a:gd name="T11" fmla="*/ 976 h 1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53" h="1953">
                  <a:moveTo>
                    <a:pt x="1952" y="976"/>
                  </a:moveTo>
                  <a:lnTo>
                    <a:pt x="1952" y="976"/>
                  </a:lnTo>
                  <a:cubicBezTo>
                    <a:pt x="1952" y="437"/>
                    <a:pt x="1515" y="0"/>
                    <a:pt x="976" y="0"/>
                  </a:cubicBezTo>
                  <a:cubicBezTo>
                    <a:pt x="437" y="0"/>
                    <a:pt x="0" y="437"/>
                    <a:pt x="0" y="976"/>
                  </a:cubicBezTo>
                  <a:cubicBezTo>
                    <a:pt x="0" y="1515"/>
                    <a:pt x="437" y="1952"/>
                    <a:pt x="976" y="1952"/>
                  </a:cubicBezTo>
                  <a:cubicBezTo>
                    <a:pt x="1515" y="1952"/>
                    <a:pt x="1952" y="1515"/>
                    <a:pt x="1952" y="97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000" dirty="0">
                <a:latin typeface="Calibri Light"/>
              </a:endParaRPr>
            </a:p>
          </p:txBody>
        </p:sp>
        <p:sp>
          <p:nvSpPr>
            <p:cNvPr id="129" name="TextBox 128">
              <a:extLst>
                <a:ext uri="{FF2B5EF4-FFF2-40B4-BE49-F238E27FC236}">
                  <a16:creationId xmlns="" xmlns:a16="http://schemas.microsoft.com/office/drawing/2014/main" id="{AF4A555D-6F48-405A-B8E8-BA91FF534988}"/>
                </a:ext>
              </a:extLst>
            </p:cNvPr>
            <p:cNvSpPr txBox="1"/>
            <p:nvPr/>
          </p:nvSpPr>
          <p:spPr>
            <a:xfrm>
              <a:off x="2510662" y="10812112"/>
              <a:ext cx="970384" cy="1107959"/>
            </a:xfrm>
            <a:prstGeom prst="rect">
              <a:avLst/>
            </a:prstGeom>
            <a:noFill/>
          </p:spPr>
          <p:txBody>
            <a:bodyPr wrap="none" lIns="182843" tIns="91422" rIns="182843" bIns="91422" rtlCol="0">
              <a:spAutoFit/>
            </a:bodyPr>
            <a:lstStyle/>
            <a:p>
              <a:pPr algn="ctr"/>
              <a:r>
                <a:rPr lang="en-US" sz="6000" dirty="0">
                  <a:solidFill>
                    <a:srgbClr val="000000"/>
                  </a:solidFill>
                  <a:latin typeface="Pribambas" panose="02000000000000000000" pitchFamily="2" charset="0"/>
                  <a:cs typeface="Lato Black"/>
                </a:rPr>
                <a:t>0</a:t>
              </a:r>
              <a:r>
                <a:rPr lang="ru-RU" sz="6000" dirty="0">
                  <a:solidFill>
                    <a:srgbClr val="000000"/>
                  </a:solidFill>
                  <a:latin typeface="Pribambas" panose="02000000000000000000" pitchFamily="2" charset="0"/>
                  <a:cs typeface="Lato Black"/>
                </a:rPr>
                <a:t>5</a:t>
              </a:r>
              <a:endParaRPr lang="id-ID" sz="6000" dirty="0">
                <a:solidFill>
                  <a:srgbClr val="000000"/>
                </a:solidFill>
                <a:latin typeface="Pribambas" panose="02000000000000000000" pitchFamily="2" charset="0"/>
                <a:cs typeface="Lato Black"/>
              </a:endParaRPr>
            </a:p>
          </p:txBody>
        </p:sp>
      </p:grpSp>
      <p:grpSp>
        <p:nvGrpSpPr>
          <p:cNvPr id="130" name="Группа 129">
            <a:extLst>
              <a:ext uri="{FF2B5EF4-FFF2-40B4-BE49-F238E27FC236}">
                <a16:creationId xmlns="" xmlns:a16="http://schemas.microsoft.com/office/drawing/2014/main" id="{8D69F4C6-B9FB-437A-8C0C-13D3011F22E3}"/>
              </a:ext>
            </a:extLst>
          </p:cNvPr>
          <p:cNvGrpSpPr/>
          <p:nvPr/>
        </p:nvGrpSpPr>
        <p:grpSpPr>
          <a:xfrm>
            <a:off x="2248632" y="11298281"/>
            <a:ext cx="1381961" cy="1382053"/>
            <a:chOff x="2268807" y="10763385"/>
            <a:chExt cx="1381961" cy="1382053"/>
          </a:xfrm>
        </p:grpSpPr>
        <p:sp>
          <p:nvSpPr>
            <p:cNvPr id="131" name="Freeform 450">
              <a:extLst>
                <a:ext uri="{FF2B5EF4-FFF2-40B4-BE49-F238E27FC236}">
                  <a16:creationId xmlns="" xmlns:a16="http://schemas.microsoft.com/office/drawing/2014/main" id="{99DD702B-19B5-45AA-919B-61269627B7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8807" y="10763385"/>
              <a:ext cx="1381961" cy="1382053"/>
            </a:xfrm>
            <a:custGeom>
              <a:avLst/>
              <a:gdLst>
                <a:gd name="T0" fmla="*/ 1952 w 1953"/>
                <a:gd name="T1" fmla="*/ 976 h 1953"/>
                <a:gd name="T2" fmla="*/ 1952 w 1953"/>
                <a:gd name="T3" fmla="*/ 976 h 1953"/>
                <a:gd name="T4" fmla="*/ 976 w 1953"/>
                <a:gd name="T5" fmla="*/ 0 h 1953"/>
                <a:gd name="T6" fmla="*/ 0 w 1953"/>
                <a:gd name="T7" fmla="*/ 976 h 1953"/>
                <a:gd name="T8" fmla="*/ 976 w 1953"/>
                <a:gd name="T9" fmla="*/ 1952 h 1953"/>
                <a:gd name="T10" fmla="*/ 1952 w 1953"/>
                <a:gd name="T11" fmla="*/ 976 h 1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53" h="1953">
                  <a:moveTo>
                    <a:pt x="1952" y="976"/>
                  </a:moveTo>
                  <a:lnTo>
                    <a:pt x="1952" y="976"/>
                  </a:lnTo>
                  <a:cubicBezTo>
                    <a:pt x="1952" y="437"/>
                    <a:pt x="1515" y="0"/>
                    <a:pt x="976" y="0"/>
                  </a:cubicBezTo>
                  <a:cubicBezTo>
                    <a:pt x="437" y="0"/>
                    <a:pt x="0" y="437"/>
                    <a:pt x="0" y="976"/>
                  </a:cubicBezTo>
                  <a:cubicBezTo>
                    <a:pt x="0" y="1515"/>
                    <a:pt x="437" y="1952"/>
                    <a:pt x="976" y="1952"/>
                  </a:cubicBezTo>
                  <a:cubicBezTo>
                    <a:pt x="1515" y="1952"/>
                    <a:pt x="1952" y="1515"/>
                    <a:pt x="1952" y="97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000" dirty="0">
                <a:latin typeface="Calibri Light"/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="" xmlns:a16="http://schemas.microsoft.com/office/drawing/2014/main" id="{7DC00055-6D9A-4404-B033-34459075B407}"/>
                </a:ext>
              </a:extLst>
            </p:cNvPr>
            <p:cNvSpPr txBox="1"/>
            <p:nvPr/>
          </p:nvSpPr>
          <p:spPr>
            <a:xfrm>
              <a:off x="2514671" y="10795727"/>
              <a:ext cx="978398" cy="1107959"/>
            </a:xfrm>
            <a:prstGeom prst="rect">
              <a:avLst/>
            </a:prstGeom>
            <a:noFill/>
          </p:spPr>
          <p:txBody>
            <a:bodyPr wrap="none" lIns="182843" tIns="91422" rIns="182843" bIns="91422" rtlCol="0">
              <a:spAutoFit/>
            </a:bodyPr>
            <a:lstStyle/>
            <a:p>
              <a:pPr algn="ctr"/>
              <a:r>
                <a:rPr lang="en-US" sz="6000" dirty="0">
                  <a:solidFill>
                    <a:srgbClr val="000000"/>
                  </a:solidFill>
                  <a:latin typeface="Pribambas" panose="02000000000000000000" pitchFamily="2" charset="0"/>
                  <a:cs typeface="Lato Black"/>
                </a:rPr>
                <a:t>0</a:t>
              </a:r>
              <a:r>
                <a:rPr lang="ru-RU" sz="6000" dirty="0">
                  <a:solidFill>
                    <a:srgbClr val="000000"/>
                  </a:solidFill>
                  <a:latin typeface="Pribambas" panose="02000000000000000000" pitchFamily="2" charset="0"/>
                  <a:cs typeface="Lato Black"/>
                </a:rPr>
                <a:t>6</a:t>
              </a:r>
              <a:endParaRPr lang="id-ID" sz="6000" dirty="0">
                <a:solidFill>
                  <a:srgbClr val="000000"/>
                </a:solidFill>
                <a:latin typeface="Pribambas" panose="02000000000000000000" pitchFamily="2" charset="0"/>
                <a:cs typeface="Lato Black"/>
              </a:endParaRPr>
            </a:p>
          </p:txBody>
        </p:sp>
      </p:grpSp>
      <p:pic>
        <p:nvPicPr>
          <p:cNvPr id="133" name="Рисунок 132">
            <a:extLst>
              <a:ext uri="{FF2B5EF4-FFF2-40B4-BE49-F238E27FC236}">
                <a16:creationId xmlns="" xmlns:a16="http://schemas.microsoft.com/office/drawing/2014/main" id="{32A9E179-BB3C-431D-9277-C47F9CF2B5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21"/>
          <a:stretch/>
        </p:blipFill>
        <p:spPr>
          <a:xfrm>
            <a:off x="9410373" y="5225176"/>
            <a:ext cx="14891450" cy="8476212"/>
          </a:xfrm>
          <a:prstGeom prst="rect">
            <a:avLst/>
          </a:prstGeom>
        </p:spPr>
      </p:pic>
      <p:pic>
        <p:nvPicPr>
          <p:cNvPr id="134" name="Рисунок 133">
            <a:extLst>
              <a:ext uri="{FF2B5EF4-FFF2-40B4-BE49-F238E27FC236}">
                <a16:creationId xmlns="" xmlns:a16="http://schemas.microsoft.com/office/drawing/2014/main" id="{DB0155AE-B748-4CAD-850C-65B75E68060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4384" y="6316961"/>
            <a:ext cx="5770793" cy="7384427"/>
          </a:xfrm>
          <a:prstGeom prst="rect">
            <a:avLst/>
          </a:prstGeom>
        </p:spPr>
      </p:pic>
      <p:sp>
        <p:nvSpPr>
          <p:cNvPr id="135" name="TextBox 134">
            <a:extLst>
              <a:ext uri="{FF2B5EF4-FFF2-40B4-BE49-F238E27FC236}">
                <a16:creationId xmlns="" xmlns:a16="http://schemas.microsoft.com/office/drawing/2014/main" id="{B39CD542-60DC-4171-BD31-78C41072D068}"/>
              </a:ext>
            </a:extLst>
          </p:cNvPr>
          <p:cNvSpPr txBox="1"/>
          <p:nvPr/>
        </p:nvSpPr>
        <p:spPr>
          <a:xfrm>
            <a:off x="18410391" y="3859184"/>
            <a:ext cx="577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E13B"/>
                </a:solidFill>
                <a:latin typeface="Pribambas" panose="02000000000000000000" pitchFamily="2" charset="0"/>
                <a:ea typeface="Roboto" pitchFamily="2" charset="0"/>
              </a:rPr>
              <a:t>®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72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xmlns:p14="http://schemas.microsoft.com/office/powerpoint/2010/main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CDDED7BE-6E90-4B16-BF70-1C78C512DC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72" y="6778363"/>
            <a:ext cx="8313846" cy="611097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52B9F56E-1A76-4EC9-ACFF-9FC45A56B6D3}"/>
              </a:ext>
            </a:extLst>
          </p:cNvPr>
          <p:cNvSpPr txBox="1"/>
          <p:nvPr/>
        </p:nvSpPr>
        <p:spPr>
          <a:xfrm>
            <a:off x="4007306" y="8794933"/>
            <a:ext cx="328459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0" b="1" dirty="0">
                <a:solidFill>
                  <a:srgbClr val="6F4ADB"/>
                </a:solidFill>
                <a:latin typeface="Source Sans Pro"/>
                <a:cs typeface="Source Sans Pro"/>
              </a:rPr>
              <a:t>800</a:t>
            </a:r>
            <a:endParaRPr lang="id-ID" sz="11000" b="1" dirty="0">
              <a:solidFill>
                <a:srgbClr val="6F4ADB"/>
              </a:solidFill>
              <a:latin typeface="Source Sans Pro"/>
              <a:cs typeface="Source Sans Pro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2CD8447-E74E-477C-A033-325F79947447}"/>
              </a:ext>
            </a:extLst>
          </p:cNvPr>
          <p:cNvSpPr txBox="1"/>
          <p:nvPr/>
        </p:nvSpPr>
        <p:spPr>
          <a:xfrm>
            <a:off x="9669929" y="8812304"/>
            <a:ext cx="189441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0" b="1" dirty="0">
                <a:solidFill>
                  <a:srgbClr val="6F4ADB"/>
                </a:solidFill>
                <a:latin typeface="Source Sans Pro"/>
                <a:cs typeface="Source Sans Pro"/>
              </a:rPr>
              <a:t>90</a:t>
            </a:r>
            <a:endParaRPr lang="id-ID" sz="11000" b="1" dirty="0">
              <a:solidFill>
                <a:srgbClr val="6F4ADB"/>
              </a:solidFill>
              <a:latin typeface="Source Sans Pro"/>
              <a:cs typeface="Source Sans Pro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DFE834C-FCFE-4ECA-AE6D-747B78FB7F34}"/>
              </a:ext>
            </a:extLst>
          </p:cNvPr>
          <p:cNvSpPr txBox="1"/>
          <p:nvPr/>
        </p:nvSpPr>
        <p:spPr>
          <a:xfrm>
            <a:off x="12529289" y="8812304"/>
            <a:ext cx="328459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0" b="1" dirty="0">
                <a:solidFill>
                  <a:srgbClr val="6F4ADB"/>
                </a:solidFill>
                <a:latin typeface="Source Sans Pro"/>
                <a:cs typeface="Source Sans Pro"/>
              </a:rPr>
              <a:t>600</a:t>
            </a:r>
            <a:endParaRPr lang="id-ID" sz="11000" b="1" dirty="0">
              <a:solidFill>
                <a:srgbClr val="6F4ADB"/>
              </a:solidFill>
              <a:latin typeface="Source Sans Pro"/>
              <a:cs typeface="Source Sans Pro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0E6F11E-939F-480B-BDA8-A5E98075DEF6}"/>
              </a:ext>
            </a:extLst>
          </p:cNvPr>
          <p:cNvSpPr txBox="1"/>
          <p:nvPr/>
        </p:nvSpPr>
        <p:spPr>
          <a:xfrm>
            <a:off x="12563764" y="10246079"/>
            <a:ext cx="240963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400" b="1" dirty="0">
                <a:solidFill>
                  <a:srgbClr val="000000"/>
                </a:solidFill>
                <a:latin typeface="Source Sans Pro"/>
                <a:cs typeface="Source Sans Pro"/>
              </a:rPr>
              <a:t>профессий</a:t>
            </a:r>
            <a:endParaRPr lang="id-ID" sz="3400" b="1" dirty="0">
              <a:solidFill>
                <a:srgbClr val="000000"/>
              </a:solidFill>
              <a:latin typeface="Source Sans Pro"/>
              <a:cs typeface="Source Sans Pro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18FD5D5-084C-49AD-83B8-3EF537062B5B}"/>
              </a:ext>
            </a:extLst>
          </p:cNvPr>
          <p:cNvSpPr txBox="1"/>
          <p:nvPr/>
        </p:nvSpPr>
        <p:spPr>
          <a:xfrm>
            <a:off x="9710933" y="10246079"/>
            <a:ext cx="158088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400" b="1" dirty="0">
                <a:solidFill>
                  <a:srgbClr val="000000"/>
                </a:solidFill>
                <a:latin typeface="Source Sans Pro"/>
                <a:cs typeface="Source Sans Pro"/>
              </a:rPr>
              <a:t>кейсов</a:t>
            </a:r>
            <a:endParaRPr lang="id-ID" sz="3400" b="1" dirty="0">
              <a:solidFill>
                <a:srgbClr val="000000"/>
              </a:solidFill>
              <a:latin typeface="Source Sans Pro"/>
              <a:cs typeface="Source Sans Pro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14F50672-4144-4238-88A6-32BE69DD65C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964" y="808320"/>
            <a:ext cx="4330500" cy="126188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B7B84E7E-D2EC-47D4-8D93-1DD8CCA63F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9100">
            <a:off x="1102830" y="371744"/>
            <a:ext cx="2074776" cy="204403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535F74AC-408F-4FD2-BC4C-7DC6678326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09203">
            <a:off x="22064203" y="3554414"/>
            <a:ext cx="1401038" cy="138028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EEA15B60-905B-4979-A1FE-75752E8E2183}"/>
              </a:ext>
            </a:extLst>
          </p:cNvPr>
          <p:cNvSpPr txBox="1"/>
          <p:nvPr/>
        </p:nvSpPr>
        <p:spPr>
          <a:xfrm>
            <a:off x="4683660" y="4316150"/>
            <a:ext cx="1393583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de-DE" sz="1400" dirty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3500" dirty="0">
                <a:solidFill>
                  <a:schemeClr val="bg2">
                    <a:lumMod val="25000"/>
                  </a:schemeClr>
                </a:solidFill>
                <a:ea typeface="Source Sans Pro" panose="020B0503030403020204" pitchFamily="34" charset="0"/>
                <a:cs typeface="Times New Roman" panose="02020603050405020304" pitchFamily="18" charset="0"/>
              </a:rPr>
              <a:t>ученики зарабатывают деньги с первых занятий,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3500" dirty="0">
                <a:solidFill>
                  <a:schemeClr val="bg2">
                    <a:lumMod val="25000"/>
                  </a:schemeClr>
                </a:solidFill>
                <a:ea typeface="Source Sans Pro" panose="020B0503030403020204" pitchFamily="34" charset="0"/>
                <a:cs typeface="Tahoma" panose="020B0604030504040204" pitchFamily="34" charset="0"/>
              </a:rPr>
              <a:t>формируют навыки финансовой грамотности и эффективной коммуникации,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3500" dirty="0">
                <a:solidFill>
                  <a:schemeClr val="bg2">
                    <a:lumMod val="25000"/>
                  </a:schemeClr>
                </a:solidFill>
                <a:ea typeface="Source Sans Pro" panose="020B0503030403020204" pitchFamily="34" charset="0"/>
                <a:cs typeface="Times New Roman" panose="02020603050405020304" pitchFamily="18" charset="0"/>
              </a:rPr>
              <a:t>создают личные бизнес-проекты.</a:t>
            </a:r>
            <a:endParaRPr lang="de-DE" sz="3500" dirty="0">
              <a:solidFill>
                <a:schemeClr val="bg2">
                  <a:lumMod val="25000"/>
                </a:schemeClr>
              </a:solidFill>
              <a:ea typeface="Source Sans Pro" panose="020B0503030403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AFCB4160-68E9-4205-B5F4-A496050223EA}"/>
              </a:ext>
            </a:extLst>
          </p:cNvPr>
          <p:cNvSpPr txBox="1"/>
          <p:nvPr/>
        </p:nvSpPr>
        <p:spPr>
          <a:xfrm>
            <a:off x="4007306" y="10346865"/>
            <a:ext cx="2824812" cy="9384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400" b="1" dirty="0">
                <a:solidFill>
                  <a:srgbClr val="000000"/>
                </a:solidFill>
                <a:latin typeface="Source Sans Pro"/>
                <a:cs typeface="Source Sans Pro"/>
              </a:rPr>
              <a:t>финансовых </a:t>
            </a:r>
          </a:p>
          <a:p>
            <a:pPr>
              <a:lnSpc>
                <a:spcPct val="80000"/>
              </a:lnSpc>
            </a:pPr>
            <a:r>
              <a:rPr lang="ru-RU" sz="3400" b="1" dirty="0">
                <a:solidFill>
                  <a:srgbClr val="000000"/>
                </a:solidFill>
                <a:latin typeface="Source Sans Pro"/>
                <a:cs typeface="Source Sans Pro"/>
              </a:rPr>
              <a:t>задач</a:t>
            </a:r>
            <a:endParaRPr lang="id-ID" sz="3400" b="1" dirty="0">
              <a:solidFill>
                <a:srgbClr val="000000"/>
              </a:solidFill>
              <a:latin typeface="Source Sans Pro"/>
              <a:cs typeface="Source Sans Pro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5EFACF6-CBC8-4846-B271-A0D167D86D00}"/>
              </a:ext>
            </a:extLst>
          </p:cNvPr>
          <p:cNvSpPr txBox="1"/>
          <p:nvPr/>
        </p:nvSpPr>
        <p:spPr>
          <a:xfrm>
            <a:off x="16209865" y="8812304"/>
            <a:ext cx="328459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0" b="1" dirty="0">
                <a:solidFill>
                  <a:srgbClr val="6F4ADB"/>
                </a:solidFill>
                <a:latin typeface="Source Sans Pro"/>
                <a:cs typeface="Source Sans Pro"/>
              </a:rPr>
              <a:t>24</a:t>
            </a:r>
            <a:r>
              <a:rPr lang="ru-RU" sz="10000" b="1" dirty="0">
                <a:solidFill>
                  <a:srgbClr val="6F4ADB"/>
                </a:solidFill>
                <a:latin typeface="Source Sans Pro"/>
                <a:cs typeface="Source Sans Pro"/>
              </a:rPr>
              <a:t>/</a:t>
            </a:r>
            <a:r>
              <a:rPr lang="ru-RU" sz="11000" b="1" dirty="0">
                <a:solidFill>
                  <a:srgbClr val="6F4ADB"/>
                </a:solidFill>
                <a:latin typeface="Source Sans Pro"/>
                <a:cs typeface="Source Sans Pro"/>
              </a:rPr>
              <a:t>7</a:t>
            </a:r>
            <a:endParaRPr lang="id-ID" sz="11000" b="1" dirty="0">
              <a:solidFill>
                <a:srgbClr val="6F4ADB"/>
              </a:solidFill>
              <a:latin typeface="Source Sans Pro"/>
              <a:cs typeface="Source Sans Pro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2FA38538-0BF0-42F1-8368-378C9DC21E49}"/>
              </a:ext>
            </a:extLst>
          </p:cNvPr>
          <p:cNvSpPr txBox="1"/>
          <p:nvPr/>
        </p:nvSpPr>
        <p:spPr>
          <a:xfrm>
            <a:off x="16245346" y="10346865"/>
            <a:ext cx="2462534" cy="9384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400" b="1" dirty="0">
                <a:solidFill>
                  <a:srgbClr val="000000"/>
                </a:solidFill>
                <a:latin typeface="Source Sans Pro"/>
                <a:cs typeface="Source Sans Pro"/>
              </a:rPr>
              <a:t>поддержка</a:t>
            </a:r>
          </a:p>
          <a:p>
            <a:pPr>
              <a:lnSpc>
                <a:spcPct val="80000"/>
              </a:lnSpc>
            </a:pPr>
            <a:r>
              <a:rPr lang="ru-RU" sz="3400" b="1" dirty="0">
                <a:solidFill>
                  <a:srgbClr val="000000"/>
                </a:solidFill>
                <a:latin typeface="Source Sans Pro"/>
                <a:cs typeface="Source Sans Pro"/>
              </a:rPr>
              <a:t>ментора</a:t>
            </a:r>
            <a:endParaRPr lang="id-ID" sz="3400" b="1" dirty="0">
              <a:solidFill>
                <a:srgbClr val="000000"/>
              </a:solidFill>
              <a:latin typeface="Source Sans Pro"/>
              <a:cs typeface="Source Sans Pro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F8118634-3A18-42B1-A9DD-A83619F119AE}"/>
              </a:ext>
            </a:extLst>
          </p:cNvPr>
          <p:cNvSpPr txBox="1"/>
          <p:nvPr/>
        </p:nvSpPr>
        <p:spPr>
          <a:xfrm>
            <a:off x="4832779" y="2491266"/>
            <a:ext cx="11679800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de-DE" sz="5500" dirty="0">
                <a:solidFill>
                  <a:srgbClr val="000000"/>
                </a:solidFill>
                <a:latin typeface="Pribambas" panose="02000000000000000000" pitchFamily="2" charset="0"/>
                <a:ea typeface="Roboto" pitchFamily="2" charset="0"/>
                <a:cs typeface="Times New Roman" panose="02020603050405020304" pitchFamily="18" charset="0"/>
              </a:rPr>
              <a:t>Программа BUSINESSFOX</a:t>
            </a:r>
            <a:r>
              <a:rPr lang="ru-RU" altLang="de-DE" sz="4500" dirty="0">
                <a:solidFill>
                  <a:srgbClr val="000000"/>
                </a:solidFill>
                <a:latin typeface="Pribambas" panose="02000000000000000000" pitchFamily="2" charset="0"/>
                <a:ea typeface="Roboto" pitchFamily="2" charset="0"/>
                <a:cs typeface="Times New Roman" panose="02020603050405020304" pitchFamily="18" charset="0"/>
              </a:rPr>
              <a:t> </a:t>
            </a:r>
            <a:r>
              <a:rPr lang="ru-RU" altLang="de-DE" sz="5500" dirty="0">
                <a:solidFill>
                  <a:srgbClr val="000000"/>
                </a:solidFill>
                <a:latin typeface="Pribambas" panose="02000000000000000000" pitchFamily="2" charset="0"/>
                <a:ea typeface="Roboto" pitchFamily="2" charset="0"/>
                <a:cs typeface="Times New Roman" panose="02020603050405020304" pitchFamily="18" charset="0"/>
              </a:rPr>
              <a:t>направлена </a:t>
            </a:r>
          </a:p>
          <a:p>
            <a:pPr>
              <a:lnSpc>
                <a:spcPct val="90000"/>
              </a:lnSpc>
            </a:pPr>
            <a:r>
              <a:rPr lang="ru-RU" altLang="de-DE" sz="5500" dirty="0">
                <a:solidFill>
                  <a:srgbClr val="000000"/>
                </a:solidFill>
                <a:latin typeface="Pribambas" panose="02000000000000000000" pitchFamily="2" charset="0"/>
                <a:ea typeface="Roboto" pitchFamily="2" charset="0"/>
                <a:cs typeface="Times New Roman" panose="02020603050405020304" pitchFamily="18" charset="0"/>
              </a:rPr>
              <a:t>на решение </a:t>
            </a:r>
            <a:r>
              <a:rPr lang="ru-RU" altLang="de-DE" sz="5500" dirty="0">
                <a:solidFill>
                  <a:srgbClr val="6F4ADB"/>
                </a:solidFill>
                <a:latin typeface="Pribambas" panose="02000000000000000000" pitchFamily="2" charset="0"/>
                <a:ea typeface="Roboto" pitchFamily="2" charset="0"/>
                <a:cs typeface="Times New Roman" panose="02020603050405020304" pitchFamily="18" charset="0"/>
              </a:rPr>
              <a:t>настоящих финансовых задач:</a:t>
            </a:r>
          </a:p>
        </p:txBody>
      </p:sp>
    </p:spTree>
    <p:extLst>
      <p:ext uri="{BB962C8B-B14F-4D97-AF65-F5344CB8AC3E}">
        <p14:creationId xmlns:p14="http://schemas.microsoft.com/office/powerpoint/2010/main" val="322340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05C80954-1C74-407B-A2E0-4E1B85749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06940" y="11322906"/>
            <a:ext cx="4229101" cy="799130"/>
          </a:xfrm>
          <a:prstGeom prst="rect">
            <a:avLst/>
          </a:prstGeom>
        </p:spPr>
      </p:pic>
      <p:sp>
        <p:nvSpPr>
          <p:cNvPr id="44" name="Прямоугольник: скругленные углы 43">
            <a:extLst>
              <a:ext uri="{FF2B5EF4-FFF2-40B4-BE49-F238E27FC236}">
                <a16:creationId xmlns="" xmlns:a16="http://schemas.microsoft.com/office/drawing/2014/main" id="{6541430E-B80D-49E5-AEE0-59E19B6F71E3}"/>
              </a:ext>
            </a:extLst>
          </p:cNvPr>
          <p:cNvSpPr/>
          <p:nvPr/>
        </p:nvSpPr>
        <p:spPr>
          <a:xfrm>
            <a:off x="3749363" y="8756771"/>
            <a:ext cx="3355615" cy="889473"/>
          </a:xfrm>
          <a:prstGeom prst="roundRect">
            <a:avLst>
              <a:gd name="adj" fmla="val 50000"/>
            </a:avLst>
          </a:prstGeom>
          <a:solidFill>
            <a:srgbClr val="3BBFE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="" xmlns:a16="http://schemas.microsoft.com/office/drawing/2014/main" id="{C243F613-D27A-4F7F-9906-60B1C18FAEBC}"/>
              </a:ext>
            </a:extLst>
          </p:cNvPr>
          <p:cNvSpPr/>
          <p:nvPr/>
        </p:nvSpPr>
        <p:spPr>
          <a:xfrm>
            <a:off x="8283111" y="8756771"/>
            <a:ext cx="3355615" cy="889473"/>
          </a:xfrm>
          <a:prstGeom prst="roundRect">
            <a:avLst>
              <a:gd name="adj" fmla="val 50000"/>
            </a:avLst>
          </a:prstGeom>
          <a:solidFill>
            <a:srgbClr val="E9532A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="" xmlns:a16="http://schemas.microsoft.com/office/drawing/2014/main" id="{A0EBC619-BEE6-4961-8C24-90E184C16661}"/>
              </a:ext>
            </a:extLst>
          </p:cNvPr>
          <p:cNvSpPr/>
          <p:nvPr/>
        </p:nvSpPr>
        <p:spPr>
          <a:xfrm>
            <a:off x="12816859" y="8756771"/>
            <a:ext cx="3355615" cy="889473"/>
          </a:xfrm>
          <a:prstGeom prst="roundRect">
            <a:avLst>
              <a:gd name="adj" fmla="val 50000"/>
            </a:avLst>
          </a:prstGeom>
          <a:solidFill>
            <a:srgbClr val="FDC91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="" xmlns:a16="http://schemas.microsoft.com/office/drawing/2014/main" id="{635DE616-A050-48E3-91FF-1787ACC0DFA2}"/>
              </a:ext>
            </a:extLst>
          </p:cNvPr>
          <p:cNvSpPr/>
          <p:nvPr/>
        </p:nvSpPr>
        <p:spPr>
          <a:xfrm>
            <a:off x="17350607" y="8756771"/>
            <a:ext cx="3355615" cy="889473"/>
          </a:xfrm>
          <a:prstGeom prst="roundRect">
            <a:avLst>
              <a:gd name="adj" fmla="val 50000"/>
            </a:avLst>
          </a:prstGeom>
          <a:solidFill>
            <a:srgbClr val="59BBA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4F12A287-4BF0-4CF4-9FF2-7EA0D38A132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0" b="31758"/>
          <a:stretch/>
        </p:blipFill>
        <p:spPr>
          <a:xfrm>
            <a:off x="754380" y="9183258"/>
            <a:ext cx="5676355" cy="4532741"/>
          </a:xfrm>
          <a:prstGeom prst="rect">
            <a:avLst/>
          </a:prstGeom>
        </p:spPr>
      </p:pic>
      <p:sp>
        <p:nvSpPr>
          <p:cNvPr id="49" name="Rectangle 80">
            <a:extLst>
              <a:ext uri="{FF2B5EF4-FFF2-40B4-BE49-F238E27FC236}">
                <a16:creationId xmlns="" xmlns:a16="http://schemas.microsoft.com/office/drawing/2014/main" id="{4A335BCE-F000-4192-9781-56D35E8D1442}"/>
              </a:ext>
            </a:extLst>
          </p:cNvPr>
          <p:cNvSpPr/>
          <p:nvPr/>
        </p:nvSpPr>
        <p:spPr>
          <a:xfrm>
            <a:off x="17478763" y="8679730"/>
            <a:ext cx="3099301" cy="914060"/>
          </a:xfrm>
          <a:prstGeom prst="rect">
            <a:avLst/>
          </a:prstGeom>
        </p:spPr>
        <p:txBody>
          <a:bodyPr wrap="square" lIns="219419" tIns="109710" rIns="219419" bIns="109710">
            <a:spAutoFit/>
          </a:bodyPr>
          <a:lstStyle/>
          <a:p>
            <a:pPr algn="ctr"/>
            <a:r>
              <a:rPr lang="en-US" sz="4300" dirty="0">
                <a:solidFill>
                  <a:schemeClr val="bg1"/>
                </a:solidFill>
                <a:latin typeface="Pribambas" panose="02000000000000000000" pitchFamily="2" charset="0"/>
                <a:ea typeface="Roboto" panose="02000000000000000000" pitchFamily="2" charset="0"/>
                <a:cs typeface="Source Sans Pro"/>
              </a:rPr>
              <a:t>My Business</a:t>
            </a:r>
          </a:p>
        </p:txBody>
      </p:sp>
      <p:sp>
        <p:nvSpPr>
          <p:cNvPr id="50" name="Rectangle 85">
            <a:extLst>
              <a:ext uri="{FF2B5EF4-FFF2-40B4-BE49-F238E27FC236}">
                <a16:creationId xmlns="" xmlns:a16="http://schemas.microsoft.com/office/drawing/2014/main" id="{13F06879-58C1-4D0B-A0E0-7ACB18053C7D}"/>
              </a:ext>
            </a:extLst>
          </p:cNvPr>
          <p:cNvSpPr/>
          <p:nvPr/>
        </p:nvSpPr>
        <p:spPr>
          <a:xfrm>
            <a:off x="12872159" y="8679730"/>
            <a:ext cx="3330949" cy="914060"/>
          </a:xfrm>
          <a:prstGeom prst="rect">
            <a:avLst/>
          </a:prstGeom>
        </p:spPr>
        <p:txBody>
          <a:bodyPr wrap="square" lIns="219419" tIns="109710" rIns="219419" bIns="109710">
            <a:spAutoFit/>
          </a:bodyPr>
          <a:lstStyle/>
          <a:p>
            <a:pPr algn="ctr"/>
            <a:r>
              <a:rPr lang="en-US" sz="4300" dirty="0">
                <a:solidFill>
                  <a:schemeClr val="bg1"/>
                </a:solidFill>
                <a:latin typeface="Pribambas" panose="02000000000000000000" pitchFamily="2" charset="0"/>
                <a:ea typeface="Roboto" panose="02000000000000000000" pitchFamily="2" charset="0"/>
                <a:cs typeface="Source Sans Pro"/>
              </a:rPr>
              <a:t>First Project</a:t>
            </a:r>
          </a:p>
        </p:txBody>
      </p:sp>
      <p:sp>
        <p:nvSpPr>
          <p:cNvPr id="51" name="Rectangle 87">
            <a:extLst>
              <a:ext uri="{FF2B5EF4-FFF2-40B4-BE49-F238E27FC236}">
                <a16:creationId xmlns="" xmlns:a16="http://schemas.microsoft.com/office/drawing/2014/main" id="{269E9412-ECA5-43BD-B1AE-4CBDFBE5F6A5}"/>
              </a:ext>
            </a:extLst>
          </p:cNvPr>
          <p:cNvSpPr/>
          <p:nvPr/>
        </p:nvSpPr>
        <p:spPr>
          <a:xfrm>
            <a:off x="8665500" y="8679730"/>
            <a:ext cx="2531837" cy="914060"/>
          </a:xfrm>
          <a:prstGeom prst="rect">
            <a:avLst/>
          </a:prstGeom>
        </p:spPr>
        <p:txBody>
          <a:bodyPr wrap="none" lIns="219419" tIns="109710" rIns="219419" bIns="109710">
            <a:spAutoFit/>
          </a:bodyPr>
          <a:lstStyle/>
          <a:p>
            <a:pPr algn="ctr"/>
            <a:r>
              <a:rPr lang="en-US" sz="4300" dirty="0">
                <a:solidFill>
                  <a:schemeClr val="bg1"/>
                </a:solidFill>
                <a:latin typeface="Pribambas" panose="02000000000000000000" pitchFamily="2" charset="0"/>
                <a:ea typeface="Roboto" panose="02000000000000000000" pitchFamily="2" charset="0"/>
                <a:cs typeface="Source Sans Pro"/>
              </a:rPr>
              <a:t>First Idea</a:t>
            </a:r>
          </a:p>
        </p:txBody>
      </p:sp>
      <p:sp>
        <p:nvSpPr>
          <p:cNvPr id="52" name="Rectangle 89">
            <a:extLst>
              <a:ext uri="{FF2B5EF4-FFF2-40B4-BE49-F238E27FC236}">
                <a16:creationId xmlns="" xmlns:a16="http://schemas.microsoft.com/office/drawing/2014/main" id="{A526C8D9-392F-452D-8665-4CD6FFB7F742}"/>
              </a:ext>
            </a:extLst>
          </p:cNvPr>
          <p:cNvSpPr/>
          <p:nvPr/>
        </p:nvSpPr>
        <p:spPr>
          <a:xfrm>
            <a:off x="3949685" y="8679730"/>
            <a:ext cx="2954970" cy="914060"/>
          </a:xfrm>
          <a:prstGeom prst="rect">
            <a:avLst/>
          </a:prstGeom>
        </p:spPr>
        <p:txBody>
          <a:bodyPr wrap="square" lIns="219419" tIns="109710" rIns="219419" bIns="109710">
            <a:spAutoFit/>
          </a:bodyPr>
          <a:lstStyle/>
          <a:p>
            <a:pPr algn="ctr"/>
            <a:r>
              <a:rPr lang="en-US" sz="4300" dirty="0">
                <a:solidFill>
                  <a:schemeClr val="bg1"/>
                </a:solidFill>
                <a:latin typeface="Pribambas" panose="02000000000000000000" pitchFamily="2" charset="0"/>
                <a:ea typeface="Roboto" panose="02000000000000000000" pitchFamily="2" charset="0"/>
                <a:cs typeface="Source Sans Pro"/>
              </a:rPr>
              <a:t>First Step</a:t>
            </a:r>
          </a:p>
        </p:txBody>
      </p:sp>
      <p:sp>
        <p:nvSpPr>
          <p:cNvPr id="53" name="TextBox 5">
            <a:extLst>
              <a:ext uri="{FF2B5EF4-FFF2-40B4-BE49-F238E27FC236}">
                <a16:creationId xmlns="" xmlns:a16="http://schemas.microsoft.com/office/drawing/2014/main" id="{A8C115A9-CE29-4D2D-A4EC-3B3DD1176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9938" y="2978154"/>
            <a:ext cx="1775777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de-DE" sz="3500" dirty="0">
                <a:solidFill>
                  <a:schemeClr val="bg2">
                    <a:lumMod val="25000"/>
                  </a:schemeClr>
                </a:solidFill>
                <a:latin typeface="+mn-lt"/>
                <a:ea typeface="Source Sans Pro" panose="020B0503030403020204" pitchFamily="34" charset="0"/>
              </a:rPr>
              <a:t>Проект реализуется для четырех возрастных групп.</a:t>
            </a:r>
          </a:p>
          <a:p>
            <a:pPr algn="ctr" eaLnBrk="1" hangingPunct="1"/>
            <a:r>
              <a:rPr lang="ru-RU" altLang="de-DE" sz="3500" dirty="0">
                <a:solidFill>
                  <a:schemeClr val="bg2">
                    <a:lumMod val="25000"/>
                  </a:schemeClr>
                </a:solidFill>
                <a:latin typeface="+mn-lt"/>
                <a:ea typeface="Source Sans Pro" panose="020B0503030403020204" pitchFamily="34" charset="0"/>
              </a:rPr>
              <a:t>Состоит из ежегодных курсов (9 месяцев обучения).</a:t>
            </a:r>
            <a:r>
              <a:rPr lang="de-DE" altLang="de-DE" sz="3500" dirty="0">
                <a:solidFill>
                  <a:schemeClr val="bg2">
                    <a:lumMod val="25000"/>
                  </a:schemeClr>
                </a:solidFill>
                <a:latin typeface="+mn-lt"/>
                <a:ea typeface="Source Sans Pro" panose="020B0503030403020204" pitchFamily="34" charset="0"/>
              </a:rPr>
              <a:t> </a:t>
            </a:r>
            <a:r>
              <a:rPr lang="ru-RU" altLang="de-DE" sz="3500" dirty="0">
                <a:solidFill>
                  <a:schemeClr val="bg2">
                    <a:lumMod val="25000"/>
                  </a:schemeClr>
                </a:solidFill>
                <a:latin typeface="+mn-lt"/>
                <a:ea typeface="Source Sans Pro" panose="020B0503030403020204" pitchFamily="34" charset="0"/>
              </a:rPr>
              <a:t>Рассчитан на 13 лет обучения.  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7F2EF201-A0C4-41A8-AB72-75629E8AF884}"/>
              </a:ext>
            </a:extLst>
          </p:cNvPr>
          <p:cNvSpPr txBox="1"/>
          <p:nvPr/>
        </p:nvSpPr>
        <p:spPr>
          <a:xfrm>
            <a:off x="6217479" y="1512949"/>
            <a:ext cx="1194269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de-DE" sz="7500" dirty="0">
                <a:solidFill>
                  <a:schemeClr val="tx1">
                    <a:lumMod val="50000"/>
                  </a:schemeClr>
                </a:solidFill>
                <a:latin typeface="Pribambas" panose="02000000000000000000" pitchFamily="2" charset="0"/>
                <a:ea typeface="Roboto" pitchFamily="2" charset="0"/>
                <a:cs typeface="Times New Roman" panose="02020603050405020304" pitchFamily="18" charset="0"/>
              </a:rPr>
              <a:t>Система обучения в BUSINESSFOX</a:t>
            </a:r>
            <a:endParaRPr lang="de-DE" sz="7500" dirty="0">
              <a:latin typeface="Pribambas" panose="02000000000000000000" pitchFamily="2" charset="0"/>
              <a:ea typeface="Roboto" pitchFamily="2" charset="0"/>
            </a:endParaRPr>
          </a:p>
        </p:txBody>
      </p:sp>
      <p:sp>
        <p:nvSpPr>
          <p:cNvPr id="57" name="Freeform 204">
            <a:extLst>
              <a:ext uri="{FF2B5EF4-FFF2-40B4-BE49-F238E27FC236}">
                <a16:creationId xmlns="" xmlns:a16="http://schemas.microsoft.com/office/drawing/2014/main" id="{63EA4976-5EBE-42CB-BE3D-3F9A965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4436" y="8059203"/>
            <a:ext cx="1698914" cy="585699"/>
          </a:xfrm>
          <a:custGeom>
            <a:avLst/>
            <a:gdLst>
              <a:gd name="T0" fmla="*/ 3036 w 3072"/>
              <a:gd name="T1" fmla="*/ 143 h 1078"/>
              <a:gd name="T2" fmla="*/ 3036 w 3072"/>
              <a:gd name="T3" fmla="*/ 143 h 1078"/>
              <a:gd name="T4" fmla="*/ 3071 w 3072"/>
              <a:gd name="T5" fmla="*/ 92 h 1078"/>
              <a:gd name="T6" fmla="*/ 3071 w 3072"/>
              <a:gd name="T7" fmla="*/ 51 h 1078"/>
              <a:gd name="T8" fmla="*/ 3036 w 3072"/>
              <a:gd name="T9" fmla="*/ 0 h 1078"/>
              <a:gd name="T10" fmla="*/ 34 w 3072"/>
              <a:gd name="T11" fmla="*/ 0 h 1078"/>
              <a:gd name="T12" fmla="*/ 0 w 3072"/>
              <a:gd name="T13" fmla="*/ 51 h 1078"/>
              <a:gd name="T14" fmla="*/ 0 w 3072"/>
              <a:gd name="T15" fmla="*/ 92 h 1078"/>
              <a:gd name="T16" fmla="*/ 34 w 3072"/>
              <a:gd name="T17" fmla="*/ 143 h 1078"/>
              <a:gd name="T18" fmla="*/ 82 w 3072"/>
              <a:gd name="T19" fmla="*/ 143 h 1078"/>
              <a:gd name="T20" fmla="*/ 82 w 3072"/>
              <a:gd name="T21" fmla="*/ 933 h 1078"/>
              <a:gd name="T22" fmla="*/ 34 w 3072"/>
              <a:gd name="T23" fmla="*/ 933 h 1078"/>
              <a:gd name="T24" fmla="*/ 0 w 3072"/>
              <a:gd name="T25" fmla="*/ 984 h 1078"/>
              <a:gd name="T26" fmla="*/ 0 w 3072"/>
              <a:gd name="T27" fmla="*/ 1025 h 1078"/>
              <a:gd name="T28" fmla="*/ 34 w 3072"/>
              <a:gd name="T29" fmla="*/ 1077 h 1078"/>
              <a:gd name="T30" fmla="*/ 3036 w 3072"/>
              <a:gd name="T31" fmla="*/ 1077 h 1078"/>
              <a:gd name="T32" fmla="*/ 3071 w 3072"/>
              <a:gd name="T33" fmla="*/ 1025 h 1078"/>
              <a:gd name="T34" fmla="*/ 3071 w 3072"/>
              <a:gd name="T35" fmla="*/ 984 h 1078"/>
              <a:gd name="T36" fmla="*/ 3036 w 3072"/>
              <a:gd name="T37" fmla="*/ 933 h 1078"/>
              <a:gd name="T38" fmla="*/ 2989 w 3072"/>
              <a:gd name="T39" fmla="*/ 933 h 1078"/>
              <a:gd name="T40" fmla="*/ 2989 w 3072"/>
              <a:gd name="T41" fmla="*/ 143 h 1078"/>
              <a:gd name="T42" fmla="*/ 3036 w 3072"/>
              <a:gd name="T43" fmla="*/ 143 h 10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072" h="1078">
                <a:moveTo>
                  <a:pt x="3036" y="143"/>
                </a:moveTo>
                <a:lnTo>
                  <a:pt x="3036" y="143"/>
                </a:lnTo>
                <a:cubicBezTo>
                  <a:pt x="3057" y="143"/>
                  <a:pt x="3071" y="119"/>
                  <a:pt x="3071" y="92"/>
                </a:cubicBezTo>
                <a:cubicBezTo>
                  <a:pt x="3071" y="51"/>
                  <a:pt x="3071" y="51"/>
                  <a:pt x="3071" y="51"/>
                </a:cubicBezTo>
                <a:cubicBezTo>
                  <a:pt x="3071" y="24"/>
                  <a:pt x="3057" y="0"/>
                  <a:pt x="3036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13" y="0"/>
                  <a:pt x="0" y="24"/>
                  <a:pt x="0" y="51"/>
                </a:cubicBezTo>
                <a:cubicBezTo>
                  <a:pt x="0" y="92"/>
                  <a:pt x="0" y="92"/>
                  <a:pt x="0" y="92"/>
                </a:cubicBezTo>
                <a:cubicBezTo>
                  <a:pt x="0" y="119"/>
                  <a:pt x="13" y="143"/>
                  <a:pt x="34" y="143"/>
                </a:cubicBezTo>
                <a:cubicBezTo>
                  <a:pt x="82" y="143"/>
                  <a:pt x="82" y="143"/>
                  <a:pt x="82" y="143"/>
                </a:cubicBezTo>
                <a:cubicBezTo>
                  <a:pt x="82" y="933"/>
                  <a:pt x="82" y="933"/>
                  <a:pt x="82" y="933"/>
                </a:cubicBezTo>
                <a:cubicBezTo>
                  <a:pt x="34" y="933"/>
                  <a:pt x="34" y="933"/>
                  <a:pt x="34" y="933"/>
                </a:cubicBezTo>
                <a:cubicBezTo>
                  <a:pt x="13" y="933"/>
                  <a:pt x="0" y="957"/>
                  <a:pt x="0" y="984"/>
                </a:cubicBezTo>
                <a:cubicBezTo>
                  <a:pt x="0" y="1025"/>
                  <a:pt x="0" y="1025"/>
                  <a:pt x="0" y="1025"/>
                </a:cubicBezTo>
                <a:cubicBezTo>
                  <a:pt x="0" y="1053"/>
                  <a:pt x="13" y="1077"/>
                  <a:pt x="34" y="1077"/>
                </a:cubicBezTo>
                <a:cubicBezTo>
                  <a:pt x="3036" y="1077"/>
                  <a:pt x="3036" y="1077"/>
                  <a:pt x="3036" y="1077"/>
                </a:cubicBezTo>
                <a:cubicBezTo>
                  <a:pt x="3057" y="1077"/>
                  <a:pt x="3071" y="1053"/>
                  <a:pt x="3071" y="1025"/>
                </a:cubicBezTo>
                <a:cubicBezTo>
                  <a:pt x="3071" y="984"/>
                  <a:pt x="3071" y="984"/>
                  <a:pt x="3071" y="984"/>
                </a:cubicBezTo>
                <a:cubicBezTo>
                  <a:pt x="3071" y="957"/>
                  <a:pt x="3057" y="933"/>
                  <a:pt x="3036" y="933"/>
                </a:cubicBezTo>
                <a:cubicBezTo>
                  <a:pt x="2989" y="933"/>
                  <a:pt x="2989" y="933"/>
                  <a:pt x="2989" y="933"/>
                </a:cubicBezTo>
                <a:cubicBezTo>
                  <a:pt x="2989" y="143"/>
                  <a:pt x="2989" y="143"/>
                  <a:pt x="2989" y="143"/>
                </a:cubicBezTo>
                <a:lnTo>
                  <a:pt x="3036" y="143"/>
                </a:lnTo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8" name="Freeform 206">
            <a:extLst>
              <a:ext uri="{FF2B5EF4-FFF2-40B4-BE49-F238E27FC236}">
                <a16:creationId xmlns="" xmlns:a16="http://schemas.microsoft.com/office/drawing/2014/main" id="{76797CBB-BB8D-4E33-B6C8-3B14C7581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8949" y="8140756"/>
            <a:ext cx="1604942" cy="0"/>
          </a:xfrm>
          <a:custGeom>
            <a:avLst/>
            <a:gdLst>
              <a:gd name="T0" fmla="*/ 2907 w 2908"/>
              <a:gd name="T1" fmla="*/ 28 h 29"/>
              <a:gd name="T2" fmla="*/ 0 w 2908"/>
              <a:gd name="T3" fmla="*/ 28 h 29"/>
              <a:gd name="T4" fmla="*/ 0 w 2908"/>
              <a:gd name="T5" fmla="*/ 0 h 29"/>
              <a:gd name="T6" fmla="*/ 2907 w 2908"/>
              <a:gd name="T7" fmla="*/ 0 h 29"/>
              <a:gd name="T8" fmla="*/ 2907 w 2908"/>
              <a:gd name="T9" fmla="*/ 28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08" h="29">
                <a:moveTo>
                  <a:pt x="2907" y="28"/>
                </a:moveTo>
                <a:lnTo>
                  <a:pt x="0" y="28"/>
                </a:lnTo>
                <a:lnTo>
                  <a:pt x="0" y="0"/>
                </a:lnTo>
                <a:lnTo>
                  <a:pt x="2907" y="0"/>
                </a:lnTo>
                <a:lnTo>
                  <a:pt x="2907" y="28"/>
                </a:lnTo>
              </a:path>
            </a:pathLst>
          </a:custGeom>
          <a:solidFill>
            <a:srgbClr val="1E3647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" name="Freeform 207">
            <a:extLst>
              <a:ext uri="{FF2B5EF4-FFF2-40B4-BE49-F238E27FC236}">
                <a16:creationId xmlns="" xmlns:a16="http://schemas.microsoft.com/office/drawing/2014/main" id="{EC42B469-2B6C-4974-BB23-8F177339B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8949" y="8578177"/>
            <a:ext cx="1604942" cy="0"/>
          </a:xfrm>
          <a:custGeom>
            <a:avLst/>
            <a:gdLst>
              <a:gd name="T0" fmla="*/ 2907 w 2908"/>
              <a:gd name="T1" fmla="*/ 7 h 8"/>
              <a:gd name="T2" fmla="*/ 0 w 2908"/>
              <a:gd name="T3" fmla="*/ 7 h 8"/>
              <a:gd name="T4" fmla="*/ 0 w 2908"/>
              <a:gd name="T5" fmla="*/ 0 h 8"/>
              <a:gd name="T6" fmla="*/ 2907 w 2908"/>
              <a:gd name="T7" fmla="*/ 0 h 8"/>
              <a:gd name="T8" fmla="*/ 2907 w 2908"/>
              <a:gd name="T9" fmla="*/ 7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08" h="8">
                <a:moveTo>
                  <a:pt x="2907" y="7"/>
                </a:moveTo>
                <a:lnTo>
                  <a:pt x="0" y="7"/>
                </a:lnTo>
                <a:lnTo>
                  <a:pt x="0" y="0"/>
                </a:lnTo>
                <a:lnTo>
                  <a:pt x="2907" y="0"/>
                </a:lnTo>
                <a:lnTo>
                  <a:pt x="2907" y="7"/>
                </a:lnTo>
              </a:path>
            </a:pathLst>
          </a:custGeom>
          <a:solidFill>
            <a:srgbClr val="38557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0" name="Freeform 204">
            <a:extLst>
              <a:ext uri="{FF2B5EF4-FFF2-40B4-BE49-F238E27FC236}">
                <a16:creationId xmlns="" xmlns:a16="http://schemas.microsoft.com/office/drawing/2014/main" id="{126D6659-9167-4A41-85A0-D8B9AB0EA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29659" y="8059203"/>
            <a:ext cx="1698914" cy="585699"/>
          </a:xfrm>
          <a:custGeom>
            <a:avLst/>
            <a:gdLst>
              <a:gd name="T0" fmla="*/ 3036 w 3072"/>
              <a:gd name="T1" fmla="*/ 143 h 1078"/>
              <a:gd name="T2" fmla="*/ 3036 w 3072"/>
              <a:gd name="T3" fmla="*/ 143 h 1078"/>
              <a:gd name="T4" fmla="*/ 3071 w 3072"/>
              <a:gd name="T5" fmla="*/ 92 h 1078"/>
              <a:gd name="T6" fmla="*/ 3071 w 3072"/>
              <a:gd name="T7" fmla="*/ 51 h 1078"/>
              <a:gd name="T8" fmla="*/ 3036 w 3072"/>
              <a:gd name="T9" fmla="*/ 0 h 1078"/>
              <a:gd name="T10" fmla="*/ 34 w 3072"/>
              <a:gd name="T11" fmla="*/ 0 h 1078"/>
              <a:gd name="T12" fmla="*/ 0 w 3072"/>
              <a:gd name="T13" fmla="*/ 51 h 1078"/>
              <a:gd name="T14" fmla="*/ 0 w 3072"/>
              <a:gd name="T15" fmla="*/ 92 h 1078"/>
              <a:gd name="T16" fmla="*/ 34 w 3072"/>
              <a:gd name="T17" fmla="*/ 143 h 1078"/>
              <a:gd name="T18" fmla="*/ 82 w 3072"/>
              <a:gd name="T19" fmla="*/ 143 h 1078"/>
              <a:gd name="T20" fmla="*/ 82 w 3072"/>
              <a:gd name="T21" fmla="*/ 933 h 1078"/>
              <a:gd name="T22" fmla="*/ 34 w 3072"/>
              <a:gd name="T23" fmla="*/ 933 h 1078"/>
              <a:gd name="T24" fmla="*/ 0 w 3072"/>
              <a:gd name="T25" fmla="*/ 984 h 1078"/>
              <a:gd name="T26" fmla="*/ 0 w 3072"/>
              <a:gd name="T27" fmla="*/ 1025 h 1078"/>
              <a:gd name="T28" fmla="*/ 34 w 3072"/>
              <a:gd name="T29" fmla="*/ 1077 h 1078"/>
              <a:gd name="T30" fmla="*/ 3036 w 3072"/>
              <a:gd name="T31" fmla="*/ 1077 h 1078"/>
              <a:gd name="T32" fmla="*/ 3071 w 3072"/>
              <a:gd name="T33" fmla="*/ 1025 h 1078"/>
              <a:gd name="T34" fmla="*/ 3071 w 3072"/>
              <a:gd name="T35" fmla="*/ 984 h 1078"/>
              <a:gd name="T36" fmla="*/ 3036 w 3072"/>
              <a:gd name="T37" fmla="*/ 933 h 1078"/>
              <a:gd name="T38" fmla="*/ 2989 w 3072"/>
              <a:gd name="T39" fmla="*/ 933 h 1078"/>
              <a:gd name="T40" fmla="*/ 2989 w 3072"/>
              <a:gd name="T41" fmla="*/ 143 h 1078"/>
              <a:gd name="T42" fmla="*/ 3036 w 3072"/>
              <a:gd name="T43" fmla="*/ 143 h 10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072" h="1078">
                <a:moveTo>
                  <a:pt x="3036" y="143"/>
                </a:moveTo>
                <a:lnTo>
                  <a:pt x="3036" y="143"/>
                </a:lnTo>
                <a:cubicBezTo>
                  <a:pt x="3057" y="143"/>
                  <a:pt x="3071" y="119"/>
                  <a:pt x="3071" y="92"/>
                </a:cubicBezTo>
                <a:cubicBezTo>
                  <a:pt x="3071" y="51"/>
                  <a:pt x="3071" y="51"/>
                  <a:pt x="3071" y="51"/>
                </a:cubicBezTo>
                <a:cubicBezTo>
                  <a:pt x="3071" y="24"/>
                  <a:pt x="3057" y="0"/>
                  <a:pt x="3036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13" y="0"/>
                  <a:pt x="0" y="24"/>
                  <a:pt x="0" y="51"/>
                </a:cubicBezTo>
                <a:cubicBezTo>
                  <a:pt x="0" y="92"/>
                  <a:pt x="0" y="92"/>
                  <a:pt x="0" y="92"/>
                </a:cubicBezTo>
                <a:cubicBezTo>
                  <a:pt x="0" y="119"/>
                  <a:pt x="13" y="143"/>
                  <a:pt x="34" y="143"/>
                </a:cubicBezTo>
                <a:cubicBezTo>
                  <a:pt x="82" y="143"/>
                  <a:pt x="82" y="143"/>
                  <a:pt x="82" y="143"/>
                </a:cubicBezTo>
                <a:cubicBezTo>
                  <a:pt x="82" y="933"/>
                  <a:pt x="82" y="933"/>
                  <a:pt x="82" y="933"/>
                </a:cubicBezTo>
                <a:cubicBezTo>
                  <a:pt x="34" y="933"/>
                  <a:pt x="34" y="933"/>
                  <a:pt x="34" y="933"/>
                </a:cubicBezTo>
                <a:cubicBezTo>
                  <a:pt x="13" y="933"/>
                  <a:pt x="0" y="957"/>
                  <a:pt x="0" y="984"/>
                </a:cubicBezTo>
                <a:cubicBezTo>
                  <a:pt x="0" y="1025"/>
                  <a:pt x="0" y="1025"/>
                  <a:pt x="0" y="1025"/>
                </a:cubicBezTo>
                <a:cubicBezTo>
                  <a:pt x="0" y="1053"/>
                  <a:pt x="13" y="1077"/>
                  <a:pt x="34" y="1077"/>
                </a:cubicBezTo>
                <a:cubicBezTo>
                  <a:pt x="3036" y="1077"/>
                  <a:pt x="3036" y="1077"/>
                  <a:pt x="3036" y="1077"/>
                </a:cubicBezTo>
                <a:cubicBezTo>
                  <a:pt x="3057" y="1077"/>
                  <a:pt x="3071" y="1053"/>
                  <a:pt x="3071" y="1025"/>
                </a:cubicBezTo>
                <a:cubicBezTo>
                  <a:pt x="3071" y="984"/>
                  <a:pt x="3071" y="984"/>
                  <a:pt x="3071" y="984"/>
                </a:cubicBezTo>
                <a:cubicBezTo>
                  <a:pt x="3071" y="957"/>
                  <a:pt x="3057" y="933"/>
                  <a:pt x="3036" y="933"/>
                </a:cubicBezTo>
                <a:cubicBezTo>
                  <a:pt x="2989" y="933"/>
                  <a:pt x="2989" y="933"/>
                  <a:pt x="2989" y="933"/>
                </a:cubicBezTo>
                <a:cubicBezTo>
                  <a:pt x="2989" y="143"/>
                  <a:pt x="2989" y="143"/>
                  <a:pt x="2989" y="143"/>
                </a:cubicBezTo>
                <a:lnTo>
                  <a:pt x="3036" y="143"/>
                </a:lnTo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" name="Freeform 206">
            <a:extLst>
              <a:ext uri="{FF2B5EF4-FFF2-40B4-BE49-F238E27FC236}">
                <a16:creationId xmlns="" xmlns:a16="http://schemas.microsoft.com/office/drawing/2014/main" id="{C2ADA4FF-1881-438C-A7BD-07411A199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74172" y="8140756"/>
            <a:ext cx="1604942" cy="0"/>
          </a:xfrm>
          <a:custGeom>
            <a:avLst/>
            <a:gdLst>
              <a:gd name="T0" fmla="*/ 2907 w 2908"/>
              <a:gd name="T1" fmla="*/ 28 h 29"/>
              <a:gd name="T2" fmla="*/ 0 w 2908"/>
              <a:gd name="T3" fmla="*/ 28 h 29"/>
              <a:gd name="T4" fmla="*/ 0 w 2908"/>
              <a:gd name="T5" fmla="*/ 0 h 29"/>
              <a:gd name="T6" fmla="*/ 2907 w 2908"/>
              <a:gd name="T7" fmla="*/ 0 h 29"/>
              <a:gd name="T8" fmla="*/ 2907 w 2908"/>
              <a:gd name="T9" fmla="*/ 28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08" h="29">
                <a:moveTo>
                  <a:pt x="2907" y="28"/>
                </a:moveTo>
                <a:lnTo>
                  <a:pt x="0" y="28"/>
                </a:lnTo>
                <a:lnTo>
                  <a:pt x="0" y="0"/>
                </a:lnTo>
                <a:lnTo>
                  <a:pt x="2907" y="0"/>
                </a:lnTo>
                <a:lnTo>
                  <a:pt x="2907" y="28"/>
                </a:lnTo>
              </a:path>
            </a:pathLst>
          </a:custGeom>
          <a:solidFill>
            <a:srgbClr val="1E3647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" name="Freeform 207">
            <a:extLst>
              <a:ext uri="{FF2B5EF4-FFF2-40B4-BE49-F238E27FC236}">
                <a16:creationId xmlns="" xmlns:a16="http://schemas.microsoft.com/office/drawing/2014/main" id="{3ACB1992-02B2-4D63-B4B4-70300E4AF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74172" y="8578177"/>
            <a:ext cx="1604942" cy="0"/>
          </a:xfrm>
          <a:custGeom>
            <a:avLst/>
            <a:gdLst>
              <a:gd name="T0" fmla="*/ 2907 w 2908"/>
              <a:gd name="T1" fmla="*/ 7 h 8"/>
              <a:gd name="T2" fmla="*/ 0 w 2908"/>
              <a:gd name="T3" fmla="*/ 7 h 8"/>
              <a:gd name="T4" fmla="*/ 0 w 2908"/>
              <a:gd name="T5" fmla="*/ 0 h 8"/>
              <a:gd name="T6" fmla="*/ 2907 w 2908"/>
              <a:gd name="T7" fmla="*/ 0 h 8"/>
              <a:gd name="T8" fmla="*/ 2907 w 2908"/>
              <a:gd name="T9" fmla="*/ 7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08" h="8">
                <a:moveTo>
                  <a:pt x="2907" y="7"/>
                </a:moveTo>
                <a:lnTo>
                  <a:pt x="0" y="7"/>
                </a:lnTo>
                <a:lnTo>
                  <a:pt x="0" y="0"/>
                </a:lnTo>
                <a:lnTo>
                  <a:pt x="2907" y="0"/>
                </a:lnTo>
                <a:lnTo>
                  <a:pt x="2907" y="7"/>
                </a:lnTo>
              </a:path>
            </a:pathLst>
          </a:custGeom>
          <a:solidFill>
            <a:srgbClr val="38557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3" name="Freeform 204">
            <a:extLst>
              <a:ext uri="{FF2B5EF4-FFF2-40B4-BE49-F238E27FC236}">
                <a16:creationId xmlns="" xmlns:a16="http://schemas.microsoft.com/office/drawing/2014/main" id="{B565C552-4361-47DE-A0CF-AF6B65697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30320" y="8059203"/>
            <a:ext cx="1698914" cy="585699"/>
          </a:xfrm>
          <a:custGeom>
            <a:avLst/>
            <a:gdLst>
              <a:gd name="T0" fmla="*/ 3036 w 3072"/>
              <a:gd name="T1" fmla="*/ 143 h 1078"/>
              <a:gd name="T2" fmla="*/ 3036 w 3072"/>
              <a:gd name="T3" fmla="*/ 143 h 1078"/>
              <a:gd name="T4" fmla="*/ 3071 w 3072"/>
              <a:gd name="T5" fmla="*/ 92 h 1078"/>
              <a:gd name="T6" fmla="*/ 3071 w 3072"/>
              <a:gd name="T7" fmla="*/ 51 h 1078"/>
              <a:gd name="T8" fmla="*/ 3036 w 3072"/>
              <a:gd name="T9" fmla="*/ 0 h 1078"/>
              <a:gd name="T10" fmla="*/ 34 w 3072"/>
              <a:gd name="T11" fmla="*/ 0 h 1078"/>
              <a:gd name="T12" fmla="*/ 0 w 3072"/>
              <a:gd name="T13" fmla="*/ 51 h 1078"/>
              <a:gd name="T14" fmla="*/ 0 w 3072"/>
              <a:gd name="T15" fmla="*/ 92 h 1078"/>
              <a:gd name="T16" fmla="*/ 34 w 3072"/>
              <a:gd name="T17" fmla="*/ 143 h 1078"/>
              <a:gd name="T18" fmla="*/ 82 w 3072"/>
              <a:gd name="T19" fmla="*/ 143 h 1078"/>
              <a:gd name="T20" fmla="*/ 82 w 3072"/>
              <a:gd name="T21" fmla="*/ 933 h 1078"/>
              <a:gd name="T22" fmla="*/ 34 w 3072"/>
              <a:gd name="T23" fmla="*/ 933 h 1078"/>
              <a:gd name="T24" fmla="*/ 0 w 3072"/>
              <a:gd name="T25" fmla="*/ 984 h 1078"/>
              <a:gd name="T26" fmla="*/ 0 w 3072"/>
              <a:gd name="T27" fmla="*/ 1025 h 1078"/>
              <a:gd name="T28" fmla="*/ 34 w 3072"/>
              <a:gd name="T29" fmla="*/ 1077 h 1078"/>
              <a:gd name="T30" fmla="*/ 3036 w 3072"/>
              <a:gd name="T31" fmla="*/ 1077 h 1078"/>
              <a:gd name="T32" fmla="*/ 3071 w 3072"/>
              <a:gd name="T33" fmla="*/ 1025 h 1078"/>
              <a:gd name="T34" fmla="*/ 3071 w 3072"/>
              <a:gd name="T35" fmla="*/ 984 h 1078"/>
              <a:gd name="T36" fmla="*/ 3036 w 3072"/>
              <a:gd name="T37" fmla="*/ 933 h 1078"/>
              <a:gd name="T38" fmla="*/ 2989 w 3072"/>
              <a:gd name="T39" fmla="*/ 933 h 1078"/>
              <a:gd name="T40" fmla="*/ 2989 w 3072"/>
              <a:gd name="T41" fmla="*/ 143 h 1078"/>
              <a:gd name="T42" fmla="*/ 3036 w 3072"/>
              <a:gd name="T43" fmla="*/ 143 h 10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072" h="1078">
                <a:moveTo>
                  <a:pt x="3036" y="143"/>
                </a:moveTo>
                <a:lnTo>
                  <a:pt x="3036" y="143"/>
                </a:lnTo>
                <a:cubicBezTo>
                  <a:pt x="3057" y="143"/>
                  <a:pt x="3071" y="119"/>
                  <a:pt x="3071" y="92"/>
                </a:cubicBezTo>
                <a:cubicBezTo>
                  <a:pt x="3071" y="51"/>
                  <a:pt x="3071" y="51"/>
                  <a:pt x="3071" y="51"/>
                </a:cubicBezTo>
                <a:cubicBezTo>
                  <a:pt x="3071" y="24"/>
                  <a:pt x="3057" y="0"/>
                  <a:pt x="3036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13" y="0"/>
                  <a:pt x="0" y="24"/>
                  <a:pt x="0" y="51"/>
                </a:cubicBezTo>
                <a:cubicBezTo>
                  <a:pt x="0" y="92"/>
                  <a:pt x="0" y="92"/>
                  <a:pt x="0" y="92"/>
                </a:cubicBezTo>
                <a:cubicBezTo>
                  <a:pt x="0" y="119"/>
                  <a:pt x="13" y="143"/>
                  <a:pt x="34" y="143"/>
                </a:cubicBezTo>
                <a:cubicBezTo>
                  <a:pt x="82" y="143"/>
                  <a:pt x="82" y="143"/>
                  <a:pt x="82" y="143"/>
                </a:cubicBezTo>
                <a:cubicBezTo>
                  <a:pt x="82" y="933"/>
                  <a:pt x="82" y="933"/>
                  <a:pt x="82" y="933"/>
                </a:cubicBezTo>
                <a:cubicBezTo>
                  <a:pt x="34" y="933"/>
                  <a:pt x="34" y="933"/>
                  <a:pt x="34" y="933"/>
                </a:cubicBezTo>
                <a:cubicBezTo>
                  <a:pt x="13" y="933"/>
                  <a:pt x="0" y="957"/>
                  <a:pt x="0" y="984"/>
                </a:cubicBezTo>
                <a:cubicBezTo>
                  <a:pt x="0" y="1025"/>
                  <a:pt x="0" y="1025"/>
                  <a:pt x="0" y="1025"/>
                </a:cubicBezTo>
                <a:cubicBezTo>
                  <a:pt x="0" y="1053"/>
                  <a:pt x="13" y="1077"/>
                  <a:pt x="34" y="1077"/>
                </a:cubicBezTo>
                <a:cubicBezTo>
                  <a:pt x="3036" y="1077"/>
                  <a:pt x="3036" y="1077"/>
                  <a:pt x="3036" y="1077"/>
                </a:cubicBezTo>
                <a:cubicBezTo>
                  <a:pt x="3057" y="1077"/>
                  <a:pt x="3071" y="1053"/>
                  <a:pt x="3071" y="1025"/>
                </a:cubicBezTo>
                <a:cubicBezTo>
                  <a:pt x="3071" y="984"/>
                  <a:pt x="3071" y="984"/>
                  <a:pt x="3071" y="984"/>
                </a:cubicBezTo>
                <a:cubicBezTo>
                  <a:pt x="3071" y="957"/>
                  <a:pt x="3057" y="933"/>
                  <a:pt x="3036" y="933"/>
                </a:cubicBezTo>
                <a:cubicBezTo>
                  <a:pt x="2989" y="933"/>
                  <a:pt x="2989" y="933"/>
                  <a:pt x="2989" y="933"/>
                </a:cubicBezTo>
                <a:cubicBezTo>
                  <a:pt x="2989" y="143"/>
                  <a:pt x="2989" y="143"/>
                  <a:pt x="2989" y="143"/>
                </a:cubicBezTo>
                <a:lnTo>
                  <a:pt x="3036" y="143"/>
                </a:lnTo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" name="Freeform 206">
            <a:extLst>
              <a:ext uri="{FF2B5EF4-FFF2-40B4-BE49-F238E27FC236}">
                <a16:creationId xmlns="" xmlns:a16="http://schemas.microsoft.com/office/drawing/2014/main" id="{5B4C60A5-96FF-4990-B607-EC1D380E9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74833" y="8140756"/>
            <a:ext cx="1604942" cy="0"/>
          </a:xfrm>
          <a:custGeom>
            <a:avLst/>
            <a:gdLst>
              <a:gd name="T0" fmla="*/ 2907 w 2908"/>
              <a:gd name="T1" fmla="*/ 28 h 29"/>
              <a:gd name="T2" fmla="*/ 0 w 2908"/>
              <a:gd name="T3" fmla="*/ 28 h 29"/>
              <a:gd name="T4" fmla="*/ 0 w 2908"/>
              <a:gd name="T5" fmla="*/ 0 h 29"/>
              <a:gd name="T6" fmla="*/ 2907 w 2908"/>
              <a:gd name="T7" fmla="*/ 0 h 29"/>
              <a:gd name="T8" fmla="*/ 2907 w 2908"/>
              <a:gd name="T9" fmla="*/ 28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08" h="29">
                <a:moveTo>
                  <a:pt x="2907" y="28"/>
                </a:moveTo>
                <a:lnTo>
                  <a:pt x="0" y="28"/>
                </a:lnTo>
                <a:lnTo>
                  <a:pt x="0" y="0"/>
                </a:lnTo>
                <a:lnTo>
                  <a:pt x="2907" y="0"/>
                </a:lnTo>
                <a:lnTo>
                  <a:pt x="2907" y="28"/>
                </a:lnTo>
              </a:path>
            </a:pathLst>
          </a:custGeom>
          <a:solidFill>
            <a:srgbClr val="1E3647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5" name="Freeform 207">
            <a:extLst>
              <a:ext uri="{FF2B5EF4-FFF2-40B4-BE49-F238E27FC236}">
                <a16:creationId xmlns="" xmlns:a16="http://schemas.microsoft.com/office/drawing/2014/main" id="{A49728E9-FD5E-44D6-B054-380237693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74833" y="8578177"/>
            <a:ext cx="1604942" cy="0"/>
          </a:xfrm>
          <a:custGeom>
            <a:avLst/>
            <a:gdLst>
              <a:gd name="T0" fmla="*/ 2907 w 2908"/>
              <a:gd name="T1" fmla="*/ 7 h 8"/>
              <a:gd name="T2" fmla="*/ 0 w 2908"/>
              <a:gd name="T3" fmla="*/ 7 h 8"/>
              <a:gd name="T4" fmla="*/ 0 w 2908"/>
              <a:gd name="T5" fmla="*/ 0 h 8"/>
              <a:gd name="T6" fmla="*/ 2907 w 2908"/>
              <a:gd name="T7" fmla="*/ 0 h 8"/>
              <a:gd name="T8" fmla="*/ 2907 w 2908"/>
              <a:gd name="T9" fmla="*/ 7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08" h="8">
                <a:moveTo>
                  <a:pt x="2907" y="7"/>
                </a:moveTo>
                <a:lnTo>
                  <a:pt x="0" y="7"/>
                </a:lnTo>
                <a:lnTo>
                  <a:pt x="0" y="0"/>
                </a:lnTo>
                <a:lnTo>
                  <a:pt x="2907" y="0"/>
                </a:lnTo>
                <a:lnTo>
                  <a:pt x="2907" y="7"/>
                </a:lnTo>
              </a:path>
            </a:pathLst>
          </a:custGeom>
          <a:solidFill>
            <a:srgbClr val="38557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66" name="Группа 65">
            <a:extLst>
              <a:ext uri="{FF2B5EF4-FFF2-40B4-BE49-F238E27FC236}">
                <a16:creationId xmlns="" xmlns:a16="http://schemas.microsoft.com/office/drawing/2014/main" id="{1E186C00-B7A7-4E7B-BE0E-0A220E03E619}"/>
              </a:ext>
            </a:extLst>
          </p:cNvPr>
          <p:cNvGrpSpPr/>
          <p:nvPr/>
        </p:nvGrpSpPr>
        <p:grpSpPr>
          <a:xfrm>
            <a:off x="3619398" y="5128856"/>
            <a:ext cx="17238581" cy="2945793"/>
            <a:chOff x="3619398" y="5105996"/>
            <a:chExt cx="17238581" cy="2945793"/>
          </a:xfrm>
          <a:solidFill>
            <a:srgbClr val="FFE13B"/>
          </a:solidFill>
        </p:grpSpPr>
        <p:sp>
          <p:nvSpPr>
            <p:cNvPr id="67" name="Freeform 198">
              <a:extLst>
                <a:ext uri="{FF2B5EF4-FFF2-40B4-BE49-F238E27FC236}">
                  <a16:creationId xmlns="" xmlns:a16="http://schemas.microsoft.com/office/drawing/2014/main" id="{DE857C3F-DC9F-4E47-B176-14A878582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3217" y="5105996"/>
              <a:ext cx="3758878" cy="2945793"/>
            </a:xfrm>
            <a:custGeom>
              <a:avLst/>
              <a:gdLst>
                <a:gd name="T0" fmla="*/ 6747 w 6765"/>
                <a:gd name="T1" fmla="*/ 647 h 5285"/>
                <a:gd name="T2" fmla="*/ 6747 w 6765"/>
                <a:gd name="T3" fmla="*/ 647 h 5285"/>
                <a:gd name="T4" fmla="*/ 6744 w 6765"/>
                <a:gd name="T5" fmla="*/ 561 h 5285"/>
                <a:gd name="T6" fmla="*/ 5557 w 6765"/>
                <a:gd name="T7" fmla="*/ 561 h 5285"/>
                <a:gd name="T8" fmla="*/ 5578 w 6765"/>
                <a:gd name="T9" fmla="*/ 144 h 5285"/>
                <a:gd name="T10" fmla="*/ 5639 w 6765"/>
                <a:gd name="T11" fmla="*/ 144 h 5285"/>
                <a:gd name="T12" fmla="*/ 5711 w 6765"/>
                <a:gd name="T13" fmla="*/ 72 h 5285"/>
                <a:gd name="T14" fmla="*/ 5639 w 6765"/>
                <a:gd name="T15" fmla="*/ 0 h 5285"/>
                <a:gd name="T16" fmla="*/ 5578 w 6765"/>
                <a:gd name="T17" fmla="*/ 0 h 5285"/>
                <a:gd name="T18" fmla="*/ 3382 w 6765"/>
                <a:gd name="T19" fmla="*/ 0 h 5285"/>
                <a:gd name="T20" fmla="*/ 1187 w 6765"/>
                <a:gd name="T21" fmla="*/ 0 h 5285"/>
                <a:gd name="T22" fmla="*/ 1125 w 6765"/>
                <a:gd name="T23" fmla="*/ 0 h 5285"/>
                <a:gd name="T24" fmla="*/ 1053 w 6765"/>
                <a:gd name="T25" fmla="*/ 72 h 5285"/>
                <a:gd name="T26" fmla="*/ 1125 w 6765"/>
                <a:gd name="T27" fmla="*/ 144 h 5285"/>
                <a:gd name="T28" fmla="*/ 1187 w 6765"/>
                <a:gd name="T29" fmla="*/ 144 h 5285"/>
                <a:gd name="T30" fmla="*/ 1207 w 6765"/>
                <a:gd name="T31" fmla="*/ 561 h 5285"/>
                <a:gd name="T32" fmla="*/ 21 w 6765"/>
                <a:gd name="T33" fmla="*/ 561 h 5285"/>
                <a:gd name="T34" fmla="*/ 17 w 6765"/>
                <a:gd name="T35" fmla="*/ 647 h 5285"/>
                <a:gd name="T36" fmla="*/ 537 w 6765"/>
                <a:gd name="T37" fmla="*/ 1580 h 5285"/>
                <a:gd name="T38" fmla="*/ 906 w 6765"/>
                <a:gd name="T39" fmla="*/ 2264 h 5285"/>
                <a:gd name="T40" fmla="*/ 1655 w 6765"/>
                <a:gd name="T41" fmla="*/ 2264 h 5285"/>
                <a:gd name="T42" fmla="*/ 3037 w 6765"/>
                <a:gd name="T43" fmla="*/ 3345 h 5285"/>
                <a:gd name="T44" fmla="*/ 3037 w 6765"/>
                <a:gd name="T45" fmla="*/ 3837 h 5285"/>
                <a:gd name="T46" fmla="*/ 2979 w 6765"/>
                <a:gd name="T47" fmla="*/ 3837 h 5285"/>
                <a:gd name="T48" fmla="*/ 2979 w 6765"/>
                <a:gd name="T49" fmla="*/ 4313 h 5285"/>
                <a:gd name="T50" fmla="*/ 3037 w 6765"/>
                <a:gd name="T51" fmla="*/ 4313 h 5285"/>
                <a:gd name="T52" fmla="*/ 3037 w 6765"/>
                <a:gd name="T53" fmla="*/ 4613 h 5285"/>
                <a:gd name="T54" fmla="*/ 3016 w 6765"/>
                <a:gd name="T55" fmla="*/ 4613 h 5285"/>
                <a:gd name="T56" fmla="*/ 2845 w 6765"/>
                <a:gd name="T57" fmla="*/ 4784 h 5285"/>
                <a:gd name="T58" fmla="*/ 2845 w 6765"/>
                <a:gd name="T59" fmla="*/ 5113 h 5285"/>
                <a:gd name="T60" fmla="*/ 3016 w 6765"/>
                <a:gd name="T61" fmla="*/ 5284 h 5285"/>
                <a:gd name="T62" fmla="*/ 3037 w 6765"/>
                <a:gd name="T63" fmla="*/ 5284 h 5285"/>
                <a:gd name="T64" fmla="*/ 3727 w 6765"/>
                <a:gd name="T65" fmla="*/ 5284 h 5285"/>
                <a:gd name="T66" fmla="*/ 3748 w 6765"/>
                <a:gd name="T67" fmla="*/ 5284 h 5285"/>
                <a:gd name="T68" fmla="*/ 3919 w 6765"/>
                <a:gd name="T69" fmla="*/ 5113 h 5285"/>
                <a:gd name="T70" fmla="*/ 3919 w 6765"/>
                <a:gd name="T71" fmla="*/ 4784 h 5285"/>
                <a:gd name="T72" fmla="*/ 3748 w 6765"/>
                <a:gd name="T73" fmla="*/ 4613 h 5285"/>
                <a:gd name="T74" fmla="*/ 3727 w 6765"/>
                <a:gd name="T75" fmla="*/ 4613 h 5285"/>
                <a:gd name="T76" fmla="*/ 3727 w 6765"/>
                <a:gd name="T77" fmla="*/ 4313 h 5285"/>
                <a:gd name="T78" fmla="*/ 3786 w 6765"/>
                <a:gd name="T79" fmla="*/ 4313 h 5285"/>
                <a:gd name="T80" fmla="*/ 3786 w 6765"/>
                <a:gd name="T81" fmla="*/ 3837 h 5285"/>
                <a:gd name="T82" fmla="*/ 3727 w 6765"/>
                <a:gd name="T83" fmla="*/ 3837 h 5285"/>
                <a:gd name="T84" fmla="*/ 3727 w 6765"/>
                <a:gd name="T85" fmla="*/ 3345 h 5285"/>
                <a:gd name="T86" fmla="*/ 5109 w 6765"/>
                <a:gd name="T87" fmla="*/ 2264 h 5285"/>
                <a:gd name="T88" fmla="*/ 5858 w 6765"/>
                <a:gd name="T89" fmla="*/ 2264 h 5285"/>
                <a:gd name="T90" fmla="*/ 6227 w 6765"/>
                <a:gd name="T91" fmla="*/ 1580 h 5285"/>
                <a:gd name="T92" fmla="*/ 6747 w 6765"/>
                <a:gd name="T93" fmla="*/ 647 h 5285"/>
                <a:gd name="T94" fmla="*/ 1016 w 6765"/>
                <a:gd name="T95" fmla="*/ 2083 h 5285"/>
                <a:gd name="T96" fmla="*/ 1016 w 6765"/>
                <a:gd name="T97" fmla="*/ 2083 h 5285"/>
                <a:gd name="T98" fmla="*/ 663 w 6765"/>
                <a:gd name="T99" fmla="*/ 1433 h 5285"/>
                <a:gd name="T100" fmla="*/ 629 w 6765"/>
                <a:gd name="T101" fmla="*/ 1423 h 5285"/>
                <a:gd name="T102" fmla="*/ 198 w 6765"/>
                <a:gd name="T103" fmla="*/ 742 h 5285"/>
                <a:gd name="T104" fmla="*/ 1228 w 6765"/>
                <a:gd name="T105" fmla="*/ 742 h 5285"/>
                <a:gd name="T106" fmla="*/ 1566 w 6765"/>
                <a:gd name="T107" fmla="*/ 2083 h 5285"/>
                <a:gd name="T108" fmla="*/ 1016 w 6765"/>
                <a:gd name="T109" fmla="*/ 2083 h 5285"/>
                <a:gd name="T110" fmla="*/ 6135 w 6765"/>
                <a:gd name="T111" fmla="*/ 1423 h 5285"/>
                <a:gd name="T112" fmla="*/ 6135 w 6765"/>
                <a:gd name="T113" fmla="*/ 1423 h 5285"/>
                <a:gd name="T114" fmla="*/ 6101 w 6765"/>
                <a:gd name="T115" fmla="*/ 1433 h 5285"/>
                <a:gd name="T116" fmla="*/ 5749 w 6765"/>
                <a:gd name="T117" fmla="*/ 2083 h 5285"/>
                <a:gd name="T118" fmla="*/ 5198 w 6765"/>
                <a:gd name="T119" fmla="*/ 2083 h 5285"/>
                <a:gd name="T120" fmla="*/ 5537 w 6765"/>
                <a:gd name="T121" fmla="*/ 742 h 5285"/>
                <a:gd name="T122" fmla="*/ 6566 w 6765"/>
                <a:gd name="T123" fmla="*/ 742 h 5285"/>
                <a:gd name="T124" fmla="*/ 6135 w 6765"/>
                <a:gd name="T125" fmla="*/ 1423 h 5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65" h="5285">
                  <a:moveTo>
                    <a:pt x="6747" y="647"/>
                  </a:moveTo>
                  <a:lnTo>
                    <a:pt x="6747" y="647"/>
                  </a:lnTo>
                  <a:cubicBezTo>
                    <a:pt x="6744" y="561"/>
                    <a:pt x="6744" y="561"/>
                    <a:pt x="6744" y="561"/>
                  </a:cubicBezTo>
                  <a:cubicBezTo>
                    <a:pt x="5557" y="561"/>
                    <a:pt x="5557" y="561"/>
                    <a:pt x="5557" y="561"/>
                  </a:cubicBezTo>
                  <a:cubicBezTo>
                    <a:pt x="5571" y="387"/>
                    <a:pt x="5578" y="243"/>
                    <a:pt x="5578" y="144"/>
                  </a:cubicBezTo>
                  <a:cubicBezTo>
                    <a:pt x="5639" y="144"/>
                    <a:pt x="5639" y="144"/>
                    <a:pt x="5639" y="144"/>
                  </a:cubicBezTo>
                  <a:cubicBezTo>
                    <a:pt x="5680" y="144"/>
                    <a:pt x="5711" y="113"/>
                    <a:pt x="5711" y="72"/>
                  </a:cubicBezTo>
                  <a:cubicBezTo>
                    <a:pt x="5711" y="31"/>
                    <a:pt x="5680" y="0"/>
                    <a:pt x="5639" y="0"/>
                  </a:cubicBezTo>
                  <a:cubicBezTo>
                    <a:pt x="5578" y="0"/>
                    <a:pt x="5578" y="0"/>
                    <a:pt x="5578" y="0"/>
                  </a:cubicBezTo>
                  <a:cubicBezTo>
                    <a:pt x="3382" y="0"/>
                    <a:pt x="3382" y="0"/>
                    <a:pt x="3382" y="0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1125" y="0"/>
                    <a:pt x="1125" y="0"/>
                    <a:pt x="1125" y="0"/>
                  </a:cubicBezTo>
                  <a:cubicBezTo>
                    <a:pt x="1084" y="0"/>
                    <a:pt x="1053" y="31"/>
                    <a:pt x="1053" y="72"/>
                  </a:cubicBezTo>
                  <a:cubicBezTo>
                    <a:pt x="1053" y="113"/>
                    <a:pt x="1084" y="144"/>
                    <a:pt x="1125" y="144"/>
                  </a:cubicBezTo>
                  <a:cubicBezTo>
                    <a:pt x="1187" y="144"/>
                    <a:pt x="1187" y="144"/>
                    <a:pt x="1187" y="144"/>
                  </a:cubicBezTo>
                  <a:cubicBezTo>
                    <a:pt x="1187" y="243"/>
                    <a:pt x="1194" y="387"/>
                    <a:pt x="1207" y="561"/>
                  </a:cubicBezTo>
                  <a:cubicBezTo>
                    <a:pt x="21" y="561"/>
                    <a:pt x="21" y="561"/>
                    <a:pt x="21" y="561"/>
                  </a:cubicBezTo>
                  <a:cubicBezTo>
                    <a:pt x="17" y="647"/>
                    <a:pt x="17" y="647"/>
                    <a:pt x="17" y="647"/>
                  </a:cubicBezTo>
                  <a:cubicBezTo>
                    <a:pt x="0" y="896"/>
                    <a:pt x="92" y="1402"/>
                    <a:pt x="537" y="1580"/>
                  </a:cubicBezTo>
                  <a:cubicBezTo>
                    <a:pt x="906" y="2264"/>
                    <a:pt x="906" y="2264"/>
                    <a:pt x="906" y="2264"/>
                  </a:cubicBezTo>
                  <a:cubicBezTo>
                    <a:pt x="1655" y="2264"/>
                    <a:pt x="1655" y="2264"/>
                    <a:pt x="1655" y="2264"/>
                  </a:cubicBezTo>
                  <a:cubicBezTo>
                    <a:pt x="1925" y="2791"/>
                    <a:pt x="2356" y="3232"/>
                    <a:pt x="3037" y="3345"/>
                  </a:cubicBezTo>
                  <a:cubicBezTo>
                    <a:pt x="3037" y="3837"/>
                    <a:pt x="3037" y="3837"/>
                    <a:pt x="3037" y="3837"/>
                  </a:cubicBezTo>
                  <a:cubicBezTo>
                    <a:pt x="2979" y="3837"/>
                    <a:pt x="2979" y="3837"/>
                    <a:pt x="2979" y="3837"/>
                  </a:cubicBezTo>
                  <a:cubicBezTo>
                    <a:pt x="2979" y="3837"/>
                    <a:pt x="2814" y="4097"/>
                    <a:pt x="2979" y="4313"/>
                  </a:cubicBezTo>
                  <a:cubicBezTo>
                    <a:pt x="3037" y="4313"/>
                    <a:pt x="3037" y="4313"/>
                    <a:pt x="3037" y="4313"/>
                  </a:cubicBezTo>
                  <a:cubicBezTo>
                    <a:pt x="3037" y="4613"/>
                    <a:pt x="3037" y="4613"/>
                    <a:pt x="3037" y="4613"/>
                  </a:cubicBezTo>
                  <a:cubicBezTo>
                    <a:pt x="3016" y="4613"/>
                    <a:pt x="3016" y="4613"/>
                    <a:pt x="3016" y="4613"/>
                  </a:cubicBezTo>
                  <a:cubicBezTo>
                    <a:pt x="2924" y="4613"/>
                    <a:pt x="2845" y="4689"/>
                    <a:pt x="2845" y="4784"/>
                  </a:cubicBezTo>
                  <a:cubicBezTo>
                    <a:pt x="2845" y="5113"/>
                    <a:pt x="2845" y="5113"/>
                    <a:pt x="2845" y="5113"/>
                  </a:cubicBezTo>
                  <a:cubicBezTo>
                    <a:pt x="2845" y="5208"/>
                    <a:pt x="2924" y="5284"/>
                    <a:pt x="3016" y="5284"/>
                  </a:cubicBezTo>
                  <a:cubicBezTo>
                    <a:pt x="3037" y="5284"/>
                    <a:pt x="3037" y="5284"/>
                    <a:pt x="3037" y="5284"/>
                  </a:cubicBezTo>
                  <a:cubicBezTo>
                    <a:pt x="3727" y="5284"/>
                    <a:pt x="3727" y="5284"/>
                    <a:pt x="3727" y="5284"/>
                  </a:cubicBezTo>
                  <a:cubicBezTo>
                    <a:pt x="3748" y="5284"/>
                    <a:pt x="3748" y="5284"/>
                    <a:pt x="3748" y="5284"/>
                  </a:cubicBezTo>
                  <a:cubicBezTo>
                    <a:pt x="3841" y="5284"/>
                    <a:pt x="3919" y="5208"/>
                    <a:pt x="3919" y="5113"/>
                  </a:cubicBezTo>
                  <a:cubicBezTo>
                    <a:pt x="3919" y="4784"/>
                    <a:pt x="3919" y="4784"/>
                    <a:pt x="3919" y="4784"/>
                  </a:cubicBezTo>
                  <a:cubicBezTo>
                    <a:pt x="3919" y="4689"/>
                    <a:pt x="3841" y="4613"/>
                    <a:pt x="3748" y="4613"/>
                  </a:cubicBezTo>
                  <a:cubicBezTo>
                    <a:pt x="3727" y="4613"/>
                    <a:pt x="3727" y="4613"/>
                    <a:pt x="3727" y="4613"/>
                  </a:cubicBezTo>
                  <a:cubicBezTo>
                    <a:pt x="3727" y="4313"/>
                    <a:pt x="3727" y="4313"/>
                    <a:pt x="3727" y="4313"/>
                  </a:cubicBezTo>
                  <a:cubicBezTo>
                    <a:pt x="3786" y="4313"/>
                    <a:pt x="3786" y="4313"/>
                    <a:pt x="3786" y="4313"/>
                  </a:cubicBezTo>
                  <a:cubicBezTo>
                    <a:pt x="3950" y="4097"/>
                    <a:pt x="3786" y="3837"/>
                    <a:pt x="3786" y="3837"/>
                  </a:cubicBezTo>
                  <a:cubicBezTo>
                    <a:pt x="3727" y="3837"/>
                    <a:pt x="3727" y="3837"/>
                    <a:pt x="3727" y="3837"/>
                  </a:cubicBezTo>
                  <a:cubicBezTo>
                    <a:pt x="3727" y="3345"/>
                    <a:pt x="3727" y="3345"/>
                    <a:pt x="3727" y="3345"/>
                  </a:cubicBezTo>
                  <a:cubicBezTo>
                    <a:pt x="4408" y="3232"/>
                    <a:pt x="4839" y="2791"/>
                    <a:pt x="5109" y="2264"/>
                  </a:cubicBezTo>
                  <a:cubicBezTo>
                    <a:pt x="5858" y="2264"/>
                    <a:pt x="5858" y="2264"/>
                    <a:pt x="5858" y="2264"/>
                  </a:cubicBezTo>
                  <a:cubicBezTo>
                    <a:pt x="6227" y="1580"/>
                    <a:pt x="6227" y="1580"/>
                    <a:pt x="6227" y="1580"/>
                  </a:cubicBezTo>
                  <a:cubicBezTo>
                    <a:pt x="6672" y="1402"/>
                    <a:pt x="6764" y="896"/>
                    <a:pt x="6747" y="647"/>
                  </a:cubicBezTo>
                  <a:close/>
                  <a:moveTo>
                    <a:pt x="1016" y="2083"/>
                  </a:moveTo>
                  <a:lnTo>
                    <a:pt x="1016" y="2083"/>
                  </a:lnTo>
                  <a:cubicBezTo>
                    <a:pt x="663" y="1433"/>
                    <a:pt x="663" y="1433"/>
                    <a:pt x="663" y="1433"/>
                  </a:cubicBezTo>
                  <a:cubicBezTo>
                    <a:pt x="629" y="1423"/>
                    <a:pt x="629" y="1423"/>
                    <a:pt x="629" y="1423"/>
                  </a:cubicBezTo>
                  <a:cubicBezTo>
                    <a:pt x="270" y="1297"/>
                    <a:pt x="205" y="913"/>
                    <a:pt x="198" y="742"/>
                  </a:cubicBezTo>
                  <a:cubicBezTo>
                    <a:pt x="1228" y="742"/>
                    <a:pt x="1228" y="742"/>
                    <a:pt x="1228" y="742"/>
                  </a:cubicBezTo>
                  <a:cubicBezTo>
                    <a:pt x="1272" y="1136"/>
                    <a:pt x="1368" y="1631"/>
                    <a:pt x="1566" y="2083"/>
                  </a:cubicBezTo>
                  <a:lnTo>
                    <a:pt x="1016" y="2083"/>
                  </a:lnTo>
                  <a:close/>
                  <a:moveTo>
                    <a:pt x="6135" y="1423"/>
                  </a:moveTo>
                  <a:lnTo>
                    <a:pt x="6135" y="1423"/>
                  </a:lnTo>
                  <a:cubicBezTo>
                    <a:pt x="6101" y="1433"/>
                    <a:pt x="6101" y="1433"/>
                    <a:pt x="6101" y="1433"/>
                  </a:cubicBezTo>
                  <a:cubicBezTo>
                    <a:pt x="5749" y="2083"/>
                    <a:pt x="5749" y="2083"/>
                    <a:pt x="5749" y="2083"/>
                  </a:cubicBezTo>
                  <a:cubicBezTo>
                    <a:pt x="5198" y="2083"/>
                    <a:pt x="5198" y="2083"/>
                    <a:pt x="5198" y="2083"/>
                  </a:cubicBezTo>
                  <a:cubicBezTo>
                    <a:pt x="5396" y="1631"/>
                    <a:pt x="5492" y="1136"/>
                    <a:pt x="5537" y="742"/>
                  </a:cubicBezTo>
                  <a:cubicBezTo>
                    <a:pt x="6566" y="742"/>
                    <a:pt x="6566" y="742"/>
                    <a:pt x="6566" y="742"/>
                  </a:cubicBezTo>
                  <a:cubicBezTo>
                    <a:pt x="6559" y="913"/>
                    <a:pt x="6498" y="1297"/>
                    <a:pt x="6135" y="142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8" name="Freeform 198">
              <a:extLst>
                <a:ext uri="{FF2B5EF4-FFF2-40B4-BE49-F238E27FC236}">
                  <a16:creationId xmlns="" xmlns:a16="http://schemas.microsoft.com/office/drawing/2014/main" id="{19A618D6-CB9E-4697-923B-87C3A60F5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98440" y="5105996"/>
              <a:ext cx="3758878" cy="2945793"/>
            </a:xfrm>
            <a:custGeom>
              <a:avLst/>
              <a:gdLst>
                <a:gd name="T0" fmla="*/ 6747 w 6765"/>
                <a:gd name="T1" fmla="*/ 647 h 5285"/>
                <a:gd name="T2" fmla="*/ 6747 w 6765"/>
                <a:gd name="T3" fmla="*/ 647 h 5285"/>
                <a:gd name="T4" fmla="*/ 6744 w 6765"/>
                <a:gd name="T5" fmla="*/ 561 h 5285"/>
                <a:gd name="T6" fmla="*/ 5557 w 6765"/>
                <a:gd name="T7" fmla="*/ 561 h 5285"/>
                <a:gd name="T8" fmla="*/ 5578 w 6765"/>
                <a:gd name="T9" fmla="*/ 144 h 5285"/>
                <a:gd name="T10" fmla="*/ 5639 w 6765"/>
                <a:gd name="T11" fmla="*/ 144 h 5285"/>
                <a:gd name="T12" fmla="*/ 5711 w 6765"/>
                <a:gd name="T13" fmla="*/ 72 h 5285"/>
                <a:gd name="T14" fmla="*/ 5639 w 6765"/>
                <a:gd name="T15" fmla="*/ 0 h 5285"/>
                <a:gd name="T16" fmla="*/ 5578 w 6765"/>
                <a:gd name="T17" fmla="*/ 0 h 5285"/>
                <a:gd name="T18" fmla="*/ 3382 w 6765"/>
                <a:gd name="T19" fmla="*/ 0 h 5285"/>
                <a:gd name="T20" fmla="*/ 1187 w 6765"/>
                <a:gd name="T21" fmla="*/ 0 h 5285"/>
                <a:gd name="T22" fmla="*/ 1125 w 6765"/>
                <a:gd name="T23" fmla="*/ 0 h 5285"/>
                <a:gd name="T24" fmla="*/ 1053 w 6765"/>
                <a:gd name="T25" fmla="*/ 72 h 5285"/>
                <a:gd name="T26" fmla="*/ 1125 w 6765"/>
                <a:gd name="T27" fmla="*/ 144 h 5285"/>
                <a:gd name="T28" fmla="*/ 1187 w 6765"/>
                <a:gd name="T29" fmla="*/ 144 h 5285"/>
                <a:gd name="T30" fmla="*/ 1207 w 6765"/>
                <a:gd name="T31" fmla="*/ 561 h 5285"/>
                <a:gd name="T32" fmla="*/ 21 w 6765"/>
                <a:gd name="T33" fmla="*/ 561 h 5285"/>
                <a:gd name="T34" fmla="*/ 17 w 6765"/>
                <a:gd name="T35" fmla="*/ 647 h 5285"/>
                <a:gd name="T36" fmla="*/ 537 w 6765"/>
                <a:gd name="T37" fmla="*/ 1580 h 5285"/>
                <a:gd name="T38" fmla="*/ 906 w 6765"/>
                <a:gd name="T39" fmla="*/ 2264 h 5285"/>
                <a:gd name="T40" fmla="*/ 1655 w 6765"/>
                <a:gd name="T41" fmla="*/ 2264 h 5285"/>
                <a:gd name="T42" fmla="*/ 3037 w 6765"/>
                <a:gd name="T43" fmla="*/ 3345 h 5285"/>
                <a:gd name="T44" fmla="*/ 3037 w 6765"/>
                <a:gd name="T45" fmla="*/ 3837 h 5285"/>
                <a:gd name="T46" fmla="*/ 2979 w 6765"/>
                <a:gd name="T47" fmla="*/ 3837 h 5285"/>
                <a:gd name="T48" fmla="*/ 2979 w 6765"/>
                <a:gd name="T49" fmla="*/ 4313 h 5285"/>
                <a:gd name="T50" fmla="*/ 3037 w 6765"/>
                <a:gd name="T51" fmla="*/ 4313 h 5285"/>
                <a:gd name="T52" fmla="*/ 3037 w 6765"/>
                <a:gd name="T53" fmla="*/ 4613 h 5285"/>
                <a:gd name="T54" fmla="*/ 3016 w 6765"/>
                <a:gd name="T55" fmla="*/ 4613 h 5285"/>
                <a:gd name="T56" fmla="*/ 2845 w 6765"/>
                <a:gd name="T57" fmla="*/ 4784 h 5285"/>
                <a:gd name="T58" fmla="*/ 2845 w 6765"/>
                <a:gd name="T59" fmla="*/ 5113 h 5285"/>
                <a:gd name="T60" fmla="*/ 3016 w 6765"/>
                <a:gd name="T61" fmla="*/ 5284 h 5285"/>
                <a:gd name="T62" fmla="*/ 3037 w 6765"/>
                <a:gd name="T63" fmla="*/ 5284 h 5285"/>
                <a:gd name="T64" fmla="*/ 3727 w 6765"/>
                <a:gd name="T65" fmla="*/ 5284 h 5285"/>
                <a:gd name="T66" fmla="*/ 3748 w 6765"/>
                <a:gd name="T67" fmla="*/ 5284 h 5285"/>
                <a:gd name="T68" fmla="*/ 3919 w 6765"/>
                <a:gd name="T69" fmla="*/ 5113 h 5285"/>
                <a:gd name="T70" fmla="*/ 3919 w 6765"/>
                <a:gd name="T71" fmla="*/ 4784 h 5285"/>
                <a:gd name="T72" fmla="*/ 3748 w 6765"/>
                <a:gd name="T73" fmla="*/ 4613 h 5285"/>
                <a:gd name="T74" fmla="*/ 3727 w 6765"/>
                <a:gd name="T75" fmla="*/ 4613 h 5285"/>
                <a:gd name="T76" fmla="*/ 3727 w 6765"/>
                <a:gd name="T77" fmla="*/ 4313 h 5285"/>
                <a:gd name="T78" fmla="*/ 3786 w 6765"/>
                <a:gd name="T79" fmla="*/ 4313 h 5285"/>
                <a:gd name="T80" fmla="*/ 3786 w 6765"/>
                <a:gd name="T81" fmla="*/ 3837 h 5285"/>
                <a:gd name="T82" fmla="*/ 3727 w 6765"/>
                <a:gd name="T83" fmla="*/ 3837 h 5285"/>
                <a:gd name="T84" fmla="*/ 3727 w 6765"/>
                <a:gd name="T85" fmla="*/ 3345 h 5285"/>
                <a:gd name="T86" fmla="*/ 5109 w 6765"/>
                <a:gd name="T87" fmla="*/ 2264 h 5285"/>
                <a:gd name="T88" fmla="*/ 5858 w 6765"/>
                <a:gd name="T89" fmla="*/ 2264 h 5285"/>
                <a:gd name="T90" fmla="*/ 6227 w 6765"/>
                <a:gd name="T91" fmla="*/ 1580 h 5285"/>
                <a:gd name="T92" fmla="*/ 6747 w 6765"/>
                <a:gd name="T93" fmla="*/ 647 h 5285"/>
                <a:gd name="T94" fmla="*/ 1016 w 6765"/>
                <a:gd name="T95" fmla="*/ 2083 h 5285"/>
                <a:gd name="T96" fmla="*/ 1016 w 6765"/>
                <a:gd name="T97" fmla="*/ 2083 h 5285"/>
                <a:gd name="T98" fmla="*/ 663 w 6765"/>
                <a:gd name="T99" fmla="*/ 1433 h 5285"/>
                <a:gd name="T100" fmla="*/ 629 w 6765"/>
                <a:gd name="T101" fmla="*/ 1423 h 5285"/>
                <a:gd name="T102" fmla="*/ 198 w 6765"/>
                <a:gd name="T103" fmla="*/ 742 h 5285"/>
                <a:gd name="T104" fmla="*/ 1228 w 6765"/>
                <a:gd name="T105" fmla="*/ 742 h 5285"/>
                <a:gd name="T106" fmla="*/ 1566 w 6765"/>
                <a:gd name="T107" fmla="*/ 2083 h 5285"/>
                <a:gd name="T108" fmla="*/ 1016 w 6765"/>
                <a:gd name="T109" fmla="*/ 2083 h 5285"/>
                <a:gd name="T110" fmla="*/ 6135 w 6765"/>
                <a:gd name="T111" fmla="*/ 1423 h 5285"/>
                <a:gd name="T112" fmla="*/ 6135 w 6765"/>
                <a:gd name="T113" fmla="*/ 1423 h 5285"/>
                <a:gd name="T114" fmla="*/ 6101 w 6765"/>
                <a:gd name="T115" fmla="*/ 1433 h 5285"/>
                <a:gd name="T116" fmla="*/ 5749 w 6765"/>
                <a:gd name="T117" fmla="*/ 2083 h 5285"/>
                <a:gd name="T118" fmla="*/ 5198 w 6765"/>
                <a:gd name="T119" fmla="*/ 2083 h 5285"/>
                <a:gd name="T120" fmla="*/ 5537 w 6765"/>
                <a:gd name="T121" fmla="*/ 742 h 5285"/>
                <a:gd name="T122" fmla="*/ 6566 w 6765"/>
                <a:gd name="T123" fmla="*/ 742 h 5285"/>
                <a:gd name="T124" fmla="*/ 6135 w 6765"/>
                <a:gd name="T125" fmla="*/ 1423 h 5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65" h="5285">
                  <a:moveTo>
                    <a:pt x="6747" y="647"/>
                  </a:moveTo>
                  <a:lnTo>
                    <a:pt x="6747" y="647"/>
                  </a:lnTo>
                  <a:cubicBezTo>
                    <a:pt x="6744" y="561"/>
                    <a:pt x="6744" y="561"/>
                    <a:pt x="6744" y="561"/>
                  </a:cubicBezTo>
                  <a:cubicBezTo>
                    <a:pt x="5557" y="561"/>
                    <a:pt x="5557" y="561"/>
                    <a:pt x="5557" y="561"/>
                  </a:cubicBezTo>
                  <a:cubicBezTo>
                    <a:pt x="5571" y="387"/>
                    <a:pt x="5578" y="243"/>
                    <a:pt x="5578" y="144"/>
                  </a:cubicBezTo>
                  <a:cubicBezTo>
                    <a:pt x="5639" y="144"/>
                    <a:pt x="5639" y="144"/>
                    <a:pt x="5639" y="144"/>
                  </a:cubicBezTo>
                  <a:cubicBezTo>
                    <a:pt x="5680" y="144"/>
                    <a:pt x="5711" y="113"/>
                    <a:pt x="5711" y="72"/>
                  </a:cubicBezTo>
                  <a:cubicBezTo>
                    <a:pt x="5711" y="31"/>
                    <a:pt x="5680" y="0"/>
                    <a:pt x="5639" y="0"/>
                  </a:cubicBezTo>
                  <a:cubicBezTo>
                    <a:pt x="5578" y="0"/>
                    <a:pt x="5578" y="0"/>
                    <a:pt x="5578" y="0"/>
                  </a:cubicBezTo>
                  <a:cubicBezTo>
                    <a:pt x="3382" y="0"/>
                    <a:pt x="3382" y="0"/>
                    <a:pt x="3382" y="0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1125" y="0"/>
                    <a:pt x="1125" y="0"/>
                    <a:pt x="1125" y="0"/>
                  </a:cubicBezTo>
                  <a:cubicBezTo>
                    <a:pt x="1084" y="0"/>
                    <a:pt x="1053" y="31"/>
                    <a:pt x="1053" y="72"/>
                  </a:cubicBezTo>
                  <a:cubicBezTo>
                    <a:pt x="1053" y="113"/>
                    <a:pt x="1084" y="144"/>
                    <a:pt x="1125" y="144"/>
                  </a:cubicBezTo>
                  <a:cubicBezTo>
                    <a:pt x="1187" y="144"/>
                    <a:pt x="1187" y="144"/>
                    <a:pt x="1187" y="144"/>
                  </a:cubicBezTo>
                  <a:cubicBezTo>
                    <a:pt x="1187" y="243"/>
                    <a:pt x="1194" y="387"/>
                    <a:pt x="1207" y="561"/>
                  </a:cubicBezTo>
                  <a:cubicBezTo>
                    <a:pt x="21" y="561"/>
                    <a:pt x="21" y="561"/>
                    <a:pt x="21" y="561"/>
                  </a:cubicBezTo>
                  <a:cubicBezTo>
                    <a:pt x="17" y="647"/>
                    <a:pt x="17" y="647"/>
                    <a:pt x="17" y="647"/>
                  </a:cubicBezTo>
                  <a:cubicBezTo>
                    <a:pt x="0" y="896"/>
                    <a:pt x="92" y="1402"/>
                    <a:pt x="537" y="1580"/>
                  </a:cubicBezTo>
                  <a:cubicBezTo>
                    <a:pt x="906" y="2264"/>
                    <a:pt x="906" y="2264"/>
                    <a:pt x="906" y="2264"/>
                  </a:cubicBezTo>
                  <a:cubicBezTo>
                    <a:pt x="1655" y="2264"/>
                    <a:pt x="1655" y="2264"/>
                    <a:pt x="1655" y="2264"/>
                  </a:cubicBezTo>
                  <a:cubicBezTo>
                    <a:pt x="1925" y="2791"/>
                    <a:pt x="2356" y="3232"/>
                    <a:pt x="3037" y="3345"/>
                  </a:cubicBezTo>
                  <a:cubicBezTo>
                    <a:pt x="3037" y="3837"/>
                    <a:pt x="3037" y="3837"/>
                    <a:pt x="3037" y="3837"/>
                  </a:cubicBezTo>
                  <a:cubicBezTo>
                    <a:pt x="2979" y="3837"/>
                    <a:pt x="2979" y="3837"/>
                    <a:pt x="2979" y="3837"/>
                  </a:cubicBezTo>
                  <a:cubicBezTo>
                    <a:pt x="2979" y="3837"/>
                    <a:pt x="2814" y="4097"/>
                    <a:pt x="2979" y="4313"/>
                  </a:cubicBezTo>
                  <a:cubicBezTo>
                    <a:pt x="3037" y="4313"/>
                    <a:pt x="3037" y="4313"/>
                    <a:pt x="3037" y="4313"/>
                  </a:cubicBezTo>
                  <a:cubicBezTo>
                    <a:pt x="3037" y="4613"/>
                    <a:pt x="3037" y="4613"/>
                    <a:pt x="3037" y="4613"/>
                  </a:cubicBezTo>
                  <a:cubicBezTo>
                    <a:pt x="3016" y="4613"/>
                    <a:pt x="3016" y="4613"/>
                    <a:pt x="3016" y="4613"/>
                  </a:cubicBezTo>
                  <a:cubicBezTo>
                    <a:pt x="2924" y="4613"/>
                    <a:pt x="2845" y="4689"/>
                    <a:pt x="2845" y="4784"/>
                  </a:cubicBezTo>
                  <a:cubicBezTo>
                    <a:pt x="2845" y="5113"/>
                    <a:pt x="2845" y="5113"/>
                    <a:pt x="2845" y="5113"/>
                  </a:cubicBezTo>
                  <a:cubicBezTo>
                    <a:pt x="2845" y="5208"/>
                    <a:pt x="2924" y="5284"/>
                    <a:pt x="3016" y="5284"/>
                  </a:cubicBezTo>
                  <a:cubicBezTo>
                    <a:pt x="3037" y="5284"/>
                    <a:pt x="3037" y="5284"/>
                    <a:pt x="3037" y="5284"/>
                  </a:cubicBezTo>
                  <a:cubicBezTo>
                    <a:pt x="3727" y="5284"/>
                    <a:pt x="3727" y="5284"/>
                    <a:pt x="3727" y="5284"/>
                  </a:cubicBezTo>
                  <a:cubicBezTo>
                    <a:pt x="3748" y="5284"/>
                    <a:pt x="3748" y="5284"/>
                    <a:pt x="3748" y="5284"/>
                  </a:cubicBezTo>
                  <a:cubicBezTo>
                    <a:pt x="3841" y="5284"/>
                    <a:pt x="3919" y="5208"/>
                    <a:pt x="3919" y="5113"/>
                  </a:cubicBezTo>
                  <a:cubicBezTo>
                    <a:pt x="3919" y="4784"/>
                    <a:pt x="3919" y="4784"/>
                    <a:pt x="3919" y="4784"/>
                  </a:cubicBezTo>
                  <a:cubicBezTo>
                    <a:pt x="3919" y="4689"/>
                    <a:pt x="3841" y="4613"/>
                    <a:pt x="3748" y="4613"/>
                  </a:cubicBezTo>
                  <a:cubicBezTo>
                    <a:pt x="3727" y="4613"/>
                    <a:pt x="3727" y="4613"/>
                    <a:pt x="3727" y="4613"/>
                  </a:cubicBezTo>
                  <a:cubicBezTo>
                    <a:pt x="3727" y="4313"/>
                    <a:pt x="3727" y="4313"/>
                    <a:pt x="3727" y="4313"/>
                  </a:cubicBezTo>
                  <a:cubicBezTo>
                    <a:pt x="3786" y="4313"/>
                    <a:pt x="3786" y="4313"/>
                    <a:pt x="3786" y="4313"/>
                  </a:cubicBezTo>
                  <a:cubicBezTo>
                    <a:pt x="3950" y="4097"/>
                    <a:pt x="3786" y="3837"/>
                    <a:pt x="3786" y="3837"/>
                  </a:cubicBezTo>
                  <a:cubicBezTo>
                    <a:pt x="3727" y="3837"/>
                    <a:pt x="3727" y="3837"/>
                    <a:pt x="3727" y="3837"/>
                  </a:cubicBezTo>
                  <a:cubicBezTo>
                    <a:pt x="3727" y="3345"/>
                    <a:pt x="3727" y="3345"/>
                    <a:pt x="3727" y="3345"/>
                  </a:cubicBezTo>
                  <a:cubicBezTo>
                    <a:pt x="4408" y="3232"/>
                    <a:pt x="4839" y="2791"/>
                    <a:pt x="5109" y="2264"/>
                  </a:cubicBezTo>
                  <a:cubicBezTo>
                    <a:pt x="5858" y="2264"/>
                    <a:pt x="5858" y="2264"/>
                    <a:pt x="5858" y="2264"/>
                  </a:cubicBezTo>
                  <a:cubicBezTo>
                    <a:pt x="6227" y="1580"/>
                    <a:pt x="6227" y="1580"/>
                    <a:pt x="6227" y="1580"/>
                  </a:cubicBezTo>
                  <a:cubicBezTo>
                    <a:pt x="6672" y="1402"/>
                    <a:pt x="6764" y="896"/>
                    <a:pt x="6747" y="647"/>
                  </a:cubicBezTo>
                  <a:close/>
                  <a:moveTo>
                    <a:pt x="1016" y="2083"/>
                  </a:moveTo>
                  <a:lnTo>
                    <a:pt x="1016" y="2083"/>
                  </a:lnTo>
                  <a:cubicBezTo>
                    <a:pt x="663" y="1433"/>
                    <a:pt x="663" y="1433"/>
                    <a:pt x="663" y="1433"/>
                  </a:cubicBezTo>
                  <a:cubicBezTo>
                    <a:pt x="629" y="1423"/>
                    <a:pt x="629" y="1423"/>
                    <a:pt x="629" y="1423"/>
                  </a:cubicBezTo>
                  <a:cubicBezTo>
                    <a:pt x="270" y="1297"/>
                    <a:pt x="205" y="913"/>
                    <a:pt x="198" y="742"/>
                  </a:cubicBezTo>
                  <a:cubicBezTo>
                    <a:pt x="1228" y="742"/>
                    <a:pt x="1228" y="742"/>
                    <a:pt x="1228" y="742"/>
                  </a:cubicBezTo>
                  <a:cubicBezTo>
                    <a:pt x="1272" y="1136"/>
                    <a:pt x="1368" y="1631"/>
                    <a:pt x="1566" y="2083"/>
                  </a:cubicBezTo>
                  <a:lnTo>
                    <a:pt x="1016" y="2083"/>
                  </a:lnTo>
                  <a:close/>
                  <a:moveTo>
                    <a:pt x="6135" y="1423"/>
                  </a:moveTo>
                  <a:lnTo>
                    <a:pt x="6135" y="1423"/>
                  </a:lnTo>
                  <a:cubicBezTo>
                    <a:pt x="6101" y="1433"/>
                    <a:pt x="6101" y="1433"/>
                    <a:pt x="6101" y="1433"/>
                  </a:cubicBezTo>
                  <a:cubicBezTo>
                    <a:pt x="5749" y="2083"/>
                    <a:pt x="5749" y="2083"/>
                    <a:pt x="5749" y="2083"/>
                  </a:cubicBezTo>
                  <a:cubicBezTo>
                    <a:pt x="5198" y="2083"/>
                    <a:pt x="5198" y="2083"/>
                    <a:pt x="5198" y="2083"/>
                  </a:cubicBezTo>
                  <a:cubicBezTo>
                    <a:pt x="5396" y="1631"/>
                    <a:pt x="5492" y="1136"/>
                    <a:pt x="5537" y="742"/>
                  </a:cubicBezTo>
                  <a:cubicBezTo>
                    <a:pt x="6566" y="742"/>
                    <a:pt x="6566" y="742"/>
                    <a:pt x="6566" y="742"/>
                  </a:cubicBezTo>
                  <a:cubicBezTo>
                    <a:pt x="6559" y="913"/>
                    <a:pt x="6498" y="1297"/>
                    <a:pt x="6135" y="142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9" name="Freeform 198">
              <a:extLst>
                <a:ext uri="{FF2B5EF4-FFF2-40B4-BE49-F238E27FC236}">
                  <a16:creationId xmlns="" xmlns:a16="http://schemas.microsoft.com/office/drawing/2014/main" id="{C8A6881B-23FC-4DB7-A2E0-BA9401D505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99101" y="5105996"/>
              <a:ext cx="3758878" cy="2945793"/>
            </a:xfrm>
            <a:custGeom>
              <a:avLst/>
              <a:gdLst>
                <a:gd name="T0" fmla="*/ 6747 w 6765"/>
                <a:gd name="T1" fmla="*/ 647 h 5285"/>
                <a:gd name="T2" fmla="*/ 6747 w 6765"/>
                <a:gd name="T3" fmla="*/ 647 h 5285"/>
                <a:gd name="T4" fmla="*/ 6744 w 6765"/>
                <a:gd name="T5" fmla="*/ 561 h 5285"/>
                <a:gd name="T6" fmla="*/ 5557 w 6765"/>
                <a:gd name="T7" fmla="*/ 561 h 5285"/>
                <a:gd name="T8" fmla="*/ 5578 w 6765"/>
                <a:gd name="T9" fmla="*/ 144 h 5285"/>
                <a:gd name="T10" fmla="*/ 5639 w 6765"/>
                <a:gd name="T11" fmla="*/ 144 h 5285"/>
                <a:gd name="T12" fmla="*/ 5711 w 6765"/>
                <a:gd name="T13" fmla="*/ 72 h 5285"/>
                <a:gd name="T14" fmla="*/ 5639 w 6765"/>
                <a:gd name="T15" fmla="*/ 0 h 5285"/>
                <a:gd name="T16" fmla="*/ 5578 w 6765"/>
                <a:gd name="T17" fmla="*/ 0 h 5285"/>
                <a:gd name="T18" fmla="*/ 3382 w 6765"/>
                <a:gd name="T19" fmla="*/ 0 h 5285"/>
                <a:gd name="T20" fmla="*/ 1187 w 6765"/>
                <a:gd name="T21" fmla="*/ 0 h 5285"/>
                <a:gd name="T22" fmla="*/ 1125 w 6765"/>
                <a:gd name="T23" fmla="*/ 0 h 5285"/>
                <a:gd name="T24" fmla="*/ 1053 w 6765"/>
                <a:gd name="T25" fmla="*/ 72 h 5285"/>
                <a:gd name="T26" fmla="*/ 1125 w 6765"/>
                <a:gd name="T27" fmla="*/ 144 h 5285"/>
                <a:gd name="T28" fmla="*/ 1187 w 6765"/>
                <a:gd name="T29" fmla="*/ 144 h 5285"/>
                <a:gd name="T30" fmla="*/ 1207 w 6765"/>
                <a:gd name="T31" fmla="*/ 561 h 5285"/>
                <a:gd name="T32" fmla="*/ 21 w 6765"/>
                <a:gd name="T33" fmla="*/ 561 h 5285"/>
                <a:gd name="T34" fmla="*/ 17 w 6765"/>
                <a:gd name="T35" fmla="*/ 647 h 5285"/>
                <a:gd name="T36" fmla="*/ 537 w 6765"/>
                <a:gd name="T37" fmla="*/ 1580 h 5285"/>
                <a:gd name="T38" fmla="*/ 906 w 6765"/>
                <a:gd name="T39" fmla="*/ 2264 h 5285"/>
                <a:gd name="T40" fmla="*/ 1655 w 6765"/>
                <a:gd name="T41" fmla="*/ 2264 h 5285"/>
                <a:gd name="T42" fmla="*/ 3037 w 6765"/>
                <a:gd name="T43" fmla="*/ 3345 h 5285"/>
                <a:gd name="T44" fmla="*/ 3037 w 6765"/>
                <a:gd name="T45" fmla="*/ 3837 h 5285"/>
                <a:gd name="T46" fmla="*/ 2979 w 6765"/>
                <a:gd name="T47" fmla="*/ 3837 h 5285"/>
                <a:gd name="T48" fmla="*/ 2979 w 6765"/>
                <a:gd name="T49" fmla="*/ 4313 h 5285"/>
                <a:gd name="T50" fmla="*/ 3037 w 6765"/>
                <a:gd name="T51" fmla="*/ 4313 h 5285"/>
                <a:gd name="T52" fmla="*/ 3037 w 6765"/>
                <a:gd name="T53" fmla="*/ 4613 h 5285"/>
                <a:gd name="T54" fmla="*/ 3016 w 6765"/>
                <a:gd name="T55" fmla="*/ 4613 h 5285"/>
                <a:gd name="T56" fmla="*/ 2845 w 6765"/>
                <a:gd name="T57" fmla="*/ 4784 h 5285"/>
                <a:gd name="T58" fmla="*/ 2845 w 6765"/>
                <a:gd name="T59" fmla="*/ 5113 h 5285"/>
                <a:gd name="T60" fmla="*/ 3016 w 6765"/>
                <a:gd name="T61" fmla="*/ 5284 h 5285"/>
                <a:gd name="T62" fmla="*/ 3037 w 6765"/>
                <a:gd name="T63" fmla="*/ 5284 h 5285"/>
                <a:gd name="T64" fmla="*/ 3727 w 6765"/>
                <a:gd name="T65" fmla="*/ 5284 h 5285"/>
                <a:gd name="T66" fmla="*/ 3748 w 6765"/>
                <a:gd name="T67" fmla="*/ 5284 h 5285"/>
                <a:gd name="T68" fmla="*/ 3919 w 6765"/>
                <a:gd name="T69" fmla="*/ 5113 h 5285"/>
                <a:gd name="T70" fmla="*/ 3919 w 6765"/>
                <a:gd name="T71" fmla="*/ 4784 h 5285"/>
                <a:gd name="T72" fmla="*/ 3748 w 6765"/>
                <a:gd name="T73" fmla="*/ 4613 h 5285"/>
                <a:gd name="T74" fmla="*/ 3727 w 6765"/>
                <a:gd name="T75" fmla="*/ 4613 h 5285"/>
                <a:gd name="T76" fmla="*/ 3727 w 6765"/>
                <a:gd name="T77" fmla="*/ 4313 h 5285"/>
                <a:gd name="T78" fmla="*/ 3786 w 6765"/>
                <a:gd name="T79" fmla="*/ 4313 h 5285"/>
                <a:gd name="T80" fmla="*/ 3786 w 6765"/>
                <a:gd name="T81" fmla="*/ 3837 h 5285"/>
                <a:gd name="T82" fmla="*/ 3727 w 6765"/>
                <a:gd name="T83" fmla="*/ 3837 h 5285"/>
                <a:gd name="T84" fmla="*/ 3727 w 6765"/>
                <a:gd name="T85" fmla="*/ 3345 h 5285"/>
                <a:gd name="T86" fmla="*/ 5109 w 6765"/>
                <a:gd name="T87" fmla="*/ 2264 h 5285"/>
                <a:gd name="T88" fmla="*/ 5858 w 6765"/>
                <a:gd name="T89" fmla="*/ 2264 h 5285"/>
                <a:gd name="T90" fmla="*/ 6227 w 6765"/>
                <a:gd name="T91" fmla="*/ 1580 h 5285"/>
                <a:gd name="T92" fmla="*/ 6747 w 6765"/>
                <a:gd name="T93" fmla="*/ 647 h 5285"/>
                <a:gd name="T94" fmla="*/ 1016 w 6765"/>
                <a:gd name="T95" fmla="*/ 2083 h 5285"/>
                <a:gd name="T96" fmla="*/ 1016 w 6765"/>
                <a:gd name="T97" fmla="*/ 2083 h 5285"/>
                <a:gd name="T98" fmla="*/ 663 w 6765"/>
                <a:gd name="T99" fmla="*/ 1433 h 5285"/>
                <a:gd name="T100" fmla="*/ 629 w 6765"/>
                <a:gd name="T101" fmla="*/ 1423 h 5285"/>
                <a:gd name="T102" fmla="*/ 198 w 6765"/>
                <a:gd name="T103" fmla="*/ 742 h 5285"/>
                <a:gd name="T104" fmla="*/ 1228 w 6765"/>
                <a:gd name="T105" fmla="*/ 742 h 5285"/>
                <a:gd name="T106" fmla="*/ 1566 w 6765"/>
                <a:gd name="T107" fmla="*/ 2083 h 5285"/>
                <a:gd name="T108" fmla="*/ 1016 w 6765"/>
                <a:gd name="T109" fmla="*/ 2083 h 5285"/>
                <a:gd name="T110" fmla="*/ 6135 w 6765"/>
                <a:gd name="T111" fmla="*/ 1423 h 5285"/>
                <a:gd name="T112" fmla="*/ 6135 w 6765"/>
                <a:gd name="T113" fmla="*/ 1423 h 5285"/>
                <a:gd name="T114" fmla="*/ 6101 w 6765"/>
                <a:gd name="T115" fmla="*/ 1433 h 5285"/>
                <a:gd name="T116" fmla="*/ 5749 w 6765"/>
                <a:gd name="T117" fmla="*/ 2083 h 5285"/>
                <a:gd name="T118" fmla="*/ 5198 w 6765"/>
                <a:gd name="T119" fmla="*/ 2083 h 5285"/>
                <a:gd name="T120" fmla="*/ 5537 w 6765"/>
                <a:gd name="T121" fmla="*/ 742 h 5285"/>
                <a:gd name="T122" fmla="*/ 6566 w 6765"/>
                <a:gd name="T123" fmla="*/ 742 h 5285"/>
                <a:gd name="T124" fmla="*/ 6135 w 6765"/>
                <a:gd name="T125" fmla="*/ 1423 h 5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65" h="5285">
                  <a:moveTo>
                    <a:pt x="6747" y="647"/>
                  </a:moveTo>
                  <a:lnTo>
                    <a:pt x="6747" y="647"/>
                  </a:lnTo>
                  <a:cubicBezTo>
                    <a:pt x="6744" y="561"/>
                    <a:pt x="6744" y="561"/>
                    <a:pt x="6744" y="561"/>
                  </a:cubicBezTo>
                  <a:cubicBezTo>
                    <a:pt x="5557" y="561"/>
                    <a:pt x="5557" y="561"/>
                    <a:pt x="5557" y="561"/>
                  </a:cubicBezTo>
                  <a:cubicBezTo>
                    <a:pt x="5571" y="387"/>
                    <a:pt x="5578" y="243"/>
                    <a:pt x="5578" y="144"/>
                  </a:cubicBezTo>
                  <a:cubicBezTo>
                    <a:pt x="5639" y="144"/>
                    <a:pt x="5639" y="144"/>
                    <a:pt x="5639" y="144"/>
                  </a:cubicBezTo>
                  <a:cubicBezTo>
                    <a:pt x="5680" y="144"/>
                    <a:pt x="5711" y="113"/>
                    <a:pt x="5711" y="72"/>
                  </a:cubicBezTo>
                  <a:cubicBezTo>
                    <a:pt x="5711" y="31"/>
                    <a:pt x="5680" y="0"/>
                    <a:pt x="5639" y="0"/>
                  </a:cubicBezTo>
                  <a:cubicBezTo>
                    <a:pt x="5578" y="0"/>
                    <a:pt x="5578" y="0"/>
                    <a:pt x="5578" y="0"/>
                  </a:cubicBezTo>
                  <a:cubicBezTo>
                    <a:pt x="3382" y="0"/>
                    <a:pt x="3382" y="0"/>
                    <a:pt x="3382" y="0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1125" y="0"/>
                    <a:pt x="1125" y="0"/>
                    <a:pt x="1125" y="0"/>
                  </a:cubicBezTo>
                  <a:cubicBezTo>
                    <a:pt x="1084" y="0"/>
                    <a:pt x="1053" y="31"/>
                    <a:pt x="1053" y="72"/>
                  </a:cubicBezTo>
                  <a:cubicBezTo>
                    <a:pt x="1053" y="113"/>
                    <a:pt x="1084" y="144"/>
                    <a:pt x="1125" y="144"/>
                  </a:cubicBezTo>
                  <a:cubicBezTo>
                    <a:pt x="1187" y="144"/>
                    <a:pt x="1187" y="144"/>
                    <a:pt x="1187" y="144"/>
                  </a:cubicBezTo>
                  <a:cubicBezTo>
                    <a:pt x="1187" y="243"/>
                    <a:pt x="1194" y="387"/>
                    <a:pt x="1207" y="561"/>
                  </a:cubicBezTo>
                  <a:cubicBezTo>
                    <a:pt x="21" y="561"/>
                    <a:pt x="21" y="561"/>
                    <a:pt x="21" y="561"/>
                  </a:cubicBezTo>
                  <a:cubicBezTo>
                    <a:pt x="17" y="647"/>
                    <a:pt x="17" y="647"/>
                    <a:pt x="17" y="647"/>
                  </a:cubicBezTo>
                  <a:cubicBezTo>
                    <a:pt x="0" y="896"/>
                    <a:pt x="92" y="1402"/>
                    <a:pt x="537" y="1580"/>
                  </a:cubicBezTo>
                  <a:cubicBezTo>
                    <a:pt x="906" y="2264"/>
                    <a:pt x="906" y="2264"/>
                    <a:pt x="906" y="2264"/>
                  </a:cubicBezTo>
                  <a:cubicBezTo>
                    <a:pt x="1655" y="2264"/>
                    <a:pt x="1655" y="2264"/>
                    <a:pt x="1655" y="2264"/>
                  </a:cubicBezTo>
                  <a:cubicBezTo>
                    <a:pt x="1925" y="2791"/>
                    <a:pt x="2356" y="3232"/>
                    <a:pt x="3037" y="3345"/>
                  </a:cubicBezTo>
                  <a:cubicBezTo>
                    <a:pt x="3037" y="3837"/>
                    <a:pt x="3037" y="3837"/>
                    <a:pt x="3037" y="3837"/>
                  </a:cubicBezTo>
                  <a:cubicBezTo>
                    <a:pt x="2979" y="3837"/>
                    <a:pt x="2979" y="3837"/>
                    <a:pt x="2979" y="3837"/>
                  </a:cubicBezTo>
                  <a:cubicBezTo>
                    <a:pt x="2979" y="3837"/>
                    <a:pt x="2814" y="4097"/>
                    <a:pt x="2979" y="4313"/>
                  </a:cubicBezTo>
                  <a:cubicBezTo>
                    <a:pt x="3037" y="4313"/>
                    <a:pt x="3037" y="4313"/>
                    <a:pt x="3037" y="4313"/>
                  </a:cubicBezTo>
                  <a:cubicBezTo>
                    <a:pt x="3037" y="4613"/>
                    <a:pt x="3037" y="4613"/>
                    <a:pt x="3037" y="4613"/>
                  </a:cubicBezTo>
                  <a:cubicBezTo>
                    <a:pt x="3016" y="4613"/>
                    <a:pt x="3016" y="4613"/>
                    <a:pt x="3016" y="4613"/>
                  </a:cubicBezTo>
                  <a:cubicBezTo>
                    <a:pt x="2924" y="4613"/>
                    <a:pt x="2845" y="4689"/>
                    <a:pt x="2845" y="4784"/>
                  </a:cubicBezTo>
                  <a:cubicBezTo>
                    <a:pt x="2845" y="5113"/>
                    <a:pt x="2845" y="5113"/>
                    <a:pt x="2845" y="5113"/>
                  </a:cubicBezTo>
                  <a:cubicBezTo>
                    <a:pt x="2845" y="5208"/>
                    <a:pt x="2924" y="5284"/>
                    <a:pt x="3016" y="5284"/>
                  </a:cubicBezTo>
                  <a:cubicBezTo>
                    <a:pt x="3037" y="5284"/>
                    <a:pt x="3037" y="5284"/>
                    <a:pt x="3037" y="5284"/>
                  </a:cubicBezTo>
                  <a:cubicBezTo>
                    <a:pt x="3727" y="5284"/>
                    <a:pt x="3727" y="5284"/>
                    <a:pt x="3727" y="5284"/>
                  </a:cubicBezTo>
                  <a:cubicBezTo>
                    <a:pt x="3748" y="5284"/>
                    <a:pt x="3748" y="5284"/>
                    <a:pt x="3748" y="5284"/>
                  </a:cubicBezTo>
                  <a:cubicBezTo>
                    <a:pt x="3841" y="5284"/>
                    <a:pt x="3919" y="5208"/>
                    <a:pt x="3919" y="5113"/>
                  </a:cubicBezTo>
                  <a:cubicBezTo>
                    <a:pt x="3919" y="4784"/>
                    <a:pt x="3919" y="4784"/>
                    <a:pt x="3919" y="4784"/>
                  </a:cubicBezTo>
                  <a:cubicBezTo>
                    <a:pt x="3919" y="4689"/>
                    <a:pt x="3841" y="4613"/>
                    <a:pt x="3748" y="4613"/>
                  </a:cubicBezTo>
                  <a:cubicBezTo>
                    <a:pt x="3727" y="4613"/>
                    <a:pt x="3727" y="4613"/>
                    <a:pt x="3727" y="4613"/>
                  </a:cubicBezTo>
                  <a:cubicBezTo>
                    <a:pt x="3727" y="4313"/>
                    <a:pt x="3727" y="4313"/>
                    <a:pt x="3727" y="4313"/>
                  </a:cubicBezTo>
                  <a:cubicBezTo>
                    <a:pt x="3786" y="4313"/>
                    <a:pt x="3786" y="4313"/>
                    <a:pt x="3786" y="4313"/>
                  </a:cubicBezTo>
                  <a:cubicBezTo>
                    <a:pt x="3950" y="4097"/>
                    <a:pt x="3786" y="3837"/>
                    <a:pt x="3786" y="3837"/>
                  </a:cubicBezTo>
                  <a:cubicBezTo>
                    <a:pt x="3727" y="3837"/>
                    <a:pt x="3727" y="3837"/>
                    <a:pt x="3727" y="3837"/>
                  </a:cubicBezTo>
                  <a:cubicBezTo>
                    <a:pt x="3727" y="3345"/>
                    <a:pt x="3727" y="3345"/>
                    <a:pt x="3727" y="3345"/>
                  </a:cubicBezTo>
                  <a:cubicBezTo>
                    <a:pt x="4408" y="3232"/>
                    <a:pt x="4839" y="2791"/>
                    <a:pt x="5109" y="2264"/>
                  </a:cubicBezTo>
                  <a:cubicBezTo>
                    <a:pt x="5858" y="2264"/>
                    <a:pt x="5858" y="2264"/>
                    <a:pt x="5858" y="2264"/>
                  </a:cubicBezTo>
                  <a:cubicBezTo>
                    <a:pt x="6227" y="1580"/>
                    <a:pt x="6227" y="1580"/>
                    <a:pt x="6227" y="1580"/>
                  </a:cubicBezTo>
                  <a:cubicBezTo>
                    <a:pt x="6672" y="1402"/>
                    <a:pt x="6764" y="896"/>
                    <a:pt x="6747" y="647"/>
                  </a:cubicBezTo>
                  <a:close/>
                  <a:moveTo>
                    <a:pt x="1016" y="2083"/>
                  </a:moveTo>
                  <a:lnTo>
                    <a:pt x="1016" y="2083"/>
                  </a:lnTo>
                  <a:cubicBezTo>
                    <a:pt x="663" y="1433"/>
                    <a:pt x="663" y="1433"/>
                    <a:pt x="663" y="1433"/>
                  </a:cubicBezTo>
                  <a:cubicBezTo>
                    <a:pt x="629" y="1423"/>
                    <a:pt x="629" y="1423"/>
                    <a:pt x="629" y="1423"/>
                  </a:cubicBezTo>
                  <a:cubicBezTo>
                    <a:pt x="270" y="1297"/>
                    <a:pt x="205" y="913"/>
                    <a:pt x="198" y="742"/>
                  </a:cubicBezTo>
                  <a:cubicBezTo>
                    <a:pt x="1228" y="742"/>
                    <a:pt x="1228" y="742"/>
                    <a:pt x="1228" y="742"/>
                  </a:cubicBezTo>
                  <a:cubicBezTo>
                    <a:pt x="1272" y="1136"/>
                    <a:pt x="1368" y="1631"/>
                    <a:pt x="1566" y="2083"/>
                  </a:cubicBezTo>
                  <a:lnTo>
                    <a:pt x="1016" y="2083"/>
                  </a:lnTo>
                  <a:close/>
                  <a:moveTo>
                    <a:pt x="6135" y="1423"/>
                  </a:moveTo>
                  <a:lnTo>
                    <a:pt x="6135" y="1423"/>
                  </a:lnTo>
                  <a:cubicBezTo>
                    <a:pt x="6101" y="1433"/>
                    <a:pt x="6101" y="1433"/>
                    <a:pt x="6101" y="1433"/>
                  </a:cubicBezTo>
                  <a:cubicBezTo>
                    <a:pt x="5749" y="2083"/>
                    <a:pt x="5749" y="2083"/>
                    <a:pt x="5749" y="2083"/>
                  </a:cubicBezTo>
                  <a:cubicBezTo>
                    <a:pt x="5198" y="2083"/>
                    <a:pt x="5198" y="2083"/>
                    <a:pt x="5198" y="2083"/>
                  </a:cubicBezTo>
                  <a:cubicBezTo>
                    <a:pt x="5396" y="1631"/>
                    <a:pt x="5492" y="1136"/>
                    <a:pt x="5537" y="742"/>
                  </a:cubicBezTo>
                  <a:cubicBezTo>
                    <a:pt x="6566" y="742"/>
                    <a:pt x="6566" y="742"/>
                    <a:pt x="6566" y="742"/>
                  </a:cubicBezTo>
                  <a:cubicBezTo>
                    <a:pt x="6559" y="913"/>
                    <a:pt x="6498" y="1297"/>
                    <a:pt x="6135" y="142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0" name="Freeform 198">
              <a:extLst>
                <a:ext uri="{FF2B5EF4-FFF2-40B4-BE49-F238E27FC236}">
                  <a16:creationId xmlns="" xmlns:a16="http://schemas.microsoft.com/office/drawing/2014/main" id="{53575E22-A703-4DA6-824A-43AEDD59BB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9398" y="5105996"/>
              <a:ext cx="3758878" cy="2945793"/>
            </a:xfrm>
            <a:custGeom>
              <a:avLst/>
              <a:gdLst>
                <a:gd name="T0" fmla="*/ 6747 w 6765"/>
                <a:gd name="T1" fmla="*/ 647 h 5285"/>
                <a:gd name="T2" fmla="*/ 6747 w 6765"/>
                <a:gd name="T3" fmla="*/ 647 h 5285"/>
                <a:gd name="T4" fmla="*/ 6744 w 6765"/>
                <a:gd name="T5" fmla="*/ 561 h 5285"/>
                <a:gd name="T6" fmla="*/ 5557 w 6765"/>
                <a:gd name="T7" fmla="*/ 561 h 5285"/>
                <a:gd name="T8" fmla="*/ 5578 w 6765"/>
                <a:gd name="T9" fmla="*/ 144 h 5285"/>
                <a:gd name="T10" fmla="*/ 5639 w 6765"/>
                <a:gd name="T11" fmla="*/ 144 h 5285"/>
                <a:gd name="T12" fmla="*/ 5711 w 6765"/>
                <a:gd name="T13" fmla="*/ 72 h 5285"/>
                <a:gd name="T14" fmla="*/ 5639 w 6765"/>
                <a:gd name="T15" fmla="*/ 0 h 5285"/>
                <a:gd name="T16" fmla="*/ 5578 w 6765"/>
                <a:gd name="T17" fmla="*/ 0 h 5285"/>
                <a:gd name="T18" fmla="*/ 3382 w 6765"/>
                <a:gd name="T19" fmla="*/ 0 h 5285"/>
                <a:gd name="T20" fmla="*/ 1187 w 6765"/>
                <a:gd name="T21" fmla="*/ 0 h 5285"/>
                <a:gd name="T22" fmla="*/ 1125 w 6765"/>
                <a:gd name="T23" fmla="*/ 0 h 5285"/>
                <a:gd name="T24" fmla="*/ 1053 w 6765"/>
                <a:gd name="T25" fmla="*/ 72 h 5285"/>
                <a:gd name="T26" fmla="*/ 1125 w 6765"/>
                <a:gd name="T27" fmla="*/ 144 h 5285"/>
                <a:gd name="T28" fmla="*/ 1187 w 6765"/>
                <a:gd name="T29" fmla="*/ 144 h 5285"/>
                <a:gd name="T30" fmla="*/ 1207 w 6765"/>
                <a:gd name="T31" fmla="*/ 561 h 5285"/>
                <a:gd name="T32" fmla="*/ 21 w 6765"/>
                <a:gd name="T33" fmla="*/ 561 h 5285"/>
                <a:gd name="T34" fmla="*/ 17 w 6765"/>
                <a:gd name="T35" fmla="*/ 647 h 5285"/>
                <a:gd name="T36" fmla="*/ 537 w 6765"/>
                <a:gd name="T37" fmla="*/ 1580 h 5285"/>
                <a:gd name="T38" fmla="*/ 906 w 6765"/>
                <a:gd name="T39" fmla="*/ 2264 h 5285"/>
                <a:gd name="T40" fmla="*/ 1655 w 6765"/>
                <a:gd name="T41" fmla="*/ 2264 h 5285"/>
                <a:gd name="T42" fmla="*/ 3037 w 6765"/>
                <a:gd name="T43" fmla="*/ 3345 h 5285"/>
                <a:gd name="T44" fmla="*/ 3037 w 6765"/>
                <a:gd name="T45" fmla="*/ 3837 h 5285"/>
                <a:gd name="T46" fmla="*/ 2979 w 6765"/>
                <a:gd name="T47" fmla="*/ 3837 h 5285"/>
                <a:gd name="T48" fmla="*/ 2979 w 6765"/>
                <a:gd name="T49" fmla="*/ 4313 h 5285"/>
                <a:gd name="T50" fmla="*/ 3037 w 6765"/>
                <a:gd name="T51" fmla="*/ 4313 h 5285"/>
                <a:gd name="T52" fmla="*/ 3037 w 6765"/>
                <a:gd name="T53" fmla="*/ 4613 h 5285"/>
                <a:gd name="T54" fmla="*/ 3016 w 6765"/>
                <a:gd name="T55" fmla="*/ 4613 h 5285"/>
                <a:gd name="T56" fmla="*/ 2845 w 6765"/>
                <a:gd name="T57" fmla="*/ 4784 h 5285"/>
                <a:gd name="T58" fmla="*/ 2845 w 6765"/>
                <a:gd name="T59" fmla="*/ 5113 h 5285"/>
                <a:gd name="T60" fmla="*/ 3016 w 6765"/>
                <a:gd name="T61" fmla="*/ 5284 h 5285"/>
                <a:gd name="T62" fmla="*/ 3037 w 6765"/>
                <a:gd name="T63" fmla="*/ 5284 h 5285"/>
                <a:gd name="T64" fmla="*/ 3727 w 6765"/>
                <a:gd name="T65" fmla="*/ 5284 h 5285"/>
                <a:gd name="T66" fmla="*/ 3748 w 6765"/>
                <a:gd name="T67" fmla="*/ 5284 h 5285"/>
                <a:gd name="T68" fmla="*/ 3919 w 6765"/>
                <a:gd name="T69" fmla="*/ 5113 h 5285"/>
                <a:gd name="T70" fmla="*/ 3919 w 6765"/>
                <a:gd name="T71" fmla="*/ 4784 h 5285"/>
                <a:gd name="T72" fmla="*/ 3748 w 6765"/>
                <a:gd name="T73" fmla="*/ 4613 h 5285"/>
                <a:gd name="T74" fmla="*/ 3727 w 6765"/>
                <a:gd name="T75" fmla="*/ 4613 h 5285"/>
                <a:gd name="T76" fmla="*/ 3727 w 6765"/>
                <a:gd name="T77" fmla="*/ 4313 h 5285"/>
                <a:gd name="T78" fmla="*/ 3786 w 6765"/>
                <a:gd name="T79" fmla="*/ 4313 h 5285"/>
                <a:gd name="T80" fmla="*/ 3786 w 6765"/>
                <a:gd name="T81" fmla="*/ 3837 h 5285"/>
                <a:gd name="T82" fmla="*/ 3727 w 6765"/>
                <a:gd name="T83" fmla="*/ 3837 h 5285"/>
                <a:gd name="T84" fmla="*/ 3727 w 6765"/>
                <a:gd name="T85" fmla="*/ 3345 h 5285"/>
                <a:gd name="T86" fmla="*/ 5109 w 6765"/>
                <a:gd name="T87" fmla="*/ 2264 h 5285"/>
                <a:gd name="T88" fmla="*/ 5858 w 6765"/>
                <a:gd name="T89" fmla="*/ 2264 h 5285"/>
                <a:gd name="T90" fmla="*/ 6227 w 6765"/>
                <a:gd name="T91" fmla="*/ 1580 h 5285"/>
                <a:gd name="T92" fmla="*/ 6747 w 6765"/>
                <a:gd name="T93" fmla="*/ 647 h 5285"/>
                <a:gd name="T94" fmla="*/ 1016 w 6765"/>
                <a:gd name="T95" fmla="*/ 2083 h 5285"/>
                <a:gd name="T96" fmla="*/ 1016 w 6765"/>
                <a:gd name="T97" fmla="*/ 2083 h 5285"/>
                <a:gd name="T98" fmla="*/ 663 w 6765"/>
                <a:gd name="T99" fmla="*/ 1433 h 5285"/>
                <a:gd name="T100" fmla="*/ 629 w 6765"/>
                <a:gd name="T101" fmla="*/ 1423 h 5285"/>
                <a:gd name="T102" fmla="*/ 198 w 6765"/>
                <a:gd name="T103" fmla="*/ 742 h 5285"/>
                <a:gd name="T104" fmla="*/ 1228 w 6765"/>
                <a:gd name="T105" fmla="*/ 742 h 5285"/>
                <a:gd name="T106" fmla="*/ 1566 w 6765"/>
                <a:gd name="T107" fmla="*/ 2083 h 5285"/>
                <a:gd name="T108" fmla="*/ 1016 w 6765"/>
                <a:gd name="T109" fmla="*/ 2083 h 5285"/>
                <a:gd name="T110" fmla="*/ 6135 w 6765"/>
                <a:gd name="T111" fmla="*/ 1423 h 5285"/>
                <a:gd name="T112" fmla="*/ 6135 w 6765"/>
                <a:gd name="T113" fmla="*/ 1423 h 5285"/>
                <a:gd name="T114" fmla="*/ 6101 w 6765"/>
                <a:gd name="T115" fmla="*/ 1433 h 5285"/>
                <a:gd name="T116" fmla="*/ 5749 w 6765"/>
                <a:gd name="T117" fmla="*/ 2083 h 5285"/>
                <a:gd name="T118" fmla="*/ 5198 w 6765"/>
                <a:gd name="T119" fmla="*/ 2083 h 5285"/>
                <a:gd name="T120" fmla="*/ 5537 w 6765"/>
                <a:gd name="T121" fmla="*/ 742 h 5285"/>
                <a:gd name="T122" fmla="*/ 6566 w 6765"/>
                <a:gd name="T123" fmla="*/ 742 h 5285"/>
                <a:gd name="T124" fmla="*/ 6135 w 6765"/>
                <a:gd name="T125" fmla="*/ 1423 h 5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65" h="5285">
                  <a:moveTo>
                    <a:pt x="6747" y="647"/>
                  </a:moveTo>
                  <a:lnTo>
                    <a:pt x="6747" y="647"/>
                  </a:lnTo>
                  <a:cubicBezTo>
                    <a:pt x="6744" y="561"/>
                    <a:pt x="6744" y="561"/>
                    <a:pt x="6744" y="561"/>
                  </a:cubicBezTo>
                  <a:cubicBezTo>
                    <a:pt x="5557" y="561"/>
                    <a:pt x="5557" y="561"/>
                    <a:pt x="5557" y="561"/>
                  </a:cubicBezTo>
                  <a:cubicBezTo>
                    <a:pt x="5571" y="387"/>
                    <a:pt x="5578" y="243"/>
                    <a:pt x="5578" y="144"/>
                  </a:cubicBezTo>
                  <a:cubicBezTo>
                    <a:pt x="5639" y="144"/>
                    <a:pt x="5639" y="144"/>
                    <a:pt x="5639" y="144"/>
                  </a:cubicBezTo>
                  <a:cubicBezTo>
                    <a:pt x="5680" y="144"/>
                    <a:pt x="5711" y="113"/>
                    <a:pt x="5711" y="72"/>
                  </a:cubicBezTo>
                  <a:cubicBezTo>
                    <a:pt x="5711" y="31"/>
                    <a:pt x="5680" y="0"/>
                    <a:pt x="5639" y="0"/>
                  </a:cubicBezTo>
                  <a:cubicBezTo>
                    <a:pt x="5578" y="0"/>
                    <a:pt x="5578" y="0"/>
                    <a:pt x="5578" y="0"/>
                  </a:cubicBezTo>
                  <a:cubicBezTo>
                    <a:pt x="3382" y="0"/>
                    <a:pt x="3382" y="0"/>
                    <a:pt x="3382" y="0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1125" y="0"/>
                    <a:pt x="1125" y="0"/>
                    <a:pt x="1125" y="0"/>
                  </a:cubicBezTo>
                  <a:cubicBezTo>
                    <a:pt x="1084" y="0"/>
                    <a:pt x="1053" y="31"/>
                    <a:pt x="1053" y="72"/>
                  </a:cubicBezTo>
                  <a:cubicBezTo>
                    <a:pt x="1053" y="113"/>
                    <a:pt x="1084" y="144"/>
                    <a:pt x="1125" y="144"/>
                  </a:cubicBezTo>
                  <a:cubicBezTo>
                    <a:pt x="1187" y="144"/>
                    <a:pt x="1187" y="144"/>
                    <a:pt x="1187" y="144"/>
                  </a:cubicBezTo>
                  <a:cubicBezTo>
                    <a:pt x="1187" y="243"/>
                    <a:pt x="1194" y="387"/>
                    <a:pt x="1207" y="561"/>
                  </a:cubicBezTo>
                  <a:cubicBezTo>
                    <a:pt x="21" y="561"/>
                    <a:pt x="21" y="561"/>
                    <a:pt x="21" y="561"/>
                  </a:cubicBezTo>
                  <a:cubicBezTo>
                    <a:pt x="17" y="647"/>
                    <a:pt x="17" y="647"/>
                    <a:pt x="17" y="647"/>
                  </a:cubicBezTo>
                  <a:cubicBezTo>
                    <a:pt x="0" y="896"/>
                    <a:pt x="92" y="1402"/>
                    <a:pt x="537" y="1580"/>
                  </a:cubicBezTo>
                  <a:cubicBezTo>
                    <a:pt x="906" y="2264"/>
                    <a:pt x="906" y="2264"/>
                    <a:pt x="906" y="2264"/>
                  </a:cubicBezTo>
                  <a:cubicBezTo>
                    <a:pt x="1655" y="2264"/>
                    <a:pt x="1655" y="2264"/>
                    <a:pt x="1655" y="2264"/>
                  </a:cubicBezTo>
                  <a:cubicBezTo>
                    <a:pt x="1925" y="2791"/>
                    <a:pt x="2356" y="3232"/>
                    <a:pt x="3037" y="3345"/>
                  </a:cubicBezTo>
                  <a:cubicBezTo>
                    <a:pt x="3037" y="3837"/>
                    <a:pt x="3037" y="3837"/>
                    <a:pt x="3037" y="3837"/>
                  </a:cubicBezTo>
                  <a:cubicBezTo>
                    <a:pt x="2979" y="3837"/>
                    <a:pt x="2979" y="3837"/>
                    <a:pt x="2979" y="3837"/>
                  </a:cubicBezTo>
                  <a:cubicBezTo>
                    <a:pt x="2979" y="3837"/>
                    <a:pt x="2814" y="4097"/>
                    <a:pt x="2979" y="4313"/>
                  </a:cubicBezTo>
                  <a:cubicBezTo>
                    <a:pt x="3037" y="4313"/>
                    <a:pt x="3037" y="4313"/>
                    <a:pt x="3037" y="4313"/>
                  </a:cubicBezTo>
                  <a:cubicBezTo>
                    <a:pt x="3037" y="4613"/>
                    <a:pt x="3037" y="4613"/>
                    <a:pt x="3037" y="4613"/>
                  </a:cubicBezTo>
                  <a:cubicBezTo>
                    <a:pt x="3016" y="4613"/>
                    <a:pt x="3016" y="4613"/>
                    <a:pt x="3016" y="4613"/>
                  </a:cubicBezTo>
                  <a:cubicBezTo>
                    <a:pt x="2924" y="4613"/>
                    <a:pt x="2845" y="4689"/>
                    <a:pt x="2845" y="4784"/>
                  </a:cubicBezTo>
                  <a:cubicBezTo>
                    <a:pt x="2845" y="5113"/>
                    <a:pt x="2845" y="5113"/>
                    <a:pt x="2845" y="5113"/>
                  </a:cubicBezTo>
                  <a:cubicBezTo>
                    <a:pt x="2845" y="5208"/>
                    <a:pt x="2924" y="5284"/>
                    <a:pt x="3016" y="5284"/>
                  </a:cubicBezTo>
                  <a:cubicBezTo>
                    <a:pt x="3037" y="5284"/>
                    <a:pt x="3037" y="5284"/>
                    <a:pt x="3037" y="5284"/>
                  </a:cubicBezTo>
                  <a:cubicBezTo>
                    <a:pt x="3727" y="5284"/>
                    <a:pt x="3727" y="5284"/>
                    <a:pt x="3727" y="5284"/>
                  </a:cubicBezTo>
                  <a:cubicBezTo>
                    <a:pt x="3748" y="5284"/>
                    <a:pt x="3748" y="5284"/>
                    <a:pt x="3748" y="5284"/>
                  </a:cubicBezTo>
                  <a:cubicBezTo>
                    <a:pt x="3841" y="5284"/>
                    <a:pt x="3919" y="5208"/>
                    <a:pt x="3919" y="5113"/>
                  </a:cubicBezTo>
                  <a:cubicBezTo>
                    <a:pt x="3919" y="4784"/>
                    <a:pt x="3919" y="4784"/>
                    <a:pt x="3919" y="4784"/>
                  </a:cubicBezTo>
                  <a:cubicBezTo>
                    <a:pt x="3919" y="4689"/>
                    <a:pt x="3841" y="4613"/>
                    <a:pt x="3748" y="4613"/>
                  </a:cubicBezTo>
                  <a:cubicBezTo>
                    <a:pt x="3727" y="4613"/>
                    <a:pt x="3727" y="4613"/>
                    <a:pt x="3727" y="4613"/>
                  </a:cubicBezTo>
                  <a:cubicBezTo>
                    <a:pt x="3727" y="4313"/>
                    <a:pt x="3727" y="4313"/>
                    <a:pt x="3727" y="4313"/>
                  </a:cubicBezTo>
                  <a:cubicBezTo>
                    <a:pt x="3786" y="4313"/>
                    <a:pt x="3786" y="4313"/>
                    <a:pt x="3786" y="4313"/>
                  </a:cubicBezTo>
                  <a:cubicBezTo>
                    <a:pt x="3950" y="4097"/>
                    <a:pt x="3786" y="3837"/>
                    <a:pt x="3786" y="3837"/>
                  </a:cubicBezTo>
                  <a:cubicBezTo>
                    <a:pt x="3727" y="3837"/>
                    <a:pt x="3727" y="3837"/>
                    <a:pt x="3727" y="3837"/>
                  </a:cubicBezTo>
                  <a:cubicBezTo>
                    <a:pt x="3727" y="3345"/>
                    <a:pt x="3727" y="3345"/>
                    <a:pt x="3727" y="3345"/>
                  </a:cubicBezTo>
                  <a:cubicBezTo>
                    <a:pt x="4408" y="3232"/>
                    <a:pt x="4839" y="2791"/>
                    <a:pt x="5109" y="2264"/>
                  </a:cubicBezTo>
                  <a:cubicBezTo>
                    <a:pt x="5858" y="2264"/>
                    <a:pt x="5858" y="2264"/>
                    <a:pt x="5858" y="2264"/>
                  </a:cubicBezTo>
                  <a:cubicBezTo>
                    <a:pt x="6227" y="1580"/>
                    <a:pt x="6227" y="1580"/>
                    <a:pt x="6227" y="1580"/>
                  </a:cubicBezTo>
                  <a:cubicBezTo>
                    <a:pt x="6672" y="1402"/>
                    <a:pt x="6764" y="896"/>
                    <a:pt x="6747" y="647"/>
                  </a:cubicBezTo>
                  <a:close/>
                  <a:moveTo>
                    <a:pt x="1016" y="2083"/>
                  </a:moveTo>
                  <a:lnTo>
                    <a:pt x="1016" y="2083"/>
                  </a:lnTo>
                  <a:cubicBezTo>
                    <a:pt x="663" y="1433"/>
                    <a:pt x="663" y="1433"/>
                    <a:pt x="663" y="1433"/>
                  </a:cubicBezTo>
                  <a:cubicBezTo>
                    <a:pt x="629" y="1423"/>
                    <a:pt x="629" y="1423"/>
                    <a:pt x="629" y="1423"/>
                  </a:cubicBezTo>
                  <a:cubicBezTo>
                    <a:pt x="270" y="1297"/>
                    <a:pt x="205" y="913"/>
                    <a:pt x="198" y="742"/>
                  </a:cubicBezTo>
                  <a:cubicBezTo>
                    <a:pt x="1228" y="742"/>
                    <a:pt x="1228" y="742"/>
                    <a:pt x="1228" y="742"/>
                  </a:cubicBezTo>
                  <a:cubicBezTo>
                    <a:pt x="1272" y="1136"/>
                    <a:pt x="1368" y="1631"/>
                    <a:pt x="1566" y="2083"/>
                  </a:cubicBezTo>
                  <a:lnTo>
                    <a:pt x="1016" y="2083"/>
                  </a:lnTo>
                  <a:close/>
                  <a:moveTo>
                    <a:pt x="6135" y="1423"/>
                  </a:moveTo>
                  <a:lnTo>
                    <a:pt x="6135" y="1423"/>
                  </a:lnTo>
                  <a:cubicBezTo>
                    <a:pt x="6101" y="1433"/>
                    <a:pt x="6101" y="1433"/>
                    <a:pt x="6101" y="1433"/>
                  </a:cubicBezTo>
                  <a:cubicBezTo>
                    <a:pt x="5749" y="2083"/>
                    <a:pt x="5749" y="2083"/>
                    <a:pt x="5749" y="2083"/>
                  </a:cubicBezTo>
                  <a:cubicBezTo>
                    <a:pt x="5198" y="2083"/>
                    <a:pt x="5198" y="2083"/>
                    <a:pt x="5198" y="2083"/>
                  </a:cubicBezTo>
                  <a:cubicBezTo>
                    <a:pt x="5396" y="1631"/>
                    <a:pt x="5492" y="1136"/>
                    <a:pt x="5537" y="742"/>
                  </a:cubicBezTo>
                  <a:cubicBezTo>
                    <a:pt x="6566" y="742"/>
                    <a:pt x="6566" y="742"/>
                    <a:pt x="6566" y="742"/>
                  </a:cubicBezTo>
                  <a:cubicBezTo>
                    <a:pt x="6559" y="913"/>
                    <a:pt x="6498" y="1297"/>
                    <a:pt x="6135" y="142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71" name="Freeform 204">
            <a:extLst>
              <a:ext uri="{FF2B5EF4-FFF2-40B4-BE49-F238E27FC236}">
                <a16:creationId xmlns="" xmlns:a16="http://schemas.microsoft.com/office/drawing/2014/main" id="{9C056A5F-7E07-4AB8-A95D-D9D885830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0617" y="8059203"/>
            <a:ext cx="1698914" cy="585699"/>
          </a:xfrm>
          <a:custGeom>
            <a:avLst/>
            <a:gdLst>
              <a:gd name="T0" fmla="*/ 3036 w 3072"/>
              <a:gd name="T1" fmla="*/ 143 h 1078"/>
              <a:gd name="T2" fmla="*/ 3036 w 3072"/>
              <a:gd name="T3" fmla="*/ 143 h 1078"/>
              <a:gd name="T4" fmla="*/ 3071 w 3072"/>
              <a:gd name="T5" fmla="*/ 92 h 1078"/>
              <a:gd name="T6" fmla="*/ 3071 w 3072"/>
              <a:gd name="T7" fmla="*/ 51 h 1078"/>
              <a:gd name="T8" fmla="*/ 3036 w 3072"/>
              <a:gd name="T9" fmla="*/ 0 h 1078"/>
              <a:gd name="T10" fmla="*/ 34 w 3072"/>
              <a:gd name="T11" fmla="*/ 0 h 1078"/>
              <a:gd name="T12" fmla="*/ 0 w 3072"/>
              <a:gd name="T13" fmla="*/ 51 h 1078"/>
              <a:gd name="T14" fmla="*/ 0 w 3072"/>
              <a:gd name="T15" fmla="*/ 92 h 1078"/>
              <a:gd name="T16" fmla="*/ 34 w 3072"/>
              <a:gd name="T17" fmla="*/ 143 h 1078"/>
              <a:gd name="T18" fmla="*/ 82 w 3072"/>
              <a:gd name="T19" fmla="*/ 143 h 1078"/>
              <a:gd name="T20" fmla="*/ 82 w 3072"/>
              <a:gd name="T21" fmla="*/ 933 h 1078"/>
              <a:gd name="T22" fmla="*/ 34 w 3072"/>
              <a:gd name="T23" fmla="*/ 933 h 1078"/>
              <a:gd name="T24" fmla="*/ 0 w 3072"/>
              <a:gd name="T25" fmla="*/ 984 h 1078"/>
              <a:gd name="T26" fmla="*/ 0 w 3072"/>
              <a:gd name="T27" fmla="*/ 1025 h 1078"/>
              <a:gd name="T28" fmla="*/ 34 w 3072"/>
              <a:gd name="T29" fmla="*/ 1077 h 1078"/>
              <a:gd name="T30" fmla="*/ 3036 w 3072"/>
              <a:gd name="T31" fmla="*/ 1077 h 1078"/>
              <a:gd name="T32" fmla="*/ 3071 w 3072"/>
              <a:gd name="T33" fmla="*/ 1025 h 1078"/>
              <a:gd name="T34" fmla="*/ 3071 w 3072"/>
              <a:gd name="T35" fmla="*/ 984 h 1078"/>
              <a:gd name="T36" fmla="*/ 3036 w 3072"/>
              <a:gd name="T37" fmla="*/ 933 h 1078"/>
              <a:gd name="T38" fmla="*/ 2989 w 3072"/>
              <a:gd name="T39" fmla="*/ 933 h 1078"/>
              <a:gd name="T40" fmla="*/ 2989 w 3072"/>
              <a:gd name="T41" fmla="*/ 143 h 1078"/>
              <a:gd name="T42" fmla="*/ 3036 w 3072"/>
              <a:gd name="T43" fmla="*/ 143 h 10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072" h="1078">
                <a:moveTo>
                  <a:pt x="3036" y="143"/>
                </a:moveTo>
                <a:lnTo>
                  <a:pt x="3036" y="143"/>
                </a:lnTo>
                <a:cubicBezTo>
                  <a:pt x="3057" y="143"/>
                  <a:pt x="3071" y="119"/>
                  <a:pt x="3071" y="92"/>
                </a:cubicBezTo>
                <a:cubicBezTo>
                  <a:pt x="3071" y="51"/>
                  <a:pt x="3071" y="51"/>
                  <a:pt x="3071" y="51"/>
                </a:cubicBezTo>
                <a:cubicBezTo>
                  <a:pt x="3071" y="24"/>
                  <a:pt x="3057" y="0"/>
                  <a:pt x="3036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13" y="0"/>
                  <a:pt x="0" y="24"/>
                  <a:pt x="0" y="51"/>
                </a:cubicBezTo>
                <a:cubicBezTo>
                  <a:pt x="0" y="92"/>
                  <a:pt x="0" y="92"/>
                  <a:pt x="0" y="92"/>
                </a:cubicBezTo>
                <a:cubicBezTo>
                  <a:pt x="0" y="119"/>
                  <a:pt x="13" y="143"/>
                  <a:pt x="34" y="143"/>
                </a:cubicBezTo>
                <a:cubicBezTo>
                  <a:pt x="82" y="143"/>
                  <a:pt x="82" y="143"/>
                  <a:pt x="82" y="143"/>
                </a:cubicBezTo>
                <a:cubicBezTo>
                  <a:pt x="82" y="933"/>
                  <a:pt x="82" y="933"/>
                  <a:pt x="82" y="933"/>
                </a:cubicBezTo>
                <a:cubicBezTo>
                  <a:pt x="34" y="933"/>
                  <a:pt x="34" y="933"/>
                  <a:pt x="34" y="933"/>
                </a:cubicBezTo>
                <a:cubicBezTo>
                  <a:pt x="13" y="933"/>
                  <a:pt x="0" y="957"/>
                  <a:pt x="0" y="984"/>
                </a:cubicBezTo>
                <a:cubicBezTo>
                  <a:pt x="0" y="1025"/>
                  <a:pt x="0" y="1025"/>
                  <a:pt x="0" y="1025"/>
                </a:cubicBezTo>
                <a:cubicBezTo>
                  <a:pt x="0" y="1053"/>
                  <a:pt x="13" y="1077"/>
                  <a:pt x="34" y="1077"/>
                </a:cubicBezTo>
                <a:cubicBezTo>
                  <a:pt x="3036" y="1077"/>
                  <a:pt x="3036" y="1077"/>
                  <a:pt x="3036" y="1077"/>
                </a:cubicBezTo>
                <a:cubicBezTo>
                  <a:pt x="3057" y="1077"/>
                  <a:pt x="3071" y="1053"/>
                  <a:pt x="3071" y="1025"/>
                </a:cubicBezTo>
                <a:cubicBezTo>
                  <a:pt x="3071" y="984"/>
                  <a:pt x="3071" y="984"/>
                  <a:pt x="3071" y="984"/>
                </a:cubicBezTo>
                <a:cubicBezTo>
                  <a:pt x="3071" y="957"/>
                  <a:pt x="3057" y="933"/>
                  <a:pt x="3036" y="933"/>
                </a:cubicBezTo>
                <a:cubicBezTo>
                  <a:pt x="2989" y="933"/>
                  <a:pt x="2989" y="933"/>
                  <a:pt x="2989" y="933"/>
                </a:cubicBezTo>
                <a:cubicBezTo>
                  <a:pt x="2989" y="143"/>
                  <a:pt x="2989" y="143"/>
                  <a:pt x="2989" y="143"/>
                </a:cubicBezTo>
                <a:lnTo>
                  <a:pt x="3036" y="143"/>
                </a:lnTo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" name="Freeform 206">
            <a:extLst>
              <a:ext uri="{FF2B5EF4-FFF2-40B4-BE49-F238E27FC236}">
                <a16:creationId xmlns="" xmlns:a16="http://schemas.microsoft.com/office/drawing/2014/main" id="{0D329BF5-3011-45B6-B9D1-49857D83E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5130" y="8140756"/>
            <a:ext cx="1604942" cy="0"/>
          </a:xfrm>
          <a:custGeom>
            <a:avLst/>
            <a:gdLst>
              <a:gd name="T0" fmla="*/ 2907 w 2908"/>
              <a:gd name="T1" fmla="*/ 28 h 29"/>
              <a:gd name="T2" fmla="*/ 0 w 2908"/>
              <a:gd name="T3" fmla="*/ 28 h 29"/>
              <a:gd name="T4" fmla="*/ 0 w 2908"/>
              <a:gd name="T5" fmla="*/ 0 h 29"/>
              <a:gd name="T6" fmla="*/ 2907 w 2908"/>
              <a:gd name="T7" fmla="*/ 0 h 29"/>
              <a:gd name="T8" fmla="*/ 2907 w 2908"/>
              <a:gd name="T9" fmla="*/ 28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08" h="29">
                <a:moveTo>
                  <a:pt x="2907" y="28"/>
                </a:moveTo>
                <a:lnTo>
                  <a:pt x="0" y="28"/>
                </a:lnTo>
                <a:lnTo>
                  <a:pt x="0" y="0"/>
                </a:lnTo>
                <a:lnTo>
                  <a:pt x="2907" y="0"/>
                </a:lnTo>
                <a:lnTo>
                  <a:pt x="2907" y="28"/>
                </a:lnTo>
              </a:path>
            </a:pathLst>
          </a:custGeom>
          <a:solidFill>
            <a:srgbClr val="1E3647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3" name="Freeform 207">
            <a:extLst>
              <a:ext uri="{FF2B5EF4-FFF2-40B4-BE49-F238E27FC236}">
                <a16:creationId xmlns="" xmlns:a16="http://schemas.microsoft.com/office/drawing/2014/main" id="{30F5ADCA-3ABB-4D4B-BF38-1E9D1A6F5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5130" y="8578177"/>
            <a:ext cx="1604942" cy="0"/>
          </a:xfrm>
          <a:custGeom>
            <a:avLst/>
            <a:gdLst>
              <a:gd name="T0" fmla="*/ 2907 w 2908"/>
              <a:gd name="T1" fmla="*/ 7 h 8"/>
              <a:gd name="T2" fmla="*/ 0 w 2908"/>
              <a:gd name="T3" fmla="*/ 7 h 8"/>
              <a:gd name="T4" fmla="*/ 0 w 2908"/>
              <a:gd name="T5" fmla="*/ 0 h 8"/>
              <a:gd name="T6" fmla="*/ 2907 w 2908"/>
              <a:gd name="T7" fmla="*/ 0 h 8"/>
              <a:gd name="T8" fmla="*/ 2907 w 2908"/>
              <a:gd name="T9" fmla="*/ 7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08" h="8">
                <a:moveTo>
                  <a:pt x="2907" y="7"/>
                </a:moveTo>
                <a:lnTo>
                  <a:pt x="0" y="7"/>
                </a:lnTo>
                <a:lnTo>
                  <a:pt x="0" y="0"/>
                </a:lnTo>
                <a:lnTo>
                  <a:pt x="2907" y="0"/>
                </a:lnTo>
                <a:lnTo>
                  <a:pt x="2907" y="7"/>
                </a:lnTo>
              </a:path>
            </a:pathLst>
          </a:custGeom>
          <a:solidFill>
            <a:srgbClr val="38557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BE5FD095-3876-4609-8F23-F38A76F2639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252" y="5335522"/>
            <a:ext cx="1234388" cy="1234388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4568BEFF-E2BC-4127-9C3C-6785BEB5CD8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881" y="5335521"/>
            <a:ext cx="1233074" cy="1234389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A414A675-BC2B-43F1-935E-D392434CAF8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0708" y="5335521"/>
            <a:ext cx="1233074" cy="1234388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6193E5B4-8E3D-4870-93AE-2854CC93298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765" y="5335521"/>
            <a:ext cx="1233073" cy="1234388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208581E7-F2E0-4217-916E-CE6D17A459BD}"/>
              </a:ext>
            </a:extLst>
          </p:cNvPr>
          <p:cNvSpPr txBox="1"/>
          <p:nvPr/>
        </p:nvSpPr>
        <p:spPr>
          <a:xfrm>
            <a:off x="6700435" y="11270452"/>
            <a:ext cx="126619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de-DE" sz="4500" dirty="0">
                <a:solidFill>
                  <a:schemeClr val="tx1">
                    <a:lumMod val="50000"/>
                  </a:schemeClr>
                </a:solidFill>
                <a:latin typeface="Pribambas" panose="02000000000000000000" pitchFamily="2" charset="0"/>
                <a:ea typeface="Roboto" panose="02000000000000000000" pitchFamily="2" charset="0"/>
              </a:rPr>
              <a:t>По окончании выдается ДИПЛОМ </a:t>
            </a:r>
          </a:p>
          <a:p>
            <a:r>
              <a:rPr lang="ru-RU" altLang="de-DE" sz="4500" dirty="0">
                <a:solidFill>
                  <a:schemeClr val="tx1">
                    <a:lumMod val="50000"/>
                  </a:schemeClr>
                </a:solidFill>
                <a:latin typeface="Pribambas" panose="02000000000000000000" pitchFamily="2" charset="0"/>
                <a:ea typeface="Roboto" panose="02000000000000000000" pitchFamily="2" charset="0"/>
              </a:rPr>
              <a:t>установленного образца о дополнительном образовании </a:t>
            </a:r>
            <a:endParaRPr lang="de-DE" sz="4500" dirty="0">
              <a:solidFill>
                <a:schemeClr val="tx1">
                  <a:lumMod val="50000"/>
                </a:schemeClr>
              </a:solidFill>
              <a:latin typeface="Pribambas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80F4CBAD-D7EB-42DA-BAE7-CBBCBAEDEFB0}"/>
              </a:ext>
            </a:extLst>
          </p:cNvPr>
          <p:cNvSpPr txBox="1"/>
          <p:nvPr/>
        </p:nvSpPr>
        <p:spPr>
          <a:xfrm>
            <a:off x="4527661" y="8023149"/>
            <a:ext cx="1942351" cy="623596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500" b="1" dirty="0">
                <a:solidFill>
                  <a:schemeClr val="bg2">
                    <a:lumMod val="75000"/>
                  </a:schemeClr>
                </a:solidFill>
                <a:latin typeface="Calibri Light"/>
                <a:cs typeface="Calibri Light"/>
              </a:rPr>
              <a:t>5-7 </a:t>
            </a:r>
            <a:r>
              <a:rPr lang="ru-RU" sz="2500" b="1" dirty="0">
                <a:solidFill>
                  <a:schemeClr val="bg2">
                    <a:lumMod val="75000"/>
                  </a:schemeClr>
                </a:solidFill>
                <a:latin typeface="Calibri Light"/>
                <a:cs typeface="Calibri Light"/>
              </a:rPr>
              <a:t>лет</a:t>
            </a:r>
            <a:endParaRPr lang="en-US" sz="2500" b="1" dirty="0">
              <a:solidFill>
                <a:schemeClr val="bg2">
                  <a:lumMod val="75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1E6B0014-209D-47AE-B2DD-50884D27A994}"/>
              </a:ext>
            </a:extLst>
          </p:cNvPr>
          <p:cNvSpPr txBox="1"/>
          <p:nvPr/>
        </p:nvSpPr>
        <p:spPr>
          <a:xfrm>
            <a:off x="9049078" y="8023149"/>
            <a:ext cx="1698914" cy="623596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500" b="1" dirty="0">
                <a:solidFill>
                  <a:schemeClr val="bg2">
                    <a:lumMod val="75000"/>
                  </a:schemeClr>
                </a:solidFill>
                <a:latin typeface="Calibri Light"/>
                <a:cs typeface="Calibri Light"/>
              </a:rPr>
              <a:t>7-11 лет</a:t>
            </a:r>
            <a:endParaRPr lang="en-US" sz="2500" b="1" dirty="0">
              <a:solidFill>
                <a:schemeClr val="bg2">
                  <a:lumMod val="75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DBC5EF78-69FF-46D8-B581-1CD70DFB2E3C}"/>
              </a:ext>
            </a:extLst>
          </p:cNvPr>
          <p:cNvSpPr txBox="1"/>
          <p:nvPr/>
        </p:nvSpPr>
        <p:spPr>
          <a:xfrm>
            <a:off x="13436583" y="8023149"/>
            <a:ext cx="2066676" cy="623596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500" b="1" dirty="0">
                <a:solidFill>
                  <a:schemeClr val="bg2">
                    <a:lumMod val="75000"/>
                  </a:schemeClr>
                </a:solidFill>
                <a:latin typeface="Calibri Light"/>
                <a:cs typeface="Calibri Light"/>
              </a:rPr>
              <a:t>11-15 лет</a:t>
            </a:r>
            <a:endParaRPr lang="en-US" sz="2500" b="1" dirty="0">
              <a:solidFill>
                <a:schemeClr val="bg2">
                  <a:lumMod val="75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6EDF6B5C-A9DB-4422-953A-F1A49E248A2C}"/>
              </a:ext>
            </a:extLst>
          </p:cNvPr>
          <p:cNvSpPr txBox="1"/>
          <p:nvPr/>
        </p:nvSpPr>
        <p:spPr>
          <a:xfrm>
            <a:off x="18059796" y="8023149"/>
            <a:ext cx="1835009" cy="623596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500" b="1" dirty="0">
                <a:solidFill>
                  <a:schemeClr val="bg2">
                    <a:lumMod val="75000"/>
                  </a:schemeClr>
                </a:solidFill>
                <a:latin typeface="Calibri Light"/>
                <a:cs typeface="Calibri Light"/>
              </a:rPr>
              <a:t>15-18 лет</a:t>
            </a:r>
            <a:endParaRPr lang="en-US" sz="2500" b="1" dirty="0">
              <a:solidFill>
                <a:schemeClr val="bg2">
                  <a:lumMod val="75000"/>
                </a:schemeClr>
              </a:solidFill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15791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EB4E7604-C3E5-40B6-9E8A-2314C5972C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43943" y="5799628"/>
            <a:ext cx="1268282" cy="1080974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8DAB3BAC-172F-4748-B718-CF1A3AF18FC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43943" y="8996597"/>
            <a:ext cx="1268282" cy="1080974"/>
          </a:xfrm>
          <a:prstGeom prst="rect">
            <a:avLst/>
          </a:prstGeom>
        </p:spPr>
      </p:pic>
      <p:sp>
        <p:nvSpPr>
          <p:cNvPr id="121" name="Freeform 206">
            <a:extLst>
              <a:ext uri="{FF2B5EF4-FFF2-40B4-BE49-F238E27FC236}">
                <a16:creationId xmlns="" xmlns:a16="http://schemas.microsoft.com/office/drawing/2014/main" id="{83E99B7E-DC1E-42D9-B446-16B7CAE0F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6586" y="8375626"/>
            <a:ext cx="1604942" cy="0"/>
          </a:xfrm>
          <a:custGeom>
            <a:avLst/>
            <a:gdLst>
              <a:gd name="T0" fmla="*/ 2907 w 2908"/>
              <a:gd name="T1" fmla="*/ 28 h 29"/>
              <a:gd name="T2" fmla="*/ 0 w 2908"/>
              <a:gd name="T3" fmla="*/ 28 h 29"/>
              <a:gd name="T4" fmla="*/ 0 w 2908"/>
              <a:gd name="T5" fmla="*/ 0 h 29"/>
              <a:gd name="T6" fmla="*/ 2907 w 2908"/>
              <a:gd name="T7" fmla="*/ 0 h 29"/>
              <a:gd name="T8" fmla="*/ 2907 w 2908"/>
              <a:gd name="T9" fmla="*/ 28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08" h="29">
                <a:moveTo>
                  <a:pt x="2907" y="28"/>
                </a:moveTo>
                <a:lnTo>
                  <a:pt x="0" y="28"/>
                </a:lnTo>
                <a:lnTo>
                  <a:pt x="0" y="0"/>
                </a:lnTo>
                <a:lnTo>
                  <a:pt x="2907" y="0"/>
                </a:lnTo>
                <a:lnTo>
                  <a:pt x="2907" y="28"/>
                </a:lnTo>
              </a:path>
            </a:pathLst>
          </a:custGeom>
          <a:solidFill>
            <a:srgbClr val="1E364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2" name="Freeform 207">
            <a:extLst>
              <a:ext uri="{FF2B5EF4-FFF2-40B4-BE49-F238E27FC236}">
                <a16:creationId xmlns="" xmlns:a16="http://schemas.microsoft.com/office/drawing/2014/main" id="{A0C8DDF7-3A0F-4442-AD73-4B546FD08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6586" y="8813047"/>
            <a:ext cx="1604942" cy="0"/>
          </a:xfrm>
          <a:custGeom>
            <a:avLst/>
            <a:gdLst>
              <a:gd name="T0" fmla="*/ 2907 w 2908"/>
              <a:gd name="T1" fmla="*/ 7 h 8"/>
              <a:gd name="T2" fmla="*/ 0 w 2908"/>
              <a:gd name="T3" fmla="*/ 7 h 8"/>
              <a:gd name="T4" fmla="*/ 0 w 2908"/>
              <a:gd name="T5" fmla="*/ 0 h 8"/>
              <a:gd name="T6" fmla="*/ 2907 w 2908"/>
              <a:gd name="T7" fmla="*/ 0 h 8"/>
              <a:gd name="T8" fmla="*/ 2907 w 2908"/>
              <a:gd name="T9" fmla="*/ 7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08" h="8">
                <a:moveTo>
                  <a:pt x="2907" y="7"/>
                </a:moveTo>
                <a:lnTo>
                  <a:pt x="0" y="7"/>
                </a:lnTo>
                <a:lnTo>
                  <a:pt x="0" y="0"/>
                </a:lnTo>
                <a:lnTo>
                  <a:pt x="2907" y="0"/>
                </a:lnTo>
                <a:lnTo>
                  <a:pt x="2907" y="7"/>
                </a:lnTo>
              </a:path>
            </a:pathLst>
          </a:custGeom>
          <a:solidFill>
            <a:srgbClr val="38557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8" name="Freeform 206">
            <a:extLst>
              <a:ext uri="{FF2B5EF4-FFF2-40B4-BE49-F238E27FC236}">
                <a16:creationId xmlns="" xmlns:a16="http://schemas.microsoft.com/office/drawing/2014/main" id="{A6B44AF9-841C-4800-BD27-B85623B00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11809" y="8375626"/>
            <a:ext cx="1604942" cy="0"/>
          </a:xfrm>
          <a:custGeom>
            <a:avLst/>
            <a:gdLst>
              <a:gd name="T0" fmla="*/ 2907 w 2908"/>
              <a:gd name="T1" fmla="*/ 28 h 29"/>
              <a:gd name="T2" fmla="*/ 0 w 2908"/>
              <a:gd name="T3" fmla="*/ 28 h 29"/>
              <a:gd name="T4" fmla="*/ 0 w 2908"/>
              <a:gd name="T5" fmla="*/ 0 h 29"/>
              <a:gd name="T6" fmla="*/ 2907 w 2908"/>
              <a:gd name="T7" fmla="*/ 0 h 29"/>
              <a:gd name="T8" fmla="*/ 2907 w 2908"/>
              <a:gd name="T9" fmla="*/ 28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08" h="29">
                <a:moveTo>
                  <a:pt x="2907" y="28"/>
                </a:moveTo>
                <a:lnTo>
                  <a:pt x="0" y="28"/>
                </a:lnTo>
                <a:lnTo>
                  <a:pt x="0" y="0"/>
                </a:lnTo>
                <a:lnTo>
                  <a:pt x="2907" y="0"/>
                </a:lnTo>
                <a:lnTo>
                  <a:pt x="2907" y="28"/>
                </a:lnTo>
              </a:path>
            </a:pathLst>
          </a:custGeom>
          <a:solidFill>
            <a:srgbClr val="1E364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9" name="Freeform 207">
            <a:extLst>
              <a:ext uri="{FF2B5EF4-FFF2-40B4-BE49-F238E27FC236}">
                <a16:creationId xmlns="" xmlns:a16="http://schemas.microsoft.com/office/drawing/2014/main" id="{724522A2-AA12-4AC8-9FA6-C76F99B07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11809" y="8813047"/>
            <a:ext cx="1604942" cy="0"/>
          </a:xfrm>
          <a:custGeom>
            <a:avLst/>
            <a:gdLst>
              <a:gd name="T0" fmla="*/ 2907 w 2908"/>
              <a:gd name="T1" fmla="*/ 7 h 8"/>
              <a:gd name="T2" fmla="*/ 0 w 2908"/>
              <a:gd name="T3" fmla="*/ 7 h 8"/>
              <a:gd name="T4" fmla="*/ 0 w 2908"/>
              <a:gd name="T5" fmla="*/ 0 h 8"/>
              <a:gd name="T6" fmla="*/ 2907 w 2908"/>
              <a:gd name="T7" fmla="*/ 0 h 8"/>
              <a:gd name="T8" fmla="*/ 2907 w 2908"/>
              <a:gd name="T9" fmla="*/ 7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08" h="8">
                <a:moveTo>
                  <a:pt x="2907" y="7"/>
                </a:moveTo>
                <a:lnTo>
                  <a:pt x="0" y="7"/>
                </a:lnTo>
                <a:lnTo>
                  <a:pt x="0" y="0"/>
                </a:lnTo>
                <a:lnTo>
                  <a:pt x="2907" y="0"/>
                </a:lnTo>
                <a:lnTo>
                  <a:pt x="2907" y="7"/>
                </a:lnTo>
              </a:path>
            </a:pathLst>
          </a:custGeom>
          <a:solidFill>
            <a:srgbClr val="38557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5" name="Freeform 206">
            <a:extLst>
              <a:ext uri="{FF2B5EF4-FFF2-40B4-BE49-F238E27FC236}">
                <a16:creationId xmlns="" xmlns:a16="http://schemas.microsoft.com/office/drawing/2014/main" id="{0FF2850F-4B8A-43E5-BEF8-E9724B2CE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74833" y="8140756"/>
            <a:ext cx="1604942" cy="0"/>
          </a:xfrm>
          <a:custGeom>
            <a:avLst/>
            <a:gdLst>
              <a:gd name="T0" fmla="*/ 2907 w 2908"/>
              <a:gd name="T1" fmla="*/ 28 h 29"/>
              <a:gd name="T2" fmla="*/ 0 w 2908"/>
              <a:gd name="T3" fmla="*/ 28 h 29"/>
              <a:gd name="T4" fmla="*/ 0 w 2908"/>
              <a:gd name="T5" fmla="*/ 0 h 29"/>
              <a:gd name="T6" fmla="*/ 2907 w 2908"/>
              <a:gd name="T7" fmla="*/ 0 h 29"/>
              <a:gd name="T8" fmla="*/ 2907 w 2908"/>
              <a:gd name="T9" fmla="*/ 28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08" h="29">
                <a:moveTo>
                  <a:pt x="2907" y="28"/>
                </a:moveTo>
                <a:lnTo>
                  <a:pt x="0" y="28"/>
                </a:lnTo>
                <a:lnTo>
                  <a:pt x="0" y="0"/>
                </a:lnTo>
                <a:lnTo>
                  <a:pt x="2907" y="0"/>
                </a:lnTo>
                <a:lnTo>
                  <a:pt x="2907" y="28"/>
                </a:lnTo>
              </a:path>
            </a:pathLst>
          </a:custGeom>
          <a:solidFill>
            <a:srgbClr val="1E364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6" name="Freeform 207">
            <a:extLst>
              <a:ext uri="{FF2B5EF4-FFF2-40B4-BE49-F238E27FC236}">
                <a16:creationId xmlns="" xmlns:a16="http://schemas.microsoft.com/office/drawing/2014/main" id="{80F2733A-4F48-4D50-AF79-0FECAD704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74833" y="8578177"/>
            <a:ext cx="1604942" cy="0"/>
          </a:xfrm>
          <a:custGeom>
            <a:avLst/>
            <a:gdLst>
              <a:gd name="T0" fmla="*/ 2907 w 2908"/>
              <a:gd name="T1" fmla="*/ 7 h 8"/>
              <a:gd name="T2" fmla="*/ 0 w 2908"/>
              <a:gd name="T3" fmla="*/ 7 h 8"/>
              <a:gd name="T4" fmla="*/ 0 w 2908"/>
              <a:gd name="T5" fmla="*/ 0 h 8"/>
              <a:gd name="T6" fmla="*/ 2907 w 2908"/>
              <a:gd name="T7" fmla="*/ 0 h 8"/>
              <a:gd name="T8" fmla="*/ 2907 w 2908"/>
              <a:gd name="T9" fmla="*/ 7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08" h="8">
                <a:moveTo>
                  <a:pt x="2907" y="7"/>
                </a:moveTo>
                <a:lnTo>
                  <a:pt x="0" y="7"/>
                </a:lnTo>
                <a:lnTo>
                  <a:pt x="0" y="0"/>
                </a:lnTo>
                <a:lnTo>
                  <a:pt x="2907" y="0"/>
                </a:lnTo>
                <a:lnTo>
                  <a:pt x="2907" y="7"/>
                </a:lnTo>
              </a:path>
            </a:pathLst>
          </a:custGeom>
          <a:solidFill>
            <a:srgbClr val="38557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2" name="Freeform 206">
            <a:extLst>
              <a:ext uri="{FF2B5EF4-FFF2-40B4-BE49-F238E27FC236}">
                <a16:creationId xmlns="" xmlns:a16="http://schemas.microsoft.com/office/drawing/2014/main" id="{AADE0F77-9F27-4E9A-97D6-327D0253F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2767" y="8375626"/>
            <a:ext cx="1604942" cy="0"/>
          </a:xfrm>
          <a:custGeom>
            <a:avLst/>
            <a:gdLst>
              <a:gd name="T0" fmla="*/ 2907 w 2908"/>
              <a:gd name="T1" fmla="*/ 28 h 29"/>
              <a:gd name="T2" fmla="*/ 0 w 2908"/>
              <a:gd name="T3" fmla="*/ 28 h 29"/>
              <a:gd name="T4" fmla="*/ 0 w 2908"/>
              <a:gd name="T5" fmla="*/ 0 h 29"/>
              <a:gd name="T6" fmla="*/ 2907 w 2908"/>
              <a:gd name="T7" fmla="*/ 0 h 29"/>
              <a:gd name="T8" fmla="*/ 2907 w 2908"/>
              <a:gd name="T9" fmla="*/ 28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08" h="29">
                <a:moveTo>
                  <a:pt x="2907" y="28"/>
                </a:moveTo>
                <a:lnTo>
                  <a:pt x="0" y="28"/>
                </a:lnTo>
                <a:lnTo>
                  <a:pt x="0" y="0"/>
                </a:lnTo>
                <a:lnTo>
                  <a:pt x="2907" y="0"/>
                </a:lnTo>
                <a:lnTo>
                  <a:pt x="2907" y="28"/>
                </a:lnTo>
              </a:path>
            </a:pathLst>
          </a:custGeom>
          <a:solidFill>
            <a:srgbClr val="1E364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3" name="Freeform 207">
            <a:extLst>
              <a:ext uri="{FF2B5EF4-FFF2-40B4-BE49-F238E27FC236}">
                <a16:creationId xmlns="" xmlns:a16="http://schemas.microsoft.com/office/drawing/2014/main" id="{4E30FB27-404B-47B1-8893-8F3232CC6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2767" y="8813047"/>
            <a:ext cx="1604942" cy="0"/>
          </a:xfrm>
          <a:custGeom>
            <a:avLst/>
            <a:gdLst>
              <a:gd name="T0" fmla="*/ 2907 w 2908"/>
              <a:gd name="T1" fmla="*/ 7 h 8"/>
              <a:gd name="T2" fmla="*/ 0 w 2908"/>
              <a:gd name="T3" fmla="*/ 7 h 8"/>
              <a:gd name="T4" fmla="*/ 0 w 2908"/>
              <a:gd name="T5" fmla="*/ 0 h 8"/>
              <a:gd name="T6" fmla="*/ 2907 w 2908"/>
              <a:gd name="T7" fmla="*/ 0 h 8"/>
              <a:gd name="T8" fmla="*/ 2907 w 2908"/>
              <a:gd name="T9" fmla="*/ 7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08" h="8">
                <a:moveTo>
                  <a:pt x="2907" y="7"/>
                </a:moveTo>
                <a:lnTo>
                  <a:pt x="0" y="7"/>
                </a:lnTo>
                <a:lnTo>
                  <a:pt x="0" y="0"/>
                </a:lnTo>
                <a:lnTo>
                  <a:pt x="2907" y="0"/>
                </a:lnTo>
                <a:lnTo>
                  <a:pt x="2907" y="7"/>
                </a:lnTo>
              </a:path>
            </a:pathLst>
          </a:custGeom>
          <a:solidFill>
            <a:srgbClr val="38557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" name="Rectangle 1"/>
          <p:cNvSpPr>
            <a:spLocks noChangeArrowheads="1"/>
          </p:cNvSpPr>
          <p:nvPr/>
        </p:nvSpPr>
        <p:spPr bwMode="auto">
          <a:xfrm>
            <a:off x="3420188" y="1442984"/>
            <a:ext cx="1385520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0"/>
              </a:spcAft>
              <a:buClrTx/>
              <a:buSzTx/>
              <a:tabLst/>
            </a:pPr>
            <a:r>
              <a:rPr kumimoji="0" lang="ru-RU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ribambas" panose="02000000000000000000" pitchFamily="2" charset="0"/>
                <a:ea typeface="Times New Roman" pitchFamily="18" charset="0"/>
                <a:cs typeface="Arial" pitchFamily="34" charset="0"/>
              </a:rPr>
              <a:t>Проблема, на решение которой работает программа</a:t>
            </a:r>
            <a:endParaRPr kumimoji="0" lang="ru-RU" sz="5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ribambas" panose="02000000000000000000" pitchFamily="2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423060" y="2361611"/>
            <a:ext cx="12993879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Ребенок 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младшего школьного возраста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не понимает финансовые взаимосвязи, имея доступ и возможность к осуществлению финансовых операций, не готов к их осуществлению.</a:t>
            </a:r>
            <a:endParaRPr lang="ru-RU" dirty="0"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Задача программы привести ребенка к пониманию осознанного потребления, экологичности.</a:t>
            </a: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499970" y="10221040"/>
            <a:ext cx="102078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cs typeface="Times New Roman" panose="02020603050405020304" pitchFamily="18" charset="0"/>
              </a:rPr>
              <a:t>Формирование </a:t>
            </a:r>
            <a:r>
              <a:rPr lang="ru-RU" dirty="0" smtClean="0">
                <a:cs typeface="Times New Roman" panose="02020603050405020304" pitchFamily="18" charset="0"/>
              </a:rPr>
              <a:t>учеников школы основ </a:t>
            </a:r>
            <a:r>
              <a:rPr lang="ru-RU" dirty="0">
                <a:cs typeface="Times New Roman" panose="02020603050405020304" pitchFamily="18" charset="0"/>
              </a:rPr>
              <a:t>финансовой грамотности и финансовой </a:t>
            </a:r>
            <a:r>
              <a:rPr lang="ru-RU" dirty="0" smtClean="0">
                <a:cs typeface="Times New Roman" panose="02020603050405020304" pitchFamily="18" charset="0"/>
              </a:rPr>
              <a:t>культуры, профориентация и развитие глобальных навыков (</a:t>
            </a:r>
            <a:r>
              <a:rPr lang="en-US" dirty="0" smtClean="0">
                <a:cs typeface="Times New Roman" panose="02020603050405020304" pitchFamily="18" charset="0"/>
              </a:rPr>
              <a:t>soft-skills).</a:t>
            </a: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52" name="Rectangle 1"/>
          <p:cNvSpPr>
            <a:spLocks noChangeArrowheads="1"/>
          </p:cNvSpPr>
          <p:nvPr/>
        </p:nvSpPr>
        <p:spPr bwMode="auto">
          <a:xfrm>
            <a:off x="3499969" y="9204055"/>
            <a:ext cx="6659599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ts val="3000"/>
              </a:spcAft>
            </a:pPr>
            <a:r>
              <a:rPr lang="ru-RU" sz="5000" dirty="0">
                <a:solidFill>
                  <a:srgbClr val="000000"/>
                </a:solidFill>
                <a:latin typeface="Pribambas" panose="02000000000000000000" pitchFamily="2" charset="0"/>
                <a:ea typeface="Times New Roman" pitchFamily="18" charset="0"/>
                <a:cs typeface="Arial" pitchFamily="34" charset="0"/>
              </a:rPr>
              <a:t>Цель программы</a:t>
            </a:r>
            <a:endParaRPr kumimoji="0" lang="ru-RU" sz="5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ribambas" panose="02000000000000000000" pitchFamily="2" charset="0"/>
              <a:cs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499970" y="6908599"/>
            <a:ext cx="124782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cs typeface="Times New Roman" panose="02020603050405020304" pitchFamily="18" charset="0"/>
              </a:rPr>
              <a:t>Ш</a:t>
            </a:r>
            <a:r>
              <a:rPr lang="ru-RU" dirty="0" smtClean="0">
                <a:cs typeface="Times New Roman" panose="02020603050405020304" pitchFamily="18" charset="0"/>
              </a:rPr>
              <a:t>кольники от 7 </a:t>
            </a:r>
            <a:r>
              <a:rPr lang="ru-RU" dirty="0">
                <a:cs typeface="Times New Roman" panose="02020603050405020304" pitchFamily="18" charset="0"/>
              </a:rPr>
              <a:t>лет, посещающие образовательные организации( детский сад, клуб и т.д.)</a:t>
            </a:r>
          </a:p>
          <a:p>
            <a:r>
              <a:rPr lang="ru-RU" dirty="0">
                <a:cs typeface="Times New Roman" panose="02020603050405020304" pitchFamily="18" charset="0"/>
              </a:rPr>
              <a:t>*адаптирована для домашнего использования.</a:t>
            </a:r>
          </a:p>
        </p:txBody>
      </p:sp>
      <p:sp>
        <p:nvSpPr>
          <p:cNvPr id="58" name="Rectangle 1"/>
          <p:cNvSpPr>
            <a:spLocks noChangeArrowheads="1"/>
          </p:cNvSpPr>
          <p:nvPr/>
        </p:nvSpPr>
        <p:spPr bwMode="auto">
          <a:xfrm>
            <a:off x="3499969" y="5896703"/>
            <a:ext cx="611524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0"/>
              </a:spcAft>
              <a:buClrTx/>
              <a:buSzTx/>
              <a:tabLst/>
            </a:pPr>
            <a:r>
              <a:rPr kumimoji="0" lang="ru-RU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ribambas" panose="02000000000000000000" pitchFamily="2" charset="0"/>
                <a:ea typeface="Times New Roman" pitchFamily="18" charset="0"/>
                <a:cs typeface="Arial" pitchFamily="34" charset="0"/>
              </a:rPr>
              <a:t>Целевая аудитория</a:t>
            </a:r>
            <a:endParaRPr kumimoji="0" lang="ru-RU" sz="5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ribambas" panose="02000000000000000000" pitchFamily="2" charset="0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337A0E6-4131-4E4A-B8A9-7F1A0149502D}"/>
              </a:ext>
            </a:extLst>
          </p:cNvPr>
          <p:cNvSpPr txBox="1"/>
          <p:nvPr/>
        </p:nvSpPr>
        <p:spPr>
          <a:xfrm>
            <a:off x="1874401" y="5137823"/>
            <a:ext cx="1406154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0" dirty="0">
                <a:solidFill>
                  <a:srgbClr val="FFE13B"/>
                </a:solidFill>
                <a:latin typeface="Acrom Bold" panose="00000800000000000000" pitchFamily="2" charset="-52"/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6631018A-35F5-4AD0-BA1D-2FC046BCECD3}"/>
              </a:ext>
            </a:extLst>
          </p:cNvPr>
          <p:cNvSpPr txBox="1"/>
          <p:nvPr/>
        </p:nvSpPr>
        <p:spPr>
          <a:xfrm>
            <a:off x="1874401" y="8437730"/>
            <a:ext cx="143661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0" dirty="0">
                <a:solidFill>
                  <a:srgbClr val="FFE13B"/>
                </a:solidFill>
                <a:latin typeface="Acrom Bold" panose="00000800000000000000" pitchFamily="2" charset="-52"/>
              </a:rPr>
              <a:t>3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AD3D1F3-67CC-4F07-BA70-88662AAD7A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11644" b="11487"/>
          <a:stretch/>
        </p:blipFill>
        <p:spPr>
          <a:xfrm flipH="1">
            <a:off x="14335314" y="5245051"/>
            <a:ext cx="10042336" cy="847094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CFBF735-6903-4319-8771-40BA4B127A7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l="35235"/>
          <a:stretch/>
        </p:blipFill>
        <p:spPr>
          <a:xfrm flipH="1" flipV="1">
            <a:off x="21729294" y="5245051"/>
            <a:ext cx="2648356" cy="348336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9D99A4FA-A0E0-4864-AEE8-AE72CBBEEC5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b="13873"/>
          <a:stretch/>
        </p:blipFill>
        <p:spPr>
          <a:xfrm>
            <a:off x="13563894" y="6855769"/>
            <a:ext cx="9352097" cy="6860232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56727D02-2080-41D5-988A-D759DC67C0F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0" b="31758"/>
          <a:stretch/>
        </p:blipFill>
        <p:spPr>
          <a:xfrm>
            <a:off x="16731811" y="7109461"/>
            <a:ext cx="8273373" cy="6606539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D8C734B1-C902-4823-829E-D7D2439660D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43943" y="1530851"/>
            <a:ext cx="1268282" cy="1080974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B3D73580-857E-458C-B1B4-5F1E9A41F806}"/>
              </a:ext>
            </a:extLst>
          </p:cNvPr>
          <p:cNvSpPr txBox="1"/>
          <p:nvPr/>
        </p:nvSpPr>
        <p:spPr>
          <a:xfrm>
            <a:off x="1874401" y="914400"/>
            <a:ext cx="1042273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0" dirty="0">
                <a:solidFill>
                  <a:srgbClr val="FFE13B"/>
                </a:solidFill>
                <a:latin typeface="Acrom Bold" panose="00000800000000000000" pitchFamily="2" charset="-52"/>
              </a:rPr>
              <a:t>1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5639E59A-6306-4B2E-9282-A2121824B5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09203">
            <a:off x="19379123" y="5239407"/>
            <a:ext cx="1401038" cy="138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1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747D0A48-7CF3-4670-B5F5-323E0FF76E95}"/>
              </a:ext>
            </a:extLst>
          </p:cNvPr>
          <p:cNvSpPr/>
          <p:nvPr/>
        </p:nvSpPr>
        <p:spPr>
          <a:xfrm>
            <a:off x="8040318" y="4062802"/>
            <a:ext cx="13483252" cy="1628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ru-RU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осваивать начальные навыки планирования; ребенок научится распределять задачи в определенной последовательности (например: будний или рабочий день);</a:t>
            </a:r>
            <a:endParaRPr lang="ru-RU" sz="3200" dirty="0"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A72DFB9-6730-4D50-A3C7-2E5ABDFA72D8}"/>
              </a:ext>
            </a:extLst>
          </p:cNvPr>
          <p:cNvSpPr txBox="1"/>
          <p:nvPr/>
        </p:nvSpPr>
        <p:spPr>
          <a:xfrm>
            <a:off x="8189274" y="766892"/>
            <a:ext cx="11607555" cy="1945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de-DE" sz="7500" dirty="0">
                <a:solidFill>
                  <a:srgbClr val="000000"/>
                </a:solidFill>
                <a:latin typeface="Pribambas" panose="02000000000000000000" pitchFamily="2" charset="0"/>
                <a:ea typeface="Roboto" pitchFamily="2" charset="0"/>
                <a:cs typeface="Times New Roman" panose="02020603050405020304" pitchFamily="18" charset="0"/>
              </a:rPr>
              <a:t>Ученик школы BUSINESSFOX®,</a:t>
            </a:r>
          </a:p>
          <a:p>
            <a:pPr>
              <a:lnSpc>
                <a:spcPct val="80000"/>
              </a:lnSpc>
            </a:pPr>
            <a:r>
              <a:rPr lang="ru-RU" altLang="de-DE" sz="7500" dirty="0">
                <a:solidFill>
                  <a:srgbClr val="000000"/>
                </a:solidFill>
                <a:latin typeface="Pribambas" panose="02000000000000000000" pitchFamily="2" charset="0"/>
                <a:ea typeface="Roboto" pitchFamily="2" charset="0"/>
                <a:cs typeface="Times New Roman" panose="02020603050405020304" pitchFamily="18" charset="0"/>
              </a:rPr>
              <a:t>закончив обучение, сможет:</a:t>
            </a:r>
            <a:endParaRPr lang="de-DE" sz="7500" dirty="0">
              <a:solidFill>
                <a:srgbClr val="000000"/>
              </a:solidFill>
              <a:latin typeface="Pribambas" panose="02000000000000000000" pitchFamily="2" charset="0"/>
              <a:ea typeface="Roboto" pitchFamily="2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0E134572-35FE-4992-B08F-2C0918F61EB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8" r="53160"/>
          <a:stretch/>
        </p:blipFill>
        <p:spPr>
          <a:xfrm>
            <a:off x="0" y="0"/>
            <a:ext cx="6880860" cy="13716000"/>
          </a:xfrm>
        </p:spPr>
      </p:pic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46047636-E594-4273-A847-EC11208D97C5}"/>
              </a:ext>
            </a:extLst>
          </p:cNvPr>
          <p:cNvSpPr/>
          <p:nvPr/>
        </p:nvSpPr>
        <p:spPr>
          <a:xfrm>
            <a:off x="5069084" y="4947138"/>
            <a:ext cx="2555630" cy="2555630"/>
          </a:xfrm>
          <a:prstGeom prst="ellipse">
            <a:avLst/>
          </a:prstGeom>
          <a:solidFill>
            <a:srgbClr val="6F4ADB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0" dirty="0">
                <a:solidFill>
                  <a:schemeClr val="bg1"/>
                </a:solidFill>
                <a:latin typeface="Acrom Bold" panose="00000800000000000000" pitchFamily="2" charset="-52"/>
              </a:rPr>
              <a:t>1 год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C22394D2-66DE-438F-9CB7-DE5FC32003D4}"/>
              </a:ext>
            </a:extLst>
          </p:cNvPr>
          <p:cNvSpPr/>
          <p:nvPr/>
        </p:nvSpPr>
        <p:spPr>
          <a:xfrm>
            <a:off x="8040317" y="5765762"/>
            <a:ext cx="13764603" cy="1101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ru-RU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закладывать нравственно-этические привычки (возвращать долги, уважать свой и чужой труд, сопереживать, делиться и т.д.);</a:t>
            </a:r>
            <a:endParaRPr lang="ru-RU" sz="3200" dirty="0">
              <a:ea typeface="Calibri" panose="020F050202020403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5FBADB3E-3E26-4A1F-A60A-FBBF9FC619D1}"/>
              </a:ext>
            </a:extLst>
          </p:cNvPr>
          <p:cNvSpPr/>
          <p:nvPr/>
        </p:nvSpPr>
        <p:spPr>
          <a:xfrm>
            <a:off x="8040317" y="6941783"/>
            <a:ext cx="13764603" cy="2155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ru-RU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осваивать начальные навыки обращения с деньгами, осознать необходимость грамотного отношения к ним(соотносит сколько денег в наличии; сколько необходимо для покупки, продажи, и т.д.), осваивает элементарные арифметические задачи;</a:t>
            </a:r>
            <a:endParaRPr lang="ru-RU" sz="3200" dirty="0">
              <a:ea typeface="Calibri" panose="020F050202020403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715B6271-E83E-445A-85FF-AD5B97DBFB73}"/>
              </a:ext>
            </a:extLst>
          </p:cNvPr>
          <p:cNvSpPr/>
          <p:nvPr/>
        </p:nvSpPr>
        <p:spPr>
          <a:xfrm>
            <a:off x="8040317" y="9171682"/>
            <a:ext cx="13764603" cy="1101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ru-RU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работать в команде, договариваться, выступать перед детской аудиторией;</a:t>
            </a:r>
            <a:endParaRPr lang="ru-RU" sz="3200" dirty="0">
              <a:ea typeface="Calibri" panose="020F050202020403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13F173AD-23C3-4531-B618-E006765D3A05}"/>
              </a:ext>
            </a:extLst>
          </p:cNvPr>
          <p:cNvSpPr/>
          <p:nvPr/>
        </p:nvSpPr>
        <p:spPr>
          <a:xfrm>
            <a:off x="8040317" y="10347702"/>
            <a:ext cx="13764603" cy="2155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ru-RU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правильно употребить основные финансовые и экономические понятия, предусмотренных Программой, например:</a:t>
            </a:r>
            <a:endParaRPr lang="ru-RU" sz="3200" dirty="0">
              <a:ea typeface="Calibri" panose="020F0502020204030204" pitchFamily="34" charset="0"/>
            </a:endParaRPr>
          </a:p>
          <a:p>
            <a:pPr marL="270510"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профессия, биржа труда, финансы, проект, тайм-менеджмент, потребность, принадлежность, тренинг и т.д.</a:t>
            </a:r>
            <a:endParaRPr lang="ru-RU" sz="32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92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6E2CECB-0735-4C20-9E70-2F54D0716A35}"/>
              </a:ext>
            </a:extLst>
          </p:cNvPr>
          <p:cNvSpPr txBox="1"/>
          <p:nvPr/>
        </p:nvSpPr>
        <p:spPr>
          <a:xfrm>
            <a:off x="8433533" y="1734222"/>
            <a:ext cx="125922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de-DE" sz="7500" dirty="0">
                <a:solidFill>
                  <a:srgbClr val="000000"/>
                </a:solidFill>
                <a:latin typeface="Pribambas" panose="02000000000000000000" pitchFamily="2" charset="0"/>
                <a:ea typeface="Roboto" pitchFamily="2" charset="0"/>
                <a:cs typeface="Times New Roman" panose="02020603050405020304" pitchFamily="18" charset="0"/>
              </a:rPr>
              <a:t>Ученик школы BUSINESSFOX®,</a:t>
            </a:r>
          </a:p>
          <a:p>
            <a:pPr>
              <a:lnSpc>
                <a:spcPct val="80000"/>
              </a:lnSpc>
            </a:pPr>
            <a:r>
              <a:rPr lang="ru-RU" altLang="de-DE" sz="7500" dirty="0">
                <a:solidFill>
                  <a:srgbClr val="000000"/>
                </a:solidFill>
                <a:latin typeface="Pribambas" panose="02000000000000000000" pitchFamily="2" charset="0"/>
                <a:ea typeface="Roboto" pitchFamily="2" charset="0"/>
                <a:cs typeface="Times New Roman" panose="02020603050405020304" pitchFamily="18" charset="0"/>
              </a:rPr>
              <a:t>закончив обучение:</a:t>
            </a:r>
            <a:endParaRPr lang="de-DE" sz="7500" dirty="0">
              <a:solidFill>
                <a:srgbClr val="000000"/>
              </a:solidFill>
              <a:latin typeface="Pribambas" panose="02000000000000000000" pitchFamily="2" charset="0"/>
              <a:ea typeface="Roboto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E824733-CB9B-47A2-AD87-2BC2199C8032}"/>
              </a:ext>
            </a:extLst>
          </p:cNvPr>
          <p:cNvSpPr txBox="1"/>
          <p:nvPr/>
        </p:nvSpPr>
        <p:spPr>
          <a:xfrm>
            <a:off x="7964610" y="4094458"/>
            <a:ext cx="135301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0000"/>
                </a:solidFill>
              </a:rPr>
              <a:t>сможет распределить имеющийся бюджет с учетом потребностей своей семьи;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55567E0-0483-4635-9B02-6A4DCF5674E4}"/>
              </a:ext>
            </a:extLst>
          </p:cNvPr>
          <p:cNvSpPr txBox="1"/>
          <p:nvPr/>
        </p:nvSpPr>
        <p:spPr>
          <a:xfrm>
            <a:off x="7964610" y="5240685"/>
            <a:ext cx="135301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0000"/>
                </a:solidFill>
              </a:rPr>
              <a:t>научится соотносить доходы и расходы; понимание финансов как бумажных, монет и электронных в т.ч. соотносит номинал с видом денежных средств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B700F05-D9B7-463C-ACA5-DB3447833629}"/>
              </a:ext>
            </a:extLst>
          </p:cNvPr>
          <p:cNvSpPr txBox="1"/>
          <p:nvPr/>
        </p:nvSpPr>
        <p:spPr>
          <a:xfrm>
            <a:off x="7964610" y="6879354"/>
            <a:ext cx="135301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0000"/>
                </a:solidFill>
              </a:rPr>
              <a:t>планирует и прогнозирует будущие доходы и расходы личного бюджета;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FE2E79E-695C-4D73-9651-3772DA889E2A}"/>
              </a:ext>
            </a:extLst>
          </p:cNvPr>
          <p:cNvSpPr txBox="1"/>
          <p:nvPr/>
        </p:nvSpPr>
        <p:spPr>
          <a:xfrm>
            <a:off x="7964610" y="8025581"/>
            <a:ext cx="135301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0000"/>
                </a:solidFill>
              </a:rPr>
              <a:t>знает основы взаимодействия с финансовыми организациями (супермаркет, банк и другие).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32F9B7F-5647-4091-8F90-7F13A7FE5B2C}"/>
              </a:ext>
            </a:extLst>
          </p:cNvPr>
          <p:cNvSpPr txBox="1"/>
          <p:nvPr/>
        </p:nvSpPr>
        <p:spPr>
          <a:xfrm>
            <a:off x="7964610" y="9171808"/>
            <a:ext cx="135301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0000"/>
                </a:solidFill>
              </a:rPr>
              <a:t>проявляет лидерские качества, аргументировать свою позицию, убеждать и доказывать свою правоту;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2792A75-5576-46E0-9FE3-02EF0C12A3F4}"/>
              </a:ext>
            </a:extLst>
          </p:cNvPr>
          <p:cNvSpPr txBox="1"/>
          <p:nvPr/>
        </p:nvSpPr>
        <p:spPr>
          <a:xfrm>
            <a:off x="7964610" y="10318034"/>
            <a:ext cx="135301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0000"/>
                </a:solidFill>
              </a:rPr>
              <a:t>будет знать более 100 профессией в разных трудовых сферах и понимать, чем занимаются эти люди.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1A9272B8-040B-4B93-A256-60077B4BAAA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7" r="12417"/>
          <a:stretch>
            <a:fillRect/>
          </a:stretch>
        </p:blipFill>
        <p:spPr/>
      </p:pic>
      <p:sp>
        <p:nvSpPr>
          <p:cNvPr id="19" name="Овал 18">
            <a:extLst>
              <a:ext uri="{FF2B5EF4-FFF2-40B4-BE49-F238E27FC236}">
                <a16:creationId xmlns="" xmlns:a16="http://schemas.microsoft.com/office/drawing/2014/main" id="{A5EFCD62-42F4-4892-9D26-9606D5769C19}"/>
              </a:ext>
            </a:extLst>
          </p:cNvPr>
          <p:cNvSpPr/>
          <p:nvPr/>
        </p:nvSpPr>
        <p:spPr>
          <a:xfrm>
            <a:off x="5069084" y="4947138"/>
            <a:ext cx="2555630" cy="2555630"/>
          </a:xfrm>
          <a:prstGeom prst="ellipse">
            <a:avLst/>
          </a:prstGeom>
          <a:solidFill>
            <a:srgbClr val="6F4ADB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0" dirty="0">
                <a:solidFill>
                  <a:schemeClr val="bg1"/>
                </a:solidFill>
                <a:latin typeface="Acrom Bold" panose="00000800000000000000" pitchFamily="2" charset="-52"/>
              </a:rPr>
              <a:t>2</a:t>
            </a:r>
            <a:r>
              <a:rPr lang="ru-RU" sz="2000" dirty="0">
                <a:solidFill>
                  <a:schemeClr val="bg1"/>
                </a:solidFill>
                <a:latin typeface="Acrom Bold" panose="00000800000000000000" pitchFamily="2" charset="-52"/>
              </a:rPr>
              <a:t> </a:t>
            </a:r>
            <a:r>
              <a:rPr lang="ru-RU" sz="5000" dirty="0">
                <a:solidFill>
                  <a:schemeClr val="bg1"/>
                </a:solidFill>
                <a:latin typeface="Acrom Bold" panose="00000800000000000000" pitchFamily="2" charset="-52"/>
              </a:rPr>
              <a:t>год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A34A6798-BBAF-4A82-939A-108DF1C79A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09203">
            <a:off x="20356953" y="1599002"/>
            <a:ext cx="1401038" cy="138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3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A2DF2408-D456-4567-8A1B-2DD232CD95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25"/>
          <a:stretch/>
        </p:blipFill>
        <p:spPr>
          <a:xfrm flipV="1">
            <a:off x="11695483" y="0"/>
            <a:ext cx="12838095" cy="505437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FB5F7D0F-9D4D-4C3B-8499-7CD3D6CDEF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3" b="19819"/>
          <a:stretch/>
        </p:blipFill>
        <p:spPr>
          <a:xfrm>
            <a:off x="0" y="2012744"/>
            <a:ext cx="12546787" cy="1170325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41D84AA-E989-4B0E-86A3-B041C7037A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86" y="1769806"/>
            <a:ext cx="5709703" cy="11946194"/>
          </a:xfrm>
          <a:prstGeom prst="rect">
            <a:avLst/>
          </a:prstGeom>
        </p:spPr>
      </p:pic>
      <p:sp>
        <p:nvSpPr>
          <p:cNvPr id="22" name="Прямоугольник 1">
            <a:extLst>
              <a:ext uri="{FF2B5EF4-FFF2-40B4-BE49-F238E27FC236}">
                <a16:creationId xmlns="" xmlns:a16="http://schemas.microsoft.com/office/drawing/2014/main" id="{D22ED067-77AC-4CDF-A368-288625941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9424" y="1898444"/>
            <a:ext cx="11718802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de-DE" sz="7500" dirty="0">
                <a:solidFill>
                  <a:srgbClr val="000000"/>
                </a:solidFill>
                <a:latin typeface="Pribambas" panose="02000000000000000000" pitchFamily="2" charset="0"/>
                <a:ea typeface="Roboto" pitchFamily="2" charset="0"/>
              </a:rPr>
              <a:t>Ребенок с первого занятия</a:t>
            </a:r>
            <a:endParaRPr lang="en-US" altLang="de-DE" sz="7500" dirty="0">
              <a:solidFill>
                <a:srgbClr val="000000"/>
              </a:solidFill>
              <a:latin typeface="Pribambas" panose="02000000000000000000" pitchFamily="2" charset="0"/>
              <a:ea typeface="Roboto" pitchFamily="2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ru-RU" altLang="de-DE" sz="7500" dirty="0">
                <a:solidFill>
                  <a:srgbClr val="000000"/>
                </a:solidFill>
                <a:latin typeface="Pribambas" panose="02000000000000000000" pitchFamily="2" charset="0"/>
                <a:ea typeface="Roboto" pitchFamily="2" charset="0"/>
              </a:rPr>
              <a:t>зарабатывает деньги!</a:t>
            </a:r>
            <a:endParaRPr lang="de-DE" altLang="de-DE" sz="7500" i="1" dirty="0">
              <a:solidFill>
                <a:srgbClr val="000000"/>
              </a:solidFill>
              <a:latin typeface="Pribambas" panose="02000000000000000000" pitchFamily="2" charset="0"/>
              <a:ea typeface="Roboto" pitchFamily="2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45F22F57-E4A3-419A-9595-0EBBE03DCF6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0275">
            <a:off x="10325040" y="8028881"/>
            <a:ext cx="3375918" cy="418855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337CE2AD-BC1C-4E74-AD4A-EF96B365F69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847" y="8649272"/>
            <a:ext cx="5721845" cy="47150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9CBD55FE-259D-4636-AE9C-4901EAF88D7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2288">
            <a:off x="7061604" y="6424040"/>
            <a:ext cx="1440332" cy="144033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EE28A5FA-113D-4412-ABD0-16C0BD1D1E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9100">
            <a:off x="1711703" y="1071161"/>
            <a:ext cx="1367435" cy="134717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5C01B879-07CC-4D00-AEB7-33C9806B3A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09203">
            <a:off x="19898399" y="6861298"/>
            <a:ext cx="1401038" cy="138028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4580E547-D5A2-41BA-A971-7237C08E4DE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2230">
            <a:off x="21942630" y="5957536"/>
            <a:ext cx="1063051" cy="104730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EBD2D29B-8743-4BDC-B420-B0F4612EAEC9}"/>
              </a:ext>
            </a:extLst>
          </p:cNvPr>
          <p:cNvSpPr txBox="1"/>
          <p:nvPr/>
        </p:nvSpPr>
        <p:spPr>
          <a:xfrm>
            <a:off x="9914134" y="4562387"/>
            <a:ext cx="10412361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Ребенку выдается</a:t>
            </a:r>
            <a:r>
              <a:rPr lang="en-US" b="1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ru-RU" sz="1500" b="1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4500" dirty="0">
                <a:solidFill>
                  <a:srgbClr val="000000"/>
                </a:solidFill>
                <a:latin typeface="Pribambas" panose="02000000000000000000" pitchFamily="2" charset="0"/>
                <a:ea typeface="Source Sans Pro" panose="020B0503030403020204" pitchFamily="34" charset="0"/>
              </a:rPr>
              <a:t>BUSINESS CASE</a:t>
            </a:r>
            <a:r>
              <a:rPr lang="ru-RU" sz="4500" dirty="0">
                <a:solidFill>
                  <a:srgbClr val="000000"/>
                </a:solidFill>
                <a:latin typeface="Pribambas" panose="02000000000000000000" pitchFamily="2" charset="0"/>
                <a:ea typeface="Source Sans Pro" panose="020B0503030403020204" pitchFamily="34" charset="0"/>
              </a:rPr>
              <a:t>:</a:t>
            </a:r>
          </a:p>
          <a:p>
            <a:r>
              <a:rPr lang="ru-RU" sz="3500" dirty="0">
                <a:solidFill>
                  <a:schemeClr val="bg2">
                    <a:lumMod val="25000"/>
                  </a:schemeClr>
                </a:solidFill>
                <a:ea typeface="Source Sans Pro" panose="020B0503030403020204" pitchFamily="34" charset="0"/>
              </a:rPr>
              <a:t>рабочие тетради на 9 месяцев обучения, паспорт бизнесмена, учебные пособия, атрибуты для игр, обучающие карточки, канцтовары и авторские игры</a:t>
            </a:r>
            <a:endParaRPr lang="de-DE" sz="3500" dirty="0">
              <a:solidFill>
                <a:schemeClr val="bg2">
                  <a:lumMod val="25000"/>
                </a:schemeClr>
              </a:solidFill>
              <a:ea typeface="Source Sans Pro" panose="020B0503030403020204" pitchFamily="34" charset="0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50AF054E-9363-4450-99C5-7D1717E9AD5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7" t="1863" r="11727" b="-1863"/>
          <a:stretch/>
        </p:blipFill>
        <p:spPr>
          <a:xfrm>
            <a:off x="15150874" y="7908001"/>
            <a:ext cx="9226776" cy="563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91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xmlns:p14="http://schemas.microsoft.com/office/powerpoint/2010/main" advClick="0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Moderna Light Version">
      <a:dk1>
        <a:srgbClr val="445469"/>
      </a:dk1>
      <a:lt1>
        <a:sysClr val="window" lastClr="FFFFFF"/>
      </a:lt1>
      <a:dk2>
        <a:srgbClr val="445469"/>
      </a:dk2>
      <a:lt2>
        <a:srgbClr val="FCFCFC"/>
      </a:lt2>
      <a:accent1>
        <a:srgbClr val="F8D35E"/>
      </a:accent1>
      <a:accent2>
        <a:srgbClr val="1B6AA3"/>
      </a:accent2>
      <a:accent3>
        <a:srgbClr val="3FD5BA"/>
      </a:accent3>
      <a:accent4>
        <a:srgbClr val="F47264"/>
      </a:accent4>
      <a:accent5>
        <a:srgbClr val="8F8FBF"/>
      </a:accent5>
      <a:accent6>
        <a:srgbClr val="7CC8EC"/>
      </a:accent6>
      <a:hlink>
        <a:srgbClr val="FF2638"/>
      </a:hlink>
      <a:folHlink>
        <a:srgbClr val="EE8A1E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Foundry.thmx</Template>
  <TotalTime>1737</TotalTime>
  <Words>572</Words>
  <Application>Microsoft Office PowerPoint</Application>
  <PresentationFormat>Произвольный</PresentationFormat>
  <Paragraphs>90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3" baseType="lpstr">
      <vt:lpstr>Acrom Bold</vt:lpstr>
      <vt:lpstr>Arial</vt:lpstr>
      <vt:lpstr>Calibri</vt:lpstr>
      <vt:lpstr>Calibri Light</vt:lpstr>
      <vt:lpstr>Lato Black</vt:lpstr>
      <vt:lpstr>Lato Light</vt:lpstr>
      <vt:lpstr>Pribambas</vt:lpstr>
      <vt:lpstr>Roboto</vt:lpstr>
      <vt:lpstr>Source Sans Pro</vt:lpstr>
      <vt:lpstr>Tahoma</vt:lpstr>
      <vt:lpstr>Times New Roman</vt:lpstr>
      <vt:lpstr>Wingdings</vt:lpstr>
      <vt:lpstr>Default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Manuel Lopez</dc:creator>
  <cp:lastModifiedBy>Пользователь</cp:lastModifiedBy>
  <cp:revision>3343</cp:revision>
  <dcterms:created xsi:type="dcterms:W3CDTF">2014-11-12T21:47:38Z</dcterms:created>
  <dcterms:modified xsi:type="dcterms:W3CDTF">2022-08-08T07:34:43Z</dcterms:modified>
</cp:coreProperties>
</file>