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 id="305" r:id="rId25"/>
    <p:sldId id="309" r:id="rId26"/>
    <p:sldId id="306"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36CC2D3-FC00-42A6-B62C-E01A30A0D8AF}" type="datetimeFigureOut">
              <a:rPr lang="ru-RU" smtClean="0"/>
              <a:t>24.03.2021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6657657-B4E8-452B-BB2E-F2FC71495F4F}"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4098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36CC2D3-FC00-42A6-B62C-E01A30A0D8AF}" type="datetimeFigureOut">
              <a:rPr lang="ru-RU" smtClean="0"/>
              <a:t>24.03.2021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6657657-B4E8-452B-BB2E-F2FC71495F4F}" type="slidenum">
              <a:rPr lang="ru-RU" smtClean="0"/>
              <a:t>‹#›</a:t>
            </a:fld>
            <a:endParaRPr lang="ru-RU"/>
          </a:p>
        </p:txBody>
      </p:sp>
    </p:spTree>
    <p:extLst>
      <p:ext uri="{BB962C8B-B14F-4D97-AF65-F5344CB8AC3E}">
        <p14:creationId xmlns:p14="http://schemas.microsoft.com/office/powerpoint/2010/main" val="3317631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36CC2D3-FC00-42A6-B62C-E01A30A0D8AF}" type="datetimeFigureOut">
              <a:rPr lang="ru-RU" smtClean="0"/>
              <a:t>24.03.2021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6657657-B4E8-452B-BB2E-F2FC71495F4F}" type="slidenum">
              <a:rPr lang="ru-RU" smtClean="0"/>
              <a:t>‹#›</a:t>
            </a:fld>
            <a:endParaRPr lang="ru-RU"/>
          </a:p>
        </p:txBody>
      </p:sp>
    </p:spTree>
    <p:extLst>
      <p:ext uri="{BB962C8B-B14F-4D97-AF65-F5344CB8AC3E}">
        <p14:creationId xmlns:p14="http://schemas.microsoft.com/office/powerpoint/2010/main" val="2737693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36CC2D3-FC00-42A6-B62C-E01A30A0D8AF}" type="datetimeFigureOut">
              <a:rPr lang="ru-RU" smtClean="0"/>
              <a:t>24.03.2021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6657657-B4E8-452B-BB2E-F2FC71495F4F}" type="slidenum">
              <a:rPr lang="ru-RU" smtClean="0"/>
              <a:t>‹#›</a:t>
            </a:fld>
            <a:endParaRPr lang="ru-RU"/>
          </a:p>
        </p:txBody>
      </p:sp>
    </p:spTree>
    <p:extLst>
      <p:ext uri="{BB962C8B-B14F-4D97-AF65-F5344CB8AC3E}">
        <p14:creationId xmlns:p14="http://schemas.microsoft.com/office/powerpoint/2010/main" val="1972993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36CC2D3-FC00-42A6-B62C-E01A30A0D8AF}" type="datetimeFigureOut">
              <a:rPr lang="ru-RU" smtClean="0"/>
              <a:t>24.03.2021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6657657-B4E8-452B-BB2E-F2FC71495F4F}"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6402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36CC2D3-FC00-42A6-B62C-E01A30A0D8AF}" type="datetimeFigureOut">
              <a:rPr lang="ru-RU" smtClean="0"/>
              <a:t>24.03.2021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6657657-B4E8-452B-BB2E-F2FC71495F4F}" type="slidenum">
              <a:rPr lang="ru-RU" smtClean="0"/>
              <a:t>‹#›</a:t>
            </a:fld>
            <a:endParaRPr lang="ru-RU"/>
          </a:p>
        </p:txBody>
      </p:sp>
    </p:spTree>
    <p:extLst>
      <p:ext uri="{BB962C8B-B14F-4D97-AF65-F5344CB8AC3E}">
        <p14:creationId xmlns:p14="http://schemas.microsoft.com/office/powerpoint/2010/main" val="3477527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36CC2D3-FC00-42A6-B62C-E01A30A0D8AF}" type="datetimeFigureOut">
              <a:rPr lang="ru-RU" smtClean="0"/>
              <a:t>24.03.2021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6657657-B4E8-452B-BB2E-F2FC71495F4F}" type="slidenum">
              <a:rPr lang="ru-RU" smtClean="0"/>
              <a:t>‹#›</a:t>
            </a:fld>
            <a:endParaRPr lang="ru-RU"/>
          </a:p>
        </p:txBody>
      </p:sp>
    </p:spTree>
    <p:extLst>
      <p:ext uri="{BB962C8B-B14F-4D97-AF65-F5344CB8AC3E}">
        <p14:creationId xmlns:p14="http://schemas.microsoft.com/office/powerpoint/2010/main" val="1785327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36CC2D3-FC00-42A6-B62C-E01A30A0D8AF}" type="datetimeFigureOut">
              <a:rPr lang="ru-RU" smtClean="0"/>
              <a:t>24.03.2021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6657657-B4E8-452B-BB2E-F2FC71495F4F}" type="slidenum">
              <a:rPr lang="ru-RU" smtClean="0"/>
              <a:t>‹#›</a:t>
            </a:fld>
            <a:endParaRPr lang="ru-RU"/>
          </a:p>
        </p:txBody>
      </p:sp>
    </p:spTree>
    <p:extLst>
      <p:ext uri="{BB962C8B-B14F-4D97-AF65-F5344CB8AC3E}">
        <p14:creationId xmlns:p14="http://schemas.microsoft.com/office/powerpoint/2010/main" val="4092058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36CC2D3-FC00-42A6-B62C-E01A30A0D8AF}" type="datetimeFigureOut">
              <a:rPr lang="ru-RU" smtClean="0"/>
              <a:t>24.03.2021</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D6657657-B4E8-452B-BB2E-F2FC71495F4F}" type="slidenum">
              <a:rPr lang="ru-RU" smtClean="0"/>
              <a:t>‹#›</a:t>
            </a:fld>
            <a:endParaRPr lang="ru-RU"/>
          </a:p>
        </p:txBody>
      </p:sp>
    </p:spTree>
    <p:extLst>
      <p:ext uri="{BB962C8B-B14F-4D97-AF65-F5344CB8AC3E}">
        <p14:creationId xmlns:p14="http://schemas.microsoft.com/office/powerpoint/2010/main" val="1350707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36CC2D3-FC00-42A6-B62C-E01A30A0D8AF}" type="datetimeFigureOut">
              <a:rPr lang="ru-RU" smtClean="0"/>
              <a:t>24.03.2021</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6657657-B4E8-452B-BB2E-F2FC71495F4F}" type="slidenum">
              <a:rPr lang="ru-RU" smtClean="0"/>
              <a:t>‹#›</a:t>
            </a:fld>
            <a:endParaRPr lang="ru-RU"/>
          </a:p>
        </p:txBody>
      </p:sp>
    </p:spTree>
    <p:extLst>
      <p:ext uri="{BB962C8B-B14F-4D97-AF65-F5344CB8AC3E}">
        <p14:creationId xmlns:p14="http://schemas.microsoft.com/office/powerpoint/2010/main" val="654498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36CC2D3-FC00-42A6-B62C-E01A30A0D8AF}" type="datetimeFigureOut">
              <a:rPr lang="ru-RU" smtClean="0"/>
              <a:t>24.03.2021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6657657-B4E8-452B-BB2E-F2FC71495F4F}" type="slidenum">
              <a:rPr lang="ru-RU" smtClean="0"/>
              <a:t>‹#›</a:t>
            </a:fld>
            <a:endParaRPr lang="ru-RU"/>
          </a:p>
        </p:txBody>
      </p:sp>
    </p:spTree>
    <p:extLst>
      <p:ext uri="{BB962C8B-B14F-4D97-AF65-F5344CB8AC3E}">
        <p14:creationId xmlns:p14="http://schemas.microsoft.com/office/powerpoint/2010/main" val="2138654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36CC2D3-FC00-42A6-B62C-E01A30A0D8AF}" type="datetimeFigureOut">
              <a:rPr lang="ru-RU" smtClean="0"/>
              <a:t>24.03.2021</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57657-B4E8-452B-BB2E-F2FC71495F4F}"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47938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rasp.yandex.r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Компьютерная грамотность</a:t>
            </a:r>
            <a:endParaRPr lang="ru-RU" dirty="0"/>
          </a:p>
        </p:txBody>
      </p:sp>
      <p:sp>
        <p:nvSpPr>
          <p:cNvPr id="3" name="Подзаголовок 2"/>
          <p:cNvSpPr>
            <a:spLocks noGrp="1"/>
          </p:cNvSpPr>
          <p:nvPr>
            <p:ph type="subTitle" idx="1"/>
          </p:nvPr>
        </p:nvSpPr>
        <p:spPr/>
        <p:txBody>
          <a:bodyPr/>
          <a:lstStyle/>
          <a:p>
            <a:r>
              <a:rPr lang="ru-RU" dirty="0" smtClean="0"/>
              <a:t>Занятие </a:t>
            </a:r>
            <a:r>
              <a:rPr lang="ru-RU" dirty="0" smtClean="0"/>
              <a:t>3</a:t>
            </a:r>
            <a:endParaRPr lang="ru-RU" dirty="0"/>
          </a:p>
        </p:txBody>
      </p:sp>
    </p:spTree>
    <p:extLst>
      <p:ext uri="{BB962C8B-B14F-4D97-AF65-F5344CB8AC3E}">
        <p14:creationId xmlns:p14="http://schemas.microsoft.com/office/powerpoint/2010/main" val="18999859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Оплата товаров и услуг через Интернет с использованием банковских карт</a:t>
            </a:r>
          </a:p>
        </p:txBody>
      </p:sp>
      <p:sp>
        <p:nvSpPr>
          <p:cNvPr id="3" name="Объект 2"/>
          <p:cNvSpPr>
            <a:spLocks noGrp="1"/>
          </p:cNvSpPr>
          <p:nvPr>
            <p:ph idx="1"/>
          </p:nvPr>
        </p:nvSpPr>
        <p:spPr/>
        <p:txBody>
          <a:bodyPr/>
          <a:lstStyle/>
          <a:p>
            <a:r>
              <a:rPr lang="ru-RU" dirty="0"/>
              <a:t>Существует два основных вида банковских карт: </a:t>
            </a:r>
            <a:endParaRPr lang="ru-RU" dirty="0" smtClean="0"/>
          </a:p>
          <a:p>
            <a:r>
              <a:rPr lang="ru-RU" dirty="0" smtClean="0"/>
              <a:t>• </a:t>
            </a:r>
            <a:r>
              <a:rPr lang="ru-RU" dirty="0"/>
              <a:t>дебетовые, которые предназначены для расчетов вашими личными средствами; </a:t>
            </a:r>
            <a:endParaRPr lang="ru-RU" dirty="0" smtClean="0"/>
          </a:p>
          <a:p>
            <a:r>
              <a:rPr lang="ru-RU" dirty="0" smtClean="0"/>
              <a:t>• </a:t>
            </a:r>
            <a:r>
              <a:rPr lang="ru-RU" dirty="0"/>
              <a:t>кредитные – для расчетов деньгами, которые вы берете в долг у банка и обязательно должны будете банку вернуть на условиях, о которых вы должны быть проинформированы при получении в банке кредитной </a:t>
            </a:r>
            <a:r>
              <a:rPr lang="ru-RU" dirty="0" smtClean="0"/>
              <a:t>карты.</a:t>
            </a:r>
          </a:p>
          <a:p>
            <a:endParaRPr lang="ru-RU" dirty="0"/>
          </a:p>
        </p:txBody>
      </p:sp>
    </p:spTree>
    <p:extLst>
      <p:ext uri="{BB962C8B-B14F-4D97-AF65-F5344CB8AC3E}">
        <p14:creationId xmlns:p14="http://schemas.microsoft.com/office/powerpoint/2010/main" val="1088040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Алгоритм оплаты товаров и услуг в сети Интернет</a:t>
            </a:r>
          </a:p>
        </p:txBody>
      </p:sp>
      <p:sp>
        <p:nvSpPr>
          <p:cNvPr id="3" name="Объект 2"/>
          <p:cNvSpPr>
            <a:spLocks noGrp="1"/>
          </p:cNvSpPr>
          <p:nvPr>
            <p:ph idx="1"/>
          </p:nvPr>
        </p:nvSpPr>
        <p:spPr/>
        <p:txBody>
          <a:bodyPr/>
          <a:lstStyle/>
          <a:p>
            <a:r>
              <a:rPr lang="ru-RU" dirty="0"/>
              <a:t>Обычно процесс проходит в три этапа: </a:t>
            </a:r>
            <a:endParaRPr lang="ru-RU" dirty="0" smtClean="0"/>
          </a:p>
          <a:p>
            <a:r>
              <a:rPr lang="ru-RU" dirty="0" smtClean="0"/>
              <a:t>1</a:t>
            </a:r>
            <a:r>
              <a:rPr lang="ru-RU" dirty="0"/>
              <a:t>. Ввод реквизитов платежа – необходимо выбрать товар или услугу, которую вы хотите оплатить. </a:t>
            </a:r>
            <a:endParaRPr lang="ru-RU" dirty="0" smtClean="0"/>
          </a:p>
          <a:p>
            <a:r>
              <a:rPr lang="ru-RU" dirty="0" smtClean="0"/>
              <a:t>2</a:t>
            </a:r>
            <a:r>
              <a:rPr lang="ru-RU" dirty="0"/>
              <a:t>. Ввод данных о банковской карте – ввод имени владельца карты, номера карты, проверочных кодов. </a:t>
            </a:r>
            <a:endParaRPr lang="ru-RU" dirty="0" smtClean="0"/>
          </a:p>
          <a:p>
            <a:r>
              <a:rPr lang="ru-RU" dirty="0" smtClean="0"/>
              <a:t>3</a:t>
            </a:r>
            <a:r>
              <a:rPr lang="ru-RU" dirty="0"/>
              <a:t>. Подтверждение и результат операции – ответ платежной системы об обработке запроса на оплату.</a:t>
            </a:r>
          </a:p>
        </p:txBody>
      </p:sp>
    </p:spTree>
    <p:extLst>
      <p:ext uri="{BB962C8B-B14F-4D97-AF65-F5344CB8AC3E}">
        <p14:creationId xmlns:p14="http://schemas.microsoft.com/office/powerpoint/2010/main" val="2763068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Выбор товаров в Интернете, интернет-магазины </a:t>
            </a:r>
          </a:p>
        </p:txBody>
      </p:sp>
      <p:sp>
        <p:nvSpPr>
          <p:cNvPr id="3" name="Объект 2"/>
          <p:cNvSpPr>
            <a:spLocks noGrp="1"/>
          </p:cNvSpPr>
          <p:nvPr>
            <p:ph idx="1"/>
          </p:nvPr>
        </p:nvSpPr>
        <p:spPr/>
        <p:txBody>
          <a:bodyPr/>
          <a:lstStyle/>
          <a:p>
            <a:r>
              <a:rPr lang="ru-RU" dirty="0"/>
              <a:t>Рекомендуем внимательно ознакомиться с отзывами пользователей об интернет-магазине, товаре и условиях приобретения. Перед покупкой вы можете связаться с продавцом, уточнить условия покупки и цену, которая может отличаться от указанной на сайте</a:t>
            </a:r>
          </a:p>
        </p:txBody>
      </p:sp>
    </p:spTree>
    <p:extLst>
      <p:ext uri="{BB962C8B-B14F-4D97-AF65-F5344CB8AC3E}">
        <p14:creationId xmlns:p14="http://schemas.microsoft.com/office/powerpoint/2010/main" val="1861377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Правила безопасности при финансовых расчетах в сети Интернет</a:t>
            </a:r>
          </a:p>
        </p:txBody>
      </p:sp>
      <p:sp>
        <p:nvSpPr>
          <p:cNvPr id="3" name="Объект 2"/>
          <p:cNvSpPr>
            <a:spLocks noGrp="1"/>
          </p:cNvSpPr>
          <p:nvPr>
            <p:ph idx="1"/>
          </p:nvPr>
        </p:nvSpPr>
        <p:spPr/>
        <p:txBody>
          <a:bodyPr>
            <a:normAutofit/>
          </a:bodyPr>
          <a:lstStyle/>
          <a:p>
            <a:r>
              <a:rPr lang="ru-RU" dirty="0"/>
              <a:t>Меры безопасности при выборе сайта для финансовых расчетов: </a:t>
            </a:r>
            <a:endParaRPr lang="ru-RU" dirty="0" smtClean="0"/>
          </a:p>
          <a:p>
            <a:r>
              <a:rPr lang="ru-RU" dirty="0" smtClean="0"/>
              <a:t>• </a:t>
            </a:r>
            <a:r>
              <a:rPr lang="ru-RU" dirty="0"/>
              <a:t>Выбирайте сайты известных компаний. </a:t>
            </a:r>
            <a:endParaRPr lang="ru-RU" dirty="0" smtClean="0"/>
          </a:p>
          <a:p>
            <a:r>
              <a:rPr lang="ru-RU" dirty="0" smtClean="0"/>
              <a:t>• </a:t>
            </a:r>
            <a:r>
              <a:rPr lang="ru-RU" dirty="0"/>
              <a:t>До оформления оплаты поищите отзывы о работе данной компании. </a:t>
            </a:r>
            <a:endParaRPr lang="ru-RU" dirty="0" smtClean="0"/>
          </a:p>
          <a:p>
            <a:r>
              <a:rPr lang="ru-RU" dirty="0" smtClean="0"/>
              <a:t>• </a:t>
            </a:r>
            <a:r>
              <a:rPr lang="ru-RU" dirty="0"/>
              <a:t>Проверьте адрес сайта</a:t>
            </a:r>
            <a:r>
              <a:rPr lang="ru-RU" dirty="0" smtClean="0"/>
              <a:t>.</a:t>
            </a:r>
          </a:p>
          <a:p>
            <a:r>
              <a:rPr lang="ru-RU" dirty="0" smtClean="0"/>
              <a:t> </a:t>
            </a:r>
            <a:r>
              <a:rPr lang="ru-RU" dirty="0"/>
              <a:t>• Изучите среднюю цену на аналогичный товар на других сайтах.</a:t>
            </a:r>
          </a:p>
        </p:txBody>
      </p:sp>
    </p:spTree>
    <p:extLst>
      <p:ext uri="{BB962C8B-B14F-4D97-AF65-F5344CB8AC3E}">
        <p14:creationId xmlns:p14="http://schemas.microsoft.com/office/powerpoint/2010/main" val="3348703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Контрольные вопросы</a:t>
            </a:r>
            <a:endParaRPr lang="ru-RU" dirty="0"/>
          </a:p>
        </p:txBody>
      </p:sp>
      <p:sp>
        <p:nvSpPr>
          <p:cNvPr id="3" name="Объект 2"/>
          <p:cNvSpPr>
            <a:spLocks noGrp="1"/>
          </p:cNvSpPr>
          <p:nvPr>
            <p:ph idx="1"/>
          </p:nvPr>
        </p:nvSpPr>
        <p:spPr/>
        <p:txBody>
          <a:bodyPr>
            <a:normAutofit lnSpcReduction="10000"/>
          </a:bodyPr>
          <a:lstStyle/>
          <a:p>
            <a:r>
              <a:rPr lang="ru-RU" dirty="0"/>
              <a:t>1. Какие полезные возможности предоставляет сеть Интернет? </a:t>
            </a:r>
            <a:endParaRPr lang="ru-RU" dirty="0" smtClean="0"/>
          </a:p>
          <a:p>
            <a:r>
              <a:rPr lang="ru-RU" dirty="0" smtClean="0"/>
              <a:t>2</a:t>
            </a:r>
            <a:r>
              <a:rPr lang="ru-RU" dirty="0"/>
              <a:t>. Что необходимо, чтобы купить железнодорожный билет, не выходя из дома? </a:t>
            </a:r>
            <a:endParaRPr lang="ru-RU" dirty="0" smtClean="0"/>
          </a:p>
          <a:p>
            <a:r>
              <a:rPr lang="ru-RU" dirty="0" smtClean="0"/>
              <a:t>3</a:t>
            </a:r>
            <a:r>
              <a:rPr lang="ru-RU" dirty="0"/>
              <a:t>. В каком случае вы нарушаете авторские права правообладателя музыкальной композиции? </a:t>
            </a:r>
            <a:endParaRPr lang="ru-RU" dirty="0" smtClean="0"/>
          </a:p>
          <a:p>
            <a:r>
              <a:rPr lang="ru-RU" dirty="0" smtClean="0"/>
              <a:t>4</a:t>
            </a:r>
            <a:r>
              <a:rPr lang="ru-RU" dirty="0"/>
              <a:t>. Как оплатить услуги </a:t>
            </a:r>
            <a:r>
              <a:rPr lang="ru-RU" dirty="0" err="1"/>
              <a:t>интернет-провайдера</a:t>
            </a:r>
            <a:r>
              <a:rPr lang="ru-RU" dirty="0"/>
              <a:t> онлайн? </a:t>
            </a:r>
            <a:endParaRPr lang="ru-RU" dirty="0" smtClean="0"/>
          </a:p>
          <a:p>
            <a:r>
              <a:rPr lang="ru-RU" dirty="0" smtClean="0"/>
              <a:t>5</a:t>
            </a:r>
            <a:r>
              <a:rPr lang="ru-RU" dirty="0"/>
              <a:t>. Какие возможности предоставляет пользователю регистрация личного кабинета на сайте Ростелекома? </a:t>
            </a:r>
            <a:endParaRPr lang="ru-RU" dirty="0" smtClean="0"/>
          </a:p>
          <a:p>
            <a:r>
              <a:rPr lang="ru-RU" dirty="0" smtClean="0"/>
              <a:t>6</a:t>
            </a:r>
            <a:r>
              <a:rPr lang="ru-RU" dirty="0"/>
              <a:t>. Что такое национальная платежная система? </a:t>
            </a:r>
            <a:endParaRPr lang="ru-RU" dirty="0" smtClean="0"/>
          </a:p>
          <a:p>
            <a:r>
              <a:rPr lang="ru-RU" dirty="0" smtClean="0"/>
              <a:t>7</a:t>
            </a:r>
            <a:r>
              <a:rPr lang="ru-RU" dirty="0"/>
              <a:t>. Что такое интернет-магазин? </a:t>
            </a:r>
            <a:endParaRPr lang="ru-RU" dirty="0" smtClean="0"/>
          </a:p>
          <a:p>
            <a:r>
              <a:rPr lang="ru-RU" dirty="0" smtClean="0"/>
              <a:t>8</a:t>
            </a:r>
            <a:r>
              <a:rPr lang="ru-RU" dirty="0"/>
              <a:t>. Что необходимо для онлайн-покупок?</a:t>
            </a:r>
          </a:p>
        </p:txBody>
      </p:sp>
    </p:spTree>
    <p:extLst>
      <p:ext uri="{BB962C8B-B14F-4D97-AF65-F5344CB8AC3E}">
        <p14:creationId xmlns:p14="http://schemas.microsoft.com/office/powerpoint/2010/main" val="816294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Глава 12: Социальные сервисы</a:t>
            </a:r>
          </a:p>
        </p:txBody>
      </p:sp>
      <p:sp>
        <p:nvSpPr>
          <p:cNvPr id="3" name="Объект 2"/>
          <p:cNvSpPr>
            <a:spLocks noGrp="1"/>
          </p:cNvSpPr>
          <p:nvPr>
            <p:ph idx="1"/>
          </p:nvPr>
        </p:nvSpPr>
        <p:spPr>
          <a:xfrm>
            <a:off x="1097280" y="1915402"/>
            <a:ext cx="10058400" cy="4023360"/>
          </a:xfrm>
        </p:spPr>
        <p:txBody>
          <a:bodyPr>
            <a:normAutofit/>
          </a:bodyPr>
          <a:lstStyle/>
          <a:p>
            <a:r>
              <a:rPr lang="ru-RU" dirty="0"/>
              <a:t>Блоги и интернет-дневники (Блог – это открытый для чтения интернет-дневник, который можно </a:t>
            </a:r>
            <a:r>
              <a:rPr lang="ru-RU" dirty="0" smtClean="0"/>
              <a:t>комментировать):</a:t>
            </a:r>
          </a:p>
          <a:p>
            <a:r>
              <a:rPr lang="ru-RU" dirty="0" smtClean="0"/>
              <a:t>- </a:t>
            </a:r>
            <a:r>
              <a:rPr lang="ru-RU" dirty="0"/>
              <a:t>Микро блог </a:t>
            </a:r>
            <a:r>
              <a:rPr lang="ru-RU" dirty="0" smtClean="0"/>
              <a:t>(Самый </a:t>
            </a:r>
            <a:r>
              <a:rPr lang="ru-RU" dirty="0"/>
              <a:t>популярный – это </a:t>
            </a:r>
            <a:r>
              <a:rPr lang="ru-RU" dirty="0" err="1" smtClean="0"/>
              <a:t>Twitter</a:t>
            </a:r>
            <a:r>
              <a:rPr lang="ru-RU" dirty="0" smtClean="0"/>
              <a:t>);</a:t>
            </a:r>
          </a:p>
          <a:p>
            <a:r>
              <a:rPr lang="ru-RU" dirty="0"/>
              <a:t>- Персональный </a:t>
            </a:r>
            <a:r>
              <a:rPr lang="ru-RU" dirty="0" smtClean="0"/>
              <a:t>блог;</a:t>
            </a:r>
          </a:p>
          <a:p>
            <a:r>
              <a:rPr lang="ru-RU" dirty="0" smtClean="0"/>
              <a:t>- Профессиональный блог</a:t>
            </a:r>
            <a:r>
              <a:rPr lang="ru-RU" dirty="0"/>
              <a:t>;</a:t>
            </a:r>
            <a:endParaRPr lang="ru-RU" dirty="0" smtClean="0"/>
          </a:p>
          <a:p>
            <a:r>
              <a:rPr lang="ru-RU" dirty="0" smtClean="0"/>
              <a:t>- </a:t>
            </a:r>
            <a:r>
              <a:rPr lang="ru-RU" dirty="0" err="1" smtClean="0"/>
              <a:t>Имиджевый</a:t>
            </a:r>
            <a:r>
              <a:rPr lang="ru-RU" dirty="0" smtClean="0"/>
              <a:t> блог</a:t>
            </a:r>
            <a:r>
              <a:rPr lang="ru-RU" dirty="0"/>
              <a:t>;</a:t>
            </a:r>
            <a:endParaRPr lang="ru-RU" dirty="0" smtClean="0"/>
          </a:p>
          <a:p>
            <a:r>
              <a:rPr lang="ru-RU" dirty="0" smtClean="0"/>
              <a:t>- Новостной блог</a:t>
            </a:r>
            <a:r>
              <a:rPr lang="ru-RU" dirty="0"/>
              <a:t>;</a:t>
            </a:r>
            <a:endParaRPr lang="ru-RU" dirty="0" smtClean="0"/>
          </a:p>
          <a:p>
            <a:r>
              <a:rPr lang="ru-RU" dirty="0"/>
              <a:t>-</a:t>
            </a:r>
            <a:r>
              <a:rPr lang="ru-RU" dirty="0" smtClean="0"/>
              <a:t> </a:t>
            </a:r>
            <a:r>
              <a:rPr lang="ru-RU" dirty="0"/>
              <a:t>Нестандартные блоги. </a:t>
            </a:r>
          </a:p>
        </p:txBody>
      </p:sp>
    </p:spTree>
    <p:extLst>
      <p:ext uri="{BB962C8B-B14F-4D97-AF65-F5344CB8AC3E}">
        <p14:creationId xmlns:p14="http://schemas.microsoft.com/office/powerpoint/2010/main" val="1732035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394977"/>
            <a:ext cx="10058400" cy="1450757"/>
          </a:xfrm>
        </p:spPr>
        <p:txBody>
          <a:bodyPr/>
          <a:lstStyle/>
          <a:p>
            <a:r>
              <a:rPr lang="ru-RU" dirty="0"/>
              <a:t>Социальные сети: «</a:t>
            </a:r>
            <a:r>
              <a:rPr lang="ru-RU" dirty="0" err="1"/>
              <a:t>ВКонтакте</a:t>
            </a:r>
            <a:r>
              <a:rPr lang="ru-RU" dirty="0"/>
              <a:t>», «Одноклассники», «</a:t>
            </a:r>
            <a:r>
              <a:rPr lang="ru-RU" dirty="0" err="1"/>
              <a:t>Facebook</a:t>
            </a:r>
            <a:r>
              <a:rPr lang="ru-RU" dirty="0"/>
              <a:t>»</a:t>
            </a:r>
          </a:p>
        </p:txBody>
      </p:sp>
      <p:sp>
        <p:nvSpPr>
          <p:cNvPr id="3" name="Объект 2"/>
          <p:cNvSpPr>
            <a:spLocks noGrp="1"/>
          </p:cNvSpPr>
          <p:nvPr>
            <p:ph idx="1"/>
          </p:nvPr>
        </p:nvSpPr>
        <p:spPr>
          <a:xfrm>
            <a:off x="1097280" y="1845734"/>
            <a:ext cx="4981303" cy="4023360"/>
          </a:xfrm>
        </p:spPr>
        <p:txBody>
          <a:bodyPr/>
          <a:lstStyle/>
          <a:p>
            <a:r>
              <a:rPr lang="ru-RU" dirty="0" smtClean="0"/>
              <a:t> </a:t>
            </a:r>
            <a:r>
              <a:rPr lang="ru-RU" dirty="0" err="1" smtClean="0"/>
              <a:t>Facebook</a:t>
            </a:r>
            <a:r>
              <a:rPr lang="ru-RU" dirty="0" smtClean="0"/>
              <a:t> </a:t>
            </a:r>
            <a:r>
              <a:rPr lang="ru-RU" dirty="0"/>
              <a:t>– крупнейшая мировая социальная </a:t>
            </a:r>
            <a:r>
              <a:rPr lang="ru-RU" dirty="0" smtClean="0"/>
              <a:t>сеть;</a:t>
            </a:r>
          </a:p>
          <a:p>
            <a:r>
              <a:rPr lang="ru-RU" dirty="0"/>
              <a:t>«</a:t>
            </a:r>
            <a:r>
              <a:rPr lang="ru-RU" dirty="0" err="1"/>
              <a:t>ВКонтакте</a:t>
            </a:r>
            <a:r>
              <a:rPr lang="ru-RU" dirty="0"/>
              <a:t>» – российская социальная </a:t>
            </a:r>
            <a:r>
              <a:rPr lang="ru-RU" dirty="0" smtClean="0"/>
              <a:t>сеть.</a:t>
            </a:r>
          </a:p>
          <a:p>
            <a:r>
              <a:rPr lang="ru-RU" dirty="0"/>
              <a:t>«Одноклассники» – российская социальная сеть, построена на основе данных о местах обучения </a:t>
            </a:r>
            <a:r>
              <a:rPr lang="ru-RU" dirty="0" smtClean="0"/>
              <a:t>людей.</a:t>
            </a:r>
          </a:p>
          <a:p>
            <a:endParaRPr lang="ru-RU" dirty="0"/>
          </a:p>
        </p:txBody>
      </p:sp>
      <p:pic>
        <p:nvPicPr>
          <p:cNvPr id="4" name="Рисунок 3"/>
          <p:cNvPicPr>
            <a:picLocks noChangeAspect="1"/>
          </p:cNvPicPr>
          <p:nvPr/>
        </p:nvPicPr>
        <p:blipFill>
          <a:blip r:embed="rId2"/>
          <a:stretch>
            <a:fillRect/>
          </a:stretch>
        </p:blipFill>
        <p:spPr>
          <a:xfrm>
            <a:off x="8349206" y="1845734"/>
            <a:ext cx="2390775" cy="2657475"/>
          </a:xfrm>
          <a:prstGeom prst="rect">
            <a:avLst/>
          </a:prstGeom>
        </p:spPr>
      </p:pic>
    </p:spTree>
    <p:extLst>
      <p:ext uri="{BB962C8B-B14F-4D97-AF65-F5344CB8AC3E}">
        <p14:creationId xmlns:p14="http://schemas.microsoft.com/office/powerpoint/2010/main" val="1114362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Итоговые вопросы:</a:t>
            </a:r>
            <a:endParaRPr lang="ru-RU" dirty="0"/>
          </a:p>
        </p:txBody>
      </p:sp>
      <p:sp>
        <p:nvSpPr>
          <p:cNvPr id="3" name="Объект 2"/>
          <p:cNvSpPr>
            <a:spLocks noGrp="1"/>
          </p:cNvSpPr>
          <p:nvPr>
            <p:ph idx="1"/>
          </p:nvPr>
        </p:nvSpPr>
        <p:spPr/>
        <p:txBody>
          <a:bodyPr/>
          <a:lstStyle/>
          <a:p>
            <a:r>
              <a:rPr lang="ru-RU" dirty="0"/>
              <a:t>1. Где в Сети найти единомышленников? </a:t>
            </a:r>
            <a:endParaRPr lang="ru-RU" dirty="0" smtClean="0"/>
          </a:p>
          <a:p>
            <a:r>
              <a:rPr lang="ru-RU" dirty="0" smtClean="0"/>
              <a:t>2</a:t>
            </a:r>
            <a:r>
              <a:rPr lang="ru-RU" dirty="0"/>
              <a:t>. Какие сервисы можно использовать для общения в сети Интернет</a:t>
            </a:r>
            <a:r>
              <a:rPr lang="ru-RU" dirty="0" smtClean="0"/>
              <a:t>?</a:t>
            </a:r>
          </a:p>
          <a:p>
            <a:r>
              <a:rPr lang="ru-RU" dirty="0" smtClean="0"/>
              <a:t> </a:t>
            </a:r>
            <a:r>
              <a:rPr lang="ru-RU" dirty="0"/>
              <a:t>3. На что обратить внимание при общении в социальных сетях?</a:t>
            </a:r>
          </a:p>
        </p:txBody>
      </p:sp>
    </p:spTree>
    <p:extLst>
      <p:ext uri="{BB962C8B-B14F-4D97-AF65-F5344CB8AC3E}">
        <p14:creationId xmlns:p14="http://schemas.microsoft.com/office/powerpoint/2010/main" val="620769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Глава 13 </a:t>
            </a:r>
            <a:r>
              <a:rPr lang="ru-RU" dirty="0" err="1"/>
              <a:t>Видеообщение</a:t>
            </a:r>
            <a:r>
              <a:rPr lang="ru-RU" dirty="0"/>
              <a:t> в сети </a:t>
            </a:r>
            <a:r>
              <a:rPr lang="ru-RU" dirty="0" smtClean="0"/>
              <a:t>Интернет.</a:t>
            </a:r>
            <a:endParaRPr lang="ru-RU" dirty="0"/>
          </a:p>
        </p:txBody>
      </p:sp>
      <p:sp>
        <p:nvSpPr>
          <p:cNvPr id="3" name="Объект 2"/>
          <p:cNvSpPr>
            <a:spLocks noGrp="1"/>
          </p:cNvSpPr>
          <p:nvPr>
            <p:ph idx="1"/>
          </p:nvPr>
        </p:nvSpPr>
        <p:spPr/>
        <p:txBody>
          <a:bodyPr/>
          <a:lstStyle/>
          <a:p>
            <a:r>
              <a:rPr lang="ru-RU" dirty="0" err="1"/>
              <a:t>Видеообщение</a:t>
            </a:r>
            <a:r>
              <a:rPr lang="ru-RU" dirty="0"/>
              <a:t> в сети Интернет</a:t>
            </a:r>
            <a:r>
              <a:rPr lang="ru-RU" dirty="0" smtClean="0"/>
              <a:t>:</a:t>
            </a:r>
          </a:p>
          <a:p>
            <a:r>
              <a:rPr lang="ru-RU" dirty="0"/>
              <a:t>Для </a:t>
            </a:r>
            <a:r>
              <a:rPr lang="ru-RU" dirty="0" err="1"/>
              <a:t>видеозвонка</a:t>
            </a:r>
            <a:r>
              <a:rPr lang="ru-RU" dirty="0"/>
              <a:t> вам понадобятся: </a:t>
            </a:r>
            <a:endParaRPr lang="ru-RU" dirty="0" smtClean="0"/>
          </a:p>
          <a:p>
            <a:r>
              <a:rPr lang="ru-RU" dirty="0" smtClean="0"/>
              <a:t>• </a:t>
            </a:r>
            <a:r>
              <a:rPr lang="ru-RU" dirty="0"/>
              <a:t>Компьютер, подключенный к сети Интернет</a:t>
            </a:r>
            <a:r>
              <a:rPr lang="ru-RU" dirty="0" smtClean="0"/>
              <a:t>.</a:t>
            </a:r>
          </a:p>
          <a:p>
            <a:r>
              <a:rPr lang="ru-RU" dirty="0" smtClean="0"/>
              <a:t> </a:t>
            </a:r>
            <a:r>
              <a:rPr lang="ru-RU" dirty="0"/>
              <a:t>• Веб-камера. </a:t>
            </a:r>
            <a:endParaRPr lang="ru-RU" dirty="0" smtClean="0"/>
          </a:p>
          <a:p>
            <a:r>
              <a:rPr lang="ru-RU" dirty="0" smtClean="0"/>
              <a:t>• </a:t>
            </a:r>
            <a:r>
              <a:rPr lang="ru-RU" dirty="0"/>
              <a:t>Микрофон. </a:t>
            </a:r>
            <a:endParaRPr lang="ru-RU" dirty="0" smtClean="0"/>
          </a:p>
          <a:p>
            <a:r>
              <a:rPr lang="ru-RU" dirty="0" smtClean="0"/>
              <a:t>• </a:t>
            </a:r>
            <a:r>
              <a:rPr lang="ru-RU" dirty="0"/>
              <a:t>Динамики или наушники, чтобы слышать голос собеседника</a:t>
            </a:r>
            <a:r>
              <a:rPr lang="ru-RU" dirty="0" smtClean="0"/>
              <a:t>.</a:t>
            </a:r>
          </a:p>
          <a:p>
            <a:r>
              <a:rPr lang="ru-RU" dirty="0" smtClean="0"/>
              <a:t> </a:t>
            </a:r>
            <a:r>
              <a:rPr lang="ru-RU" dirty="0"/>
              <a:t>• Установленная бесплатная программа </a:t>
            </a:r>
            <a:r>
              <a:rPr lang="ru-RU" dirty="0" err="1"/>
              <a:t>Skype</a:t>
            </a:r>
            <a:endParaRPr lang="ru-RU" dirty="0"/>
          </a:p>
        </p:txBody>
      </p:sp>
    </p:spTree>
    <p:extLst>
      <p:ext uri="{BB962C8B-B14F-4D97-AF65-F5344CB8AC3E}">
        <p14:creationId xmlns:p14="http://schemas.microsoft.com/office/powerpoint/2010/main" val="1061744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Как установить </a:t>
            </a:r>
            <a:r>
              <a:rPr lang="ru-RU" dirty="0" smtClean="0"/>
              <a:t>программу:</a:t>
            </a:r>
            <a:endParaRPr lang="ru-RU" dirty="0"/>
          </a:p>
        </p:txBody>
      </p:sp>
      <p:sp>
        <p:nvSpPr>
          <p:cNvPr id="3" name="Объект 2"/>
          <p:cNvSpPr>
            <a:spLocks noGrp="1"/>
          </p:cNvSpPr>
          <p:nvPr>
            <p:ph idx="1"/>
          </p:nvPr>
        </p:nvSpPr>
        <p:spPr/>
        <p:txBody>
          <a:bodyPr/>
          <a:lstStyle/>
          <a:p>
            <a:r>
              <a:rPr lang="en-ZA" dirty="0" smtClean="0"/>
              <a:t>-Skype</a:t>
            </a:r>
            <a:r>
              <a:rPr lang="ru-RU" dirty="0" smtClean="0"/>
              <a:t>;</a:t>
            </a:r>
            <a:endParaRPr lang="en-ZA" dirty="0" smtClean="0"/>
          </a:p>
          <a:p>
            <a:r>
              <a:rPr lang="ru-RU" dirty="0" smtClean="0"/>
              <a:t>-</a:t>
            </a:r>
            <a:r>
              <a:rPr lang="en-ZA" dirty="0" smtClean="0"/>
              <a:t>ZOOM</a:t>
            </a:r>
            <a:r>
              <a:rPr lang="ru-RU" dirty="0" smtClean="0"/>
              <a:t>;</a:t>
            </a:r>
          </a:p>
          <a:p>
            <a:endParaRPr lang="ru-RU" dirty="0"/>
          </a:p>
          <a:p>
            <a:r>
              <a:rPr lang="ru-RU" dirty="0" smtClean="0"/>
              <a:t>Как совершать видео звонки в </a:t>
            </a:r>
            <a:r>
              <a:rPr lang="ru-RU" dirty="0" err="1" smtClean="0"/>
              <a:t>месенджарах</a:t>
            </a:r>
            <a:r>
              <a:rPr lang="ru-RU" dirty="0" smtClean="0"/>
              <a:t>?</a:t>
            </a:r>
            <a:endParaRPr lang="en-US" dirty="0" smtClean="0"/>
          </a:p>
        </p:txBody>
      </p:sp>
    </p:spTree>
    <p:extLst>
      <p:ext uri="{BB962C8B-B14F-4D97-AF65-F5344CB8AC3E}">
        <p14:creationId xmlns:p14="http://schemas.microsoft.com/office/powerpoint/2010/main" val="1375989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Глава 7: Электронная почта</a:t>
            </a:r>
            <a:endParaRPr lang="ru-RU" dirty="0"/>
          </a:p>
        </p:txBody>
      </p:sp>
      <p:sp>
        <p:nvSpPr>
          <p:cNvPr id="3" name="Объект 2"/>
          <p:cNvSpPr>
            <a:spLocks noGrp="1"/>
          </p:cNvSpPr>
          <p:nvPr>
            <p:ph idx="1"/>
          </p:nvPr>
        </p:nvSpPr>
        <p:spPr/>
        <p:txBody>
          <a:bodyPr/>
          <a:lstStyle/>
          <a:p>
            <a:r>
              <a:rPr lang="ru-RU" dirty="0" smtClean="0"/>
              <a:t>Электронная почта – служба, которая позволяет обмениваться письмами и сообщениями с адресатами в различных частях страны и мира</a:t>
            </a:r>
            <a:endParaRPr lang="ru-RU" dirty="0"/>
          </a:p>
        </p:txBody>
      </p:sp>
    </p:spTree>
    <p:extLst>
      <p:ext uri="{BB962C8B-B14F-4D97-AF65-F5344CB8AC3E}">
        <p14:creationId xmlns:p14="http://schemas.microsoft.com/office/powerpoint/2010/main" val="9440277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Если вы забыли пароль к программе </a:t>
            </a:r>
            <a:r>
              <a:rPr lang="ru-RU" dirty="0" err="1"/>
              <a:t>Skype</a:t>
            </a:r>
            <a:endParaRPr lang="ru-RU" dirty="0"/>
          </a:p>
        </p:txBody>
      </p:sp>
      <p:pic>
        <p:nvPicPr>
          <p:cNvPr id="4" name="Объект 3"/>
          <p:cNvPicPr>
            <a:picLocks noGrp="1" noChangeAspect="1"/>
          </p:cNvPicPr>
          <p:nvPr>
            <p:ph idx="1"/>
          </p:nvPr>
        </p:nvPicPr>
        <p:blipFill>
          <a:blip r:embed="rId2"/>
          <a:stretch>
            <a:fillRect/>
          </a:stretch>
        </p:blipFill>
        <p:spPr>
          <a:xfrm>
            <a:off x="1035594" y="1881460"/>
            <a:ext cx="2447925" cy="3743325"/>
          </a:xfrm>
          <a:prstGeom prst="rect">
            <a:avLst/>
          </a:prstGeom>
        </p:spPr>
      </p:pic>
      <p:sp>
        <p:nvSpPr>
          <p:cNvPr id="5" name="Прямоугольник 4"/>
          <p:cNvSpPr/>
          <p:nvPr/>
        </p:nvSpPr>
        <p:spPr>
          <a:xfrm>
            <a:off x="4127863" y="1966687"/>
            <a:ext cx="6096000" cy="1200329"/>
          </a:xfrm>
          <a:prstGeom prst="rect">
            <a:avLst/>
          </a:prstGeom>
        </p:spPr>
        <p:txBody>
          <a:bodyPr>
            <a:spAutoFit/>
          </a:bodyPr>
          <a:lstStyle/>
          <a:p>
            <a:r>
              <a:rPr lang="ru-RU" dirty="0"/>
              <a:t>Восстановить пароль рекомендуется в</a:t>
            </a:r>
          </a:p>
          <a:p>
            <a:r>
              <a:rPr lang="ru-RU" dirty="0"/>
              <a:t>течение 6 часов. Именно столько времени</a:t>
            </a:r>
          </a:p>
          <a:p>
            <a:r>
              <a:rPr lang="ru-RU" dirty="0"/>
              <a:t>действует присланная вам на электронную</a:t>
            </a:r>
          </a:p>
          <a:p>
            <a:r>
              <a:rPr lang="ru-RU" dirty="0"/>
              <a:t>почту ссылка.</a:t>
            </a:r>
          </a:p>
        </p:txBody>
      </p:sp>
    </p:spTree>
    <p:extLst>
      <p:ext uri="{BB962C8B-B14F-4D97-AF65-F5344CB8AC3E}">
        <p14:creationId xmlns:p14="http://schemas.microsoft.com/office/powerpoint/2010/main" val="1951968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Глава 14: Поиск работы через Интернет</a:t>
            </a:r>
          </a:p>
        </p:txBody>
      </p:sp>
      <p:sp>
        <p:nvSpPr>
          <p:cNvPr id="3" name="Объект 2"/>
          <p:cNvSpPr>
            <a:spLocks noGrp="1"/>
          </p:cNvSpPr>
          <p:nvPr>
            <p:ph idx="1"/>
          </p:nvPr>
        </p:nvSpPr>
        <p:spPr/>
        <p:txBody>
          <a:bodyPr/>
          <a:lstStyle/>
          <a:p>
            <a:r>
              <a:rPr lang="ru-RU" dirty="0"/>
              <a:t>Чтобы найти работу через Интернет, нужно: </a:t>
            </a:r>
            <a:endParaRPr lang="ru-RU" dirty="0" smtClean="0"/>
          </a:p>
          <a:p>
            <a:r>
              <a:rPr lang="ru-RU" dirty="0" smtClean="0"/>
              <a:t>1</a:t>
            </a:r>
            <a:r>
              <a:rPr lang="ru-RU" dirty="0"/>
              <a:t>. Определиться, какая работа вам нужна</a:t>
            </a:r>
            <a:r>
              <a:rPr lang="ru-RU" dirty="0" smtClean="0"/>
              <a:t>;</a:t>
            </a:r>
          </a:p>
          <a:p>
            <a:r>
              <a:rPr lang="ru-RU" dirty="0" smtClean="0"/>
              <a:t> </a:t>
            </a:r>
            <a:r>
              <a:rPr lang="ru-RU" dirty="0"/>
              <a:t>2. Составить свое резюме. Это можно сделать в программе </a:t>
            </a:r>
            <a:r>
              <a:rPr lang="ru-RU" dirty="0" err="1"/>
              <a:t>Word</a:t>
            </a:r>
            <a:r>
              <a:rPr lang="ru-RU" dirty="0"/>
              <a:t>; </a:t>
            </a:r>
            <a:endParaRPr lang="ru-RU" dirty="0" smtClean="0"/>
          </a:p>
          <a:p>
            <a:r>
              <a:rPr lang="ru-RU" dirty="0" smtClean="0"/>
              <a:t>3</a:t>
            </a:r>
            <a:r>
              <a:rPr lang="ru-RU" dirty="0"/>
              <a:t>. Найти </a:t>
            </a:r>
            <a:r>
              <a:rPr lang="ru-RU" dirty="0" err="1"/>
              <a:t>интернет-ресурсы</a:t>
            </a:r>
            <a:r>
              <a:rPr lang="ru-RU" dirty="0"/>
              <a:t>, где вы могли бы разместить свое </a:t>
            </a:r>
            <a:r>
              <a:rPr lang="ru-RU" dirty="0" smtClean="0"/>
              <a:t>резюме.</a:t>
            </a:r>
          </a:p>
          <a:p>
            <a:endParaRPr lang="ru-RU" dirty="0"/>
          </a:p>
          <a:p>
            <a:r>
              <a:rPr lang="ru-RU" dirty="0"/>
              <a:t>В Интернете есть сайты и порталы, специализирующие на подборе вакансий для соискателей и резюме сотрудников для работодателей – trudvsem.ru, rabota.ru, hh.ru, rabota.yandex.ru</a:t>
            </a:r>
          </a:p>
        </p:txBody>
      </p:sp>
    </p:spTree>
    <p:extLst>
      <p:ext uri="{BB962C8B-B14F-4D97-AF65-F5344CB8AC3E}">
        <p14:creationId xmlns:p14="http://schemas.microsoft.com/office/powerpoint/2010/main" val="3108991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Сайт кадровых агентств</a:t>
            </a:r>
            <a:endParaRPr lang="ru-RU" dirty="0"/>
          </a:p>
        </p:txBody>
      </p:sp>
      <p:sp>
        <p:nvSpPr>
          <p:cNvPr id="3" name="Объект 2"/>
          <p:cNvSpPr>
            <a:spLocks noGrp="1"/>
          </p:cNvSpPr>
          <p:nvPr>
            <p:ph idx="1"/>
          </p:nvPr>
        </p:nvSpPr>
        <p:spPr/>
        <p:txBody>
          <a:bodyPr/>
          <a:lstStyle/>
          <a:p>
            <a:r>
              <a:rPr lang="ru-RU" dirty="0"/>
              <a:t>Кадровые агентства не должны брать плату за подбор вакансий с соискателя. Если вы столкнулись с таким случаем, вероятно, это </a:t>
            </a:r>
            <a:r>
              <a:rPr lang="ru-RU" dirty="0" smtClean="0"/>
              <a:t>мошенники.</a:t>
            </a:r>
          </a:p>
          <a:p>
            <a:r>
              <a:rPr lang="ru-RU" dirty="0"/>
              <a:t>Сайты по поиску удаленной работы (</a:t>
            </a:r>
            <a:r>
              <a:rPr lang="ru-RU" dirty="0" err="1"/>
              <a:t>фриланс</a:t>
            </a:r>
            <a:r>
              <a:rPr lang="ru-RU" dirty="0"/>
              <a:t>) В Интернете можно найти и удаленную работу (</a:t>
            </a:r>
            <a:r>
              <a:rPr lang="ru-RU" dirty="0" err="1"/>
              <a:t>фриланс</a:t>
            </a:r>
            <a:r>
              <a:rPr lang="ru-RU" dirty="0"/>
              <a:t>) как для основной работы, так и для подработки. Есть несколько специализированных ресурсов </a:t>
            </a:r>
            <a:r>
              <a:rPr lang="ru-RU" dirty="0" err="1"/>
              <a:t>фрилансеров</a:t>
            </a:r>
            <a:r>
              <a:rPr lang="ru-RU" dirty="0"/>
              <a:t>. Вы их легко найдете через строку поиска, например, </a:t>
            </a:r>
            <a:r>
              <a:rPr lang="ru-RU" dirty="0" err="1"/>
              <a:t>fl</a:t>
            </a:r>
            <a:r>
              <a:rPr lang="ru-RU" dirty="0"/>
              <a:t> .</a:t>
            </a:r>
            <a:r>
              <a:rPr lang="ru-RU" dirty="0" err="1"/>
              <a:t>ru</a:t>
            </a:r>
            <a:endParaRPr lang="ru-RU" dirty="0"/>
          </a:p>
        </p:txBody>
      </p:sp>
    </p:spTree>
    <p:extLst>
      <p:ext uri="{BB962C8B-B14F-4D97-AF65-F5344CB8AC3E}">
        <p14:creationId xmlns:p14="http://schemas.microsoft.com/office/powerpoint/2010/main" val="13086960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Поиск работы в социальных сетях</a:t>
            </a:r>
          </a:p>
        </p:txBody>
      </p:sp>
      <p:sp>
        <p:nvSpPr>
          <p:cNvPr id="3" name="Объект 2"/>
          <p:cNvSpPr>
            <a:spLocks noGrp="1"/>
          </p:cNvSpPr>
          <p:nvPr>
            <p:ph idx="1"/>
          </p:nvPr>
        </p:nvSpPr>
        <p:spPr/>
        <p:txBody>
          <a:bodyPr>
            <a:normAutofit fontScale="77500" lnSpcReduction="20000"/>
          </a:bodyPr>
          <a:lstStyle/>
          <a:p>
            <a:r>
              <a:rPr lang="ru-RU" dirty="0"/>
              <a:t>Правила безопасности при поиске работы через Интернет Всегда соблюдайте правила безопасности при поиске работы в Интернете: </a:t>
            </a:r>
            <a:endParaRPr lang="ru-RU" dirty="0" smtClean="0"/>
          </a:p>
          <a:p>
            <a:r>
              <a:rPr lang="ru-RU" dirty="0" smtClean="0"/>
              <a:t>• </a:t>
            </a:r>
            <a:r>
              <a:rPr lang="ru-RU" dirty="0"/>
              <a:t>Не принимайте предложений, где от вас требуют заплатить за услуги по трудоустройству. </a:t>
            </a:r>
            <a:endParaRPr lang="ru-RU" dirty="0" smtClean="0"/>
          </a:p>
          <a:p>
            <a:r>
              <a:rPr lang="ru-RU" dirty="0" smtClean="0"/>
              <a:t>• </a:t>
            </a:r>
            <a:r>
              <a:rPr lang="ru-RU" dirty="0"/>
              <a:t>Никогда не посылайте по электронной почте или по факсу копии и тем более, никому не отдавайте оригиналы своих документов, таких как паспорт, водительские права. </a:t>
            </a:r>
            <a:endParaRPr lang="ru-RU" dirty="0" smtClean="0"/>
          </a:p>
          <a:p>
            <a:r>
              <a:rPr lang="ru-RU" dirty="0" smtClean="0"/>
              <a:t>• </a:t>
            </a:r>
            <a:r>
              <a:rPr lang="ru-RU" dirty="0"/>
              <a:t>Не сообщайте номер своего банковского счета, не отправляйте отсканированную копию своей банковской карты, не называйте ее номер. </a:t>
            </a:r>
            <a:endParaRPr lang="ru-RU" dirty="0" smtClean="0"/>
          </a:p>
          <a:p>
            <a:r>
              <a:rPr lang="ru-RU" dirty="0" smtClean="0"/>
              <a:t>• </a:t>
            </a:r>
            <a:r>
              <a:rPr lang="ru-RU" dirty="0"/>
              <a:t>Если вам поступило предложение о пересылке товаров, писем или денег, электронных писем, получении и хранении товаров, купленных через Интернет – игнорируйте их. </a:t>
            </a:r>
            <a:endParaRPr lang="ru-RU" dirty="0" smtClean="0"/>
          </a:p>
          <a:p>
            <a:r>
              <a:rPr lang="ru-RU" dirty="0" smtClean="0"/>
              <a:t>• </a:t>
            </a:r>
            <a:r>
              <a:rPr lang="ru-RU" dirty="0"/>
              <a:t>Если вам приходит предложение о работе в «Личные сообщения» от незнакомых людей, поинтересуйтесь, какую компанию они представляют. Попросите контакты компании и адрес, перезвоните туда и проверьте, выходит ли компания на рынок с такими предложениями. </a:t>
            </a:r>
            <a:endParaRPr lang="ru-RU" dirty="0" smtClean="0"/>
          </a:p>
          <a:p>
            <a:r>
              <a:rPr lang="ru-RU" dirty="0" smtClean="0"/>
              <a:t>• </a:t>
            </a:r>
            <a:r>
              <a:rPr lang="ru-RU" dirty="0"/>
              <a:t>Также на электронную почту могут приходить письма со ссылками на сайты популярных компаний. Нажав на такую ссылку, пользователь попадет на подставной сайт, интерфейс которого полностью копирует настоящий сайт. Поэтому смотрите внимательно на адрес сайта в строке браузера. Найдите еще раз сайт этой компании уже через поисковую систему.</a:t>
            </a:r>
          </a:p>
        </p:txBody>
      </p:sp>
    </p:spTree>
    <p:extLst>
      <p:ext uri="{BB962C8B-B14F-4D97-AF65-F5344CB8AC3E}">
        <p14:creationId xmlns:p14="http://schemas.microsoft.com/office/powerpoint/2010/main" val="684951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Резюме</a:t>
            </a:r>
            <a:endParaRPr lang="ru-RU" dirty="0"/>
          </a:p>
        </p:txBody>
      </p:sp>
      <p:sp>
        <p:nvSpPr>
          <p:cNvPr id="3" name="Объект 2"/>
          <p:cNvSpPr>
            <a:spLocks noGrp="1"/>
          </p:cNvSpPr>
          <p:nvPr>
            <p:ph idx="1"/>
          </p:nvPr>
        </p:nvSpPr>
        <p:spPr/>
        <p:txBody>
          <a:bodyPr/>
          <a:lstStyle/>
          <a:p>
            <a:r>
              <a:rPr lang="ru-RU" dirty="0"/>
              <a:t>Чтобы разместить резюме на сайте, необходимо: </a:t>
            </a:r>
            <a:endParaRPr lang="ru-RU" dirty="0" smtClean="0"/>
          </a:p>
          <a:p>
            <a:r>
              <a:rPr lang="ru-RU" dirty="0" smtClean="0"/>
              <a:t>• </a:t>
            </a:r>
            <a:r>
              <a:rPr lang="ru-RU" dirty="0"/>
              <a:t>Пройти регистрацию на сайте (зарегистрировать личный кабинет</a:t>
            </a:r>
            <a:r>
              <a:rPr lang="ru-RU" dirty="0" smtClean="0"/>
              <a:t>).</a:t>
            </a:r>
          </a:p>
          <a:p>
            <a:r>
              <a:rPr lang="ru-RU" dirty="0" smtClean="0"/>
              <a:t> </a:t>
            </a:r>
            <a:r>
              <a:rPr lang="ru-RU" dirty="0"/>
              <a:t>• Найти в личном кабинете раздел «Разместить резюме» или «Добавить резюме</a:t>
            </a:r>
            <a:r>
              <a:rPr lang="ru-RU" dirty="0" smtClean="0"/>
              <a:t>».</a:t>
            </a:r>
          </a:p>
          <a:p>
            <a:r>
              <a:rPr lang="ru-RU" dirty="0" smtClean="0"/>
              <a:t> </a:t>
            </a:r>
            <a:r>
              <a:rPr lang="ru-RU" dirty="0"/>
              <a:t>• Нажать на соответствующую кнопку. </a:t>
            </a:r>
            <a:endParaRPr lang="ru-RU" dirty="0" smtClean="0"/>
          </a:p>
          <a:p>
            <a:r>
              <a:rPr lang="ru-RU" dirty="0" smtClean="0"/>
              <a:t>• </a:t>
            </a:r>
            <a:r>
              <a:rPr lang="ru-RU" dirty="0"/>
              <a:t>Заполнить открывшуюся форму. </a:t>
            </a:r>
            <a:endParaRPr lang="ru-RU" dirty="0" smtClean="0"/>
          </a:p>
          <a:p>
            <a:r>
              <a:rPr lang="ru-RU" dirty="0" smtClean="0"/>
              <a:t>• </a:t>
            </a:r>
            <a:r>
              <a:rPr lang="ru-RU" dirty="0"/>
              <a:t>Нажать «Сохранить» или «Добавить».</a:t>
            </a:r>
          </a:p>
        </p:txBody>
      </p:sp>
    </p:spTree>
    <p:extLst>
      <p:ext uri="{BB962C8B-B14F-4D97-AF65-F5344CB8AC3E}">
        <p14:creationId xmlns:p14="http://schemas.microsoft.com/office/powerpoint/2010/main" val="7152313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Поиск вакансий</a:t>
            </a:r>
          </a:p>
        </p:txBody>
      </p:sp>
      <p:sp>
        <p:nvSpPr>
          <p:cNvPr id="3" name="Объект 2"/>
          <p:cNvSpPr>
            <a:spLocks noGrp="1"/>
          </p:cNvSpPr>
          <p:nvPr>
            <p:ph idx="1"/>
          </p:nvPr>
        </p:nvSpPr>
        <p:spPr/>
        <p:txBody>
          <a:bodyPr/>
          <a:lstStyle/>
          <a:p>
            <a:r>
              <a:rPr lang="ru-RU" dirty="0"/>
              <a:t>На многих сайтах после заполнения резюме, система автоматически настраивается на поиск заявленных вами вакансий. Письма о новых вакансиях по вашей теме будут приходить на указанный при регистрации электронный почтовый ящик. Также в личном кабинете может быть раздел автопоиска вакансий, где подбираются вакансии по заявленным вами </a:t>
            </a:r>
            <a:r>
              <a:rPr lang="ru-RU" dirty="0" smtClean="0"/>
              <a:t>параметрам.</a:t>
            </a:r>
          </a:p>
          <a:p>
            <a:endParaRPr lang="ru-RU" dirty="0"/>
          </a:p>
        </p:txBody>
      </p:sp>
    </p:spTree>
    <p:extLst>
      <p:ext uri="{BB962C8B-B14F-4D97-AF65-F5344CB8AC3E}">
        <p14:creationId xmlns:p14="http://schemas.microsoft.com/office/powerpoint/2010/main" val="5075603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Итоговые вопросы:</a:t>
            </a:r>
            <a:endParaRPr lang="ru-RU" dirty="0"/>
          </a:p>
        </p:txBody>
      </p:sp>
      <p:sp>
        <p:nvSpPr>
          <p:cNvPr id="3" name="Объект 2"/>
          <p:cNvSpPr>
            <a:spLocks noGrp="1"/>
          </p:cNvSpPr>
          <p:nvPr>
            <p:ph idx="1"/>
          </p:nvPr>
        </p:nvSpPr>
        <p:spPr/>
        <p:txBody>
          <a:bodyPr/>
          <a:lstStyle/>
          <a:p>
            <a:r>
              <a:rPr lang="ru-RU" dirty="0"/>
              <a:t>1. На каких сайтах в сети Интернет можно искать работу? </a:t>
            </a:r>
            <a:endParaRPr lang="ru-RU" dirty="0" smtClean="0"/>
          </a:p>
          <a:p>
            <a:r>
              <a:rPr lang="ru-RU" dirty="0" smtClean="0"/>
              <a:t>2</a:t>
            </a:r>
            <a:r>
              <a:rPr lang="ru-RU" dirty="0"/>
              <a:t>. Что такое </a:t>
            </a:r>
            <a:r>
              <a:rPr lang="ru-RU" dirty="0" err="1"/>
              <a:t>фриланс</a:t>
            </a:r>
            <a:r>
              <a:rPr lang="ru-RU" dirty="0"/>
              <a:t>? </a:t>
            </a:r>
            <a:endParaRPr lang="ru-RU" dirty="0" smtClean="0"/>
          </a:p>
          <a:p>
            <a:r>
              <a:rPr lang="ru-RU" dirty="0" smtClean="0"/>
              <a:t>3</a:t>
            </a:r>
            <a:r>
              <a:rPr lang="ru-RU" dirty="0"/>
              <a:t>. На что следует обратить внимание при составлении резюме? </a:t>
            </a:r>
            <a:endParaRPr lang="ru-RU" dirty="0" smtClean="0"/>
          </a:p>
          <a:p>
            <a:r>
              <a:rPr lang="ru-RU" dirty="0" smtClean="0"/>
              <a:t>4</a:t>
            </a:r>
            <a:r>
              <a:rPr lang="ru-RU" dirty="0"/>
              <a:t>. Почему иногда лучше разместить сразу два резюме? </a:t>
            </a:r>
            <a:endParaRPr lang="ru-RU" dirty="0" smtClean="0"/>
          </a:p>
          <a:p>
            <a:r>
              <a:rPr lang="ru-RU" dirty="0" smtClean="0"/>
              <a:t>5</a:t>
            </a:r>
            <a:r>
              <a:rPr lang="ru-RU" dirty="0"/>
              <a:t>. Где сохраниться ваше резюме на сайте по поиску работы? </a:t>
            </a:r>
            <a:endParaRPr lang="ru-RU" dirty="0" smtClean="0"/>
          </a:p>
          <a:p>
            <a:r>
              <a:rPr lang="ru-RU" dirty="0" smtClean="0"/>
              <a:t>6</a:t>
            </a:r>
            <a:r>
              <a:rPr lang="ru-RU" dirty="0"/>
              <a:t>. Какие меры предосторожности следует предпринимать при поиске работы через Интернет?</a:t>
            </a:r>
          </a:p>
        </p:txBody>
      </p:sp>
    </p:spTree>
    <p:extLst>
      <p:ext uri="{BB962C8B-B14F-4D97-AF65-F5344CB8AC3E}">
        <p14:creationId xmlns:p14="http://schemas.microsoft.com/office/powerpoint/2010/main" val="547089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 работает электронная почта</a:t>
            </a:r>
            <a:endParaRPr lang="ru-RU" dirty="0"/>
          </a:p>
        </p:txBody>
      </p:sp>
      <p:pic>
        <p:nvPicPr>
          <p:cNvPr id="4" name="Объект 3"/>
          <p:cNvPicPr>
            <a:picLocks noGrp="1" noChangeAspect="1"/>
          </p:cNvPicPr>
          <p:nvPr>
            <p:ph idx="1"/>
          </p:nvPr>
        </p:nvPicPr>
        <p:blipFill>
          <a:blip r:embed="rId2"/>
          <a:stretch>
            <a:fillRect/>
          </a:stretch>
        </p:blipFill>
        <p:spPr>
          <a:xfrm>
            <a:off x="8626602" y="1881097"/>
            <a:ext cx="1408630" cy="4022725"/>
          </a:xfrm>
          <a:prstGeom prst="rect">
            <a:avLst/>
          </a:prstGeom>
        </p:spPr>
      </p:pic>
      <p:sp>
        <p:nvSpPr>
          <p:cNvPr id="5" name="Прямоугольник 4"/>
          <p:cNvSpPr/>
          <p:nvPr/>
        </p:nvSpPr>
        <p:spPr>
          <a:xfrm>
            <a:off x="975360" y="2144209"/>
            <a:ext cx="6096000" cy="2308324"/>
          </a:xfrm>
          <a:prstGeom prst="rect">
            <a:avLst/>
          </a:prstGeom>
        </p:spPr>
        <p:txBody>
          <a:bodyPr>
            <a:spAutoFit/>
          </a:bodyPr>
          <a:lstStyle/>
          <a:p>
            <a:r>
              <a:rPr lang="ru-RU" dirty="0" smtClean="0"/>
              <a:t>Письма приходят в почтовый ящик. Так же, как и по обычной почте. Только у электронной почты почтовый ящик – на экране компьютера И доставляют почту не почтальоны, а специальная программа. Ваше электронное письмо отправляется с вашего компьютера на сервер (это как почтовое отделение), где программа автоматически распознает адрес получателя и отправляет ваше письмо адресату</a:t>
            </a:r>
            <a:endParaRPr lang="ru-RU" dirty="0"/>
          </a:p>
        </p:txBody>
      </p:sp>
    </p:spTree>
    <p:extLst>
      <p:ext uri="{BB962C8B-B14F-4D97-AF65-F5344CB8AC3E}">
        <p14:creationId xmlns:p14="http://schemas.microsoft.com/office/powerpoint/2010/main" val="30032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Электронные адреса</a:t>
            </a:r>
            <a:endParaRPr lang="ru-RU" dirty="0"/>
          </a:p>
        </p:txBody>
      </p:sp>
      <p:sp>
        <p:nvSpPr>
          <p:cNvPr id="3" name="Объект 2"/>
          <p:cNvSpPr>
            <a:spLocks noGrp="1"/>
          </p:cNvSpPr>
          <p:nvPr>
            <p:ph idx="1"/>
          </p:nvPr>
        </p:nvSpPr>
        <p:spPr/>
        <p:txBody>
          <a:bodyPr>
            <a:normAutofit/>
          </a:bodyPr>
          <a:lstStyle/>
          <a:p>
            <a:r>
              <a:rPr lang="ru-RU" dirty="0" smtClean="0"/>
              <a:t>Любой электронный адрес состоит из четырех частей. </a:t>
            </a:r>
          </a:p>
          <a:p>
            <a:r>
              <a:rPr lang="ru-RU" dirty="0" smtClean="0"/>
              <a:t>Имя пользователя @(собака) Название почтового сервера. (точка) Домен </a:t>
            </a:r>
          </a:p>
          <a:p>
            <a:r>
              <a:rPr lang="ru-RU" dirty="0" smtClean="0"/>
              <a:t>1. Имя пользователя (может состоять из цифр, букв). Это может быть ваша фамилия, имя, его производные, номер телефона, любое слово. В примере: </a:t>
            </a:r>
            <a:r>
              <a:rPr lang="ru-RU" dirty="0" err="1" smtClean="0"/>
              <a:t>petrov</a:t>
            </a:r>
            <a:r>
              <a:rPr lang="ru-RU" dirty="0" smtClean="0"/>
              <a:t>.</a:t>
            </a:r>
          </a:p>
          <a:p>
            <a:r>
              <a:rPr lang="ru-RU" dirty="0" smtClean="0"/>
              <a:t> 2. Далее стоит знак «@» (произносится «собака»).</a:t>
            </a:r>
          </a:p>
          <a:p>
            <a:r>
              <a:rPr lang="ru-RU" dirty="0" smtClean="0"/>
              <a:t> 3. Затем идет название почтовой службы (тот самый сервер), где размещен почтовый ящик. В нашем случае: </a:t>
            </a:r>
            <a:r>
              <a:rPr lang="ru-RU" dirty="0" err="1" smtClean="0"/>
              <a:t>yandex</a:t>
            </a:r>
            <a:r>
              <a:rPr lang="ru-RU" dirty="0" smtClean="0"/>
              <a:t>. </a:t>
            </a:r>
          </a:p>
          <a:p>
            <a:r>
              <a:rPr lang="ru-RU" dirty="0" smtClean="0"/>
              <a:t>4. Далее обязательно стоит точка и буквы, указывающие местоположение или тематику почтовой службы (.</a:t>
            </a:r>
            <a:r>
              <a:rPr lang="ru-RU" dirty="0" err="1" smtClean="0"/>
              <a:t>com</a:t>
            </a:r>
            <a:r>
              <a:rPr lang="ru-RU" dirty="0" smtClean="0"/>
              <a:t>, .</a:t>
            </a:r>
            <a:r>
              <a:rPr lang="ru-RU" dirty="0" err="1" smtClean="0"/>
              <a:t>net</a:t>
            </a:r>
            <a:r>
              <a:rPr lang="ru-RU" dirty="0" smtClean="0"/>
              <a:t>, .</a:t>
            </a:r>
            <a:r>
              <a:rPr lang="ru-RU" dirty="0" err="1" smtClean="0"/>
              <a:t>org</a:t>
            </a:r>
            <a:r>
              <a:rPr lang="ru-RU" dirty="0" smtClean="0"/>
              <a:t>, .</a:t>
            </a:r>
            <a:r>
              <a:rPr lang="ru-RU" dirty="0" err="1" smtClean="0"/>
              <a:t>ru</a:t>
            </a:r>
            <a:r>
              <a:rPr lang="ru-RU" dirty="0" smtClean="0"/>
              <a:t> и так далее). В нашем примере: </a:t>
            </a:r>
            <a:r>
              <a:rPr lang="ru-RU" dirty="0" err="1" smtClean="0"/>
              <a:t>ru</a:t>
            </a:r>
            <a:endParaRPr lang="ru-RU" dirty="0"/>
          </a:p>
        </p:txBody>
      </p:sp>
    </p:spTree>
    <p:extLst>
      <p:ext uri="{BB962C8B-B14F-4D97-AF65-F5344CB8AC3E}">
        <p14:creationId xmlns:p14="http://schemas.microsoft.com/office/powerpoint/2010/main" val="4079890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 зарегистрировать электронный почтовый ящик</a:t>
            </a:r>
            <a:endParaRPr lang="ru-RU" dirty="0"/>
          </a:p>
        </p:txBody>
      </p:sp>
      <p:sp>
        <p:nvSpPr>
          <p:cNvPr id="5" name="Объект 4"/>
          <p:cNvSpPr>
            <a:spLocks noGrp="1"/>
          </p:cNvSpPr>
          <p:nvPr>
            <p:ph idx="1"/>
          </p:nvPr>
        </p:nvSpPr>
        <p:spPr/>
        <p:txBody>
          <a:bodyPr>
            <a:normAutofit lnSpcReduction="10000"/>
          </a:bodyPr>
          <a:lstStyle/>
          <a:p>
            <a:r>
              <a:rPr lang="ru-RU" dirty="0" smtClean="0"/>
              <a:t>Процесс регистрации одинаков во всех почтовых службах. </a:t>
            </a:r>
          </a:p>
          <a:p>
            <a:r>
              <a:rPr lang="ru-RU" dirty="0" smtClean="0"/>
              <a:t>1. Зайдите на сайт. Найдите кнопку «Завести почтовый адрес» или «Регистрация нового ящика». </a:t>
            </a:r>
          </a:p>
          <a:p>
            <a:r>
              <a:rPr lang="ru-RU" dirty="0" smtClean="0"/>
              <a:t>2. Заполните регистрационную форму. Введите свои данные (имя и фамилию) – ваше имя будет видеть получатель письма. </a:t>
            </a:r>
          </a:p>
          <a:p>
            <a:r>
              <a:rPr lang="ru-RU" dirty="0" smtClean="0"/>
              <a:t>3. Выберите имя своего почтового адреса. Необходимо придумать первую часть вашего почтового адреса. Вторая часть будет: @ yandex.ru. Логин обязательно должен состоять из латинских букв, может содержать цифры. Вы можете ввести свое имя латинскими буквами. Как только вы введете желаемый логин, программа подскажет вам, создал ли кто-то уже такой ящик или это название еще никем не занято. Вам предложат варианты похожих свободных имен. </a:t>
            </a:r>
          </a:p>
          <a:p>
            <a:r>
              <a:rPr lang="ru-RU" dirty="0" smtClean="0"/>
              <a:t>4. Придумайте и введите пароль.</a:t>
            </a:r>
            <a:endParaRPr lang="ru-RU" dirty="0"/>
          </a:p>
        </p:txBody>
      </p:sp>
    </p:spTree>
    <p:extLst>
      <p:ext uri="{BB962C8B-B14F-4D97-AF65-F5344CB8AC3E}">
        <p14:creationId xmlns:p14="http://schemas.microsoft.com/office/powerpoint/2010/main" val="86139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Описание электронного почтового ящика</a:t>
            </a:r>
            <a:endParaRPr lang="ru-RU" dirty="0"/>
          </a:p>
        </p:txBody>
      </p:sp>
      <p:pic>
        <p:nvPicPr>
          <p:cNvPr id="4" name="Объект 3"/>
          <p:cNvPicPr>
            <a:picLocks noGrp="1" noChangeAspect="1"/>
          </p:cNvPicPr>
          <p:nvPr>
            <p:ph idx="1"/>
          </p:nvPr>
        </p:nvPicPr>
        <p:blipFill>
          <a:blip r:embed="rId2"/>
          <a:stretch>
            <a:fillRect/>
          </a:stretch>
        </p:blipFill>
        <p:spPr>
          <a:xfrm>
            <a:off x="1392827" y="1951106"/>
            <a:ext cx="7734300" cy="3438525"/>
          </a:xfrm>
          <a:prstGeom prst="rect">
            <a:avLst/>
          </a:prstGeom>
        </p:spPr>
      </p:pic>
    </p:spTree>
    <p:extLst>
      <p:ext uri="{BB962C8B-B14F-4D97-AF65-F5344CB8AC3E}">
        <p14:creationId xmlns:p14="http://schemas.microsoft.com/office/powerpoint/2010/main" val="2190222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Алгоритм:</a:t>
            </a:r>
            <a:endParaRPr lang="ru-RU" dirty="0"/>
          </a:p>
        </p:txBody>
      </p:sp>
      <p:sp>
        <p:nvSpPr>
          <p:cNvPr id="3" name="Объект 2"/>
          <p:cNvSpPr>
            <a:spLocks noGrp="1"/>
          </p:cNvSpPr>
          <p:nvPr>
            <p:ph idx="1"/>
          </p:nvPr>
        </p:nvSpPr>
        <p:spPr/>
        <p:txBody>
          <a:bodyPr/>
          <a:lstStyle/>
          <a:p>
            <a:r>
              <a:rPr lang="ru-RU" dirty="0" smtClean="0"/>
              <a:t>Как написать электронное письмо.</a:t>
            </a:r>
          </a:p>
          <a:p>
            <a:r>
              <a:rPr lang="ru-RU" dirty="0" smtClean="0"/>
              <a:t>Как узнать, что вам пришло письмо.</a:t>
            </a:r>
          </a:p>
          <a:p>
            <a:r>
              <a:rPr lang="ru-RU" dirty="0" smtClean="0"/>
              <a:t>Как отправить в электронном письме фото, видео, музыку или документы.</a:t>
            </a:r>
          </a:p>
          <a:p>
            <a:r>
              <a:rPr lang="ru-RU" dirty="0" smtClean="0"/>
              <a:t>Как скачать на компьютер присланные в письме файлы.</a:t>
            </a:r>
          </a:p>
          <a:p>
            <a:r>
              <a:rPr lang="ru-RU" dirty="0" smtClean="0"/>
              <a:t>Действия с письмами в почтовом ящике.</a:t>
            </a:r>
          </a:p>
          <a:p>
            <a:r>
              <a:rPr lang="ru-RU" dirty="0" smtClean="0"/>
              <a:t>Восстановление письма.</a:t>
            </a:r>
          </a:p>
          <a:p>
            <a:endParaRPr lang="ru-RU" dirty="0"/>
          </a:p>
        </p:txBody>
      </p:sp>
    </p:spTree>
    <p:extLst>
      <p:ext uri="{BB962C8B-B14F-4D97-AF65-F5344CB8AC3E}">
        <p14:creationId xmlns:p14="http://schemas.microsoft.com/office/powerpoint/2010/main" val="18390570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Итоговые вопросы</a:t>
            </a:r>
            <a:endParaRPr lang="ru-RU" dirty="0"/>
          </a:p>
        </p:txBody>
      </p:sp>
      <p:sp>
        <p:nvSpPr>
          <p:cNvPr id="3" name="Объект 2"/>
          <p:cNvSpPr>
            <a:spLocks noGrp="1"/>
          </p:cNvSpPr>
          <p:nvPr>
            <p:ph idx="1"/>
          </p:nvPr>
        </p:nvSpPr>
        <p:spPr/>
        <p:txBody>
          <a:bodyPr/>
          <a:lstStyle/>
          <a:p>
            <a:r>
              <a:rPr lang="ru-RU" dirty="0" smtClean="0"/>
              <a:t>1. Чем отличается служба электронной почты от почтовой службы? </a:t>
            </a:r>
          </a:p>
          <a:p>
            <a:r>
              <a:rPr lang="ru-RU" dirty="0" smtClean="0"/>
              <a:t>2. Как завести электронный почтовый ящик?</a:t>
            </a:r>
          </a:p>
          <a:p>
            <a:r>
              <a:rPr lang="ru-RU" dirty="0" smtClean="0"/>
              <a:t> 3. Что необходимо, чтобы написать и отправить письмо адресату? </a:t>
            </a:r>
          </a:p>
          <a:p>
            <a:r>
              <a:rPr lang="ru-RU" dirty="0" smtClean="0"/>
              <a:t>4. В каких папках можно найти отправленные, полученные письма? </a:t>
            </a:r>
          </a:p>
          <a:p>
            <a:r>
              <a:rPr lang="ru-RU" dirty="0" smtClean="0"/>
              <a:t>5. Как переслать полученное электронное письмо другому адресату?</a:t>
            </a:r>
            <a:endParaRPr lang="ru-RU" dirty="0"/>
          </a:p>
        </p:txBody>
      </p:sp>
    </p:spTree>
    <p:extLst>
      <p:ext uri="{BB962C8B-B14F-4D97-AF65-F5344CB8AC3E}">
        <p14:creationId xmlns:p14="http://schemas.microsoft.com/office/powerpoint/2010/main" val="13008208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Глава 11. Полезные сервисы</a:t>
            </a:r>
          </a:p>
        </p:txBody>
      </p:sp>
      <p:sp>
        <p:nvSpPr>
          <p:cNvPr id="3" name="Объект 2"/>
          <p:cNvSpPr>
            <a:spLocks noGrp="1"/>
          </p:cNvSpPr>
          <p:nvPr>
            <p:ph idx="1"/>
          </p:nvPr>
        </p:nvSpPr>
        <p:spPr>
          <a:xfrm>
            <a:off x="1132114" y="1871860"/>
            <a:ext cx="10058400" cy="4023360"/>
          </a:xfrm>
        </p:spPr>
        <p:txBody>
          <a:bodyPr/>
          <a:lstStyle/>
          <a:p>
            <a:r>
              <a:rPr lang="ru-RU" dirty="0" smtClean="0"/>
              <a:t>- Просмотр видео;</a:t>
            </a:r>
          </a:p>
          <a:p>
            <a:r>
              <a:rPr lang="ru-RU" dirty="0" smtClean="0"/>
              <a:t>- Как </a:t>
            </a:r>
            <a:r>
              <a:rPr lang="ru-RU" dirty="0"/>
              <a:t>послушать музыку в </a:t>
            </a:r>
            <a:r>
              <a:rPr lang="ru-RU" dirty="0" smtClean="0"/>
              <a:t>Интернете;</a:t>
            </a:r>
          </a:p>
          <a:p>
            <a:r>
              <a:rPr lang="ru-RU" dirty="0"/>
              <a:t>- Прослушивание музыки бесплатно </a:t>
            </a:r>
            <a:r>
              <a:rPr lang="ru-RU" dirty="0" smtClean="0"/>
              <a:t>через сервис «Яндекс-музыка»;</a:t>
            </a:r>
          </a:p>
          <a:p>
            <a:r>
              <a:rPr lang="ru-RU" dirty="0"/>
              <a:t>- Картографические </a:t>
            </a:r>
            <a:r>
              <a:rPr lang="ru-RU" dirty="0" smtClean="0"/>
              <a:t>сервисы;</a:t>
            </a:r>
          </a:p>
          <a:p>
            <a:r>
              <a:rPr lang="ru-RU" dirty="0"/>
              <a:t>- </a:t>
            </a:r>
            <a:r>
              <a:rPr lang="ru-RU" dirty="0" smtClean="0"/>
              <a:t>Онлайн-переводчик;</a:t>
            </a:r>
          </a:p>
          <a:p>
            <a:r>
              <a:rPr lang="ru-RU" dirty="0" smtClean="0"/>
              <a:t>- Услуги </a:t>
            </a:r>
            <a:r>
              <a:rPr lang="ru-RU" dirty="0"/>
              <a:t>Российских железных дорог – </a:t>
            </a:r>
            <a:r>
              <a:rPr lang="ru-RU" dirty="0" smtClean="0"/>
              <a:t>rzd.ru;</a:t>
            </a:r>
          </a:p>
          <a:p>
            <a:r>
              <a:rPr lang="ru-RU" dirty="0" smtClean="0"/>
              <a:t>- Расписание </a:t>
            </a:r>
            <a:r>
              <a:rPr lang="ru-RU" dirty="0"/>
              <a:t>пригородного транспорта («Яндекс-расписание» – </a:t>
            </a:r>
            <a:r>
              <a:rPr lang="en-ZA" dirty="0" smtClean="0">
                <a:hlinkClick r:id="rId2"/>
              </a:rPr>
              <a:t>www.rasp.yandex.ru</a:t>
            </a:r>
            <a:r>
              <a:rPr lang="ru-RU" dirty="0" smtClean="0"/>
              <a:t>);</a:t>
            </a:r>
          </a:p>
          <a:p>
            <a:r>
              <a:rPr lang="ru-RU" dirty="0"/>
              <a:t>- Оплата товаров и услуг через Интернет с использованием банковских карт</a:t>
            </a:r>
          </a:p>
        </p:txBody>
      </p:sp>
    </p:spTree>
    <p:extLst>
      <p:ext uri="{BB962C8B-B14F-4D97-AF65-F5344CB8AC3E}">
        <p14:creationId xmlns:p14="http://schemas.microsoft.com/office/powerpoint/2010/main" val="376581839"/>
      </p:ext>
    </p:extLst>
  </p:cSld>
  <p:clrMapOvr>
    <a:masterClrMapping/>
  </p:clrMapOvr>
</p:sld>
</file>

<file path=ppt/theme/theme1.xml><?xml version="1.0" encoding="utf-8"?>
<a:theme xmlns:a="http://schemas.openxmlformats.org/drawingml/2006/main" name="Ретро">
  <a:themeElements>
    <a:clrScheme name="Ретро">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1576</TotalTime>
  <Words>1591</Words>
  <Application>Microsoft Office PowerPoint</Application>
  <PresentationFormat>Широкоэкранный</PresentationFormat>
  <Paragraphs>136</Paragraphs>
  <Slides>26</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26</vt:i4>
      </vt:variant>
    </vt:vector>
  </HeadingPairs>
  <TitlesOfParts>
    <vt:vector size="29" baseType="lpstr">
      <vt:lpstr>Calibri</vt:lpstr>
      <vt:lpstr>Calibri Light</vt:lpstr>
      <vt:lpstr>Ретро</vt:lpstr>
      <vt:lpstr>Компьютерная грамотность</vt:lpstr>
      <vt:lpstr>Глава 7: Электронная почта</vt:lpstr>
      <vt:lpstr>Как работает электронная почта</vt:lpstr>
      <vt:lpstr>Электронные адреса</vt:lpstr>
      <vt:lpstr>Как зарегистрировать электронный почтовый ящик</vt:lpstr>
      <vt:lpstr>Описание электронного почтового ящика</vt:lpstr>
      <vt:lpstr>Алгоритм:</vt:lpstr>
      <vt:lpstr>Итоговые вопросы</vt:lpstr>
      <vt:lpstr>Глава 11. Полезные сервисы</vt:lpstr>
      <vt:lpstr>Оплата товаров и услуг через Интернет с использованием банковских карт</vt:lpstr>
      <vt:lpstr>Алгоритм оплаты товаров и услуг в сети Интернет</vt:lpstr>
      <vt:lpstr>Выбор товаров в Интернете, интернет-магазины </vt:lpstr>
      <vt:lpstr>Правила безопасности при финансовых расчетах в сети Интернет</vt:lpstr>
      <vt:lpstr>Контрольные вопросы</vt:lpstr>
      <vt:lpstr>Глава 12: Социальные сервисы</vt:lpstr>
      <vt:lpstr>Социальные сети: «ВКонтакте», «Одноклассники», «Facebook»</vt:lpstr>
      <vt:lpstr>Итоговые вопросы:</vt:lpstr>
      <vt:lpstr>Глава 13 Видеообщение в сети Интернет.</vt:lpstr>
      <vt:lpstr>Как установить программу:</vt:lpstr>
      <vt:lpstr>Если вы забыли пароль к программе Skype</vt:lpstr>
      <vt:lpstr>Глава 14: Поиск работы через Интернет</vt:lpstr>
      <vt:lpstr>Сайт кадровых агентств</vt:lpstr>
      <vt:lpstr>Поиск работы в социальных сетях</vt:lpstr>
      <vt:lpstr>Резюме</vt:lpstr>
      <vt:lpstr>Поиск вакансий</vt:lpstr>
      <vt:lpstr>Итоговые вопросы:</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Компьютерная грамотность</dc:title>
  <dc:creator>socseti.dmp56@gmail.com</dc:creator>
  <cp:lastModifiedBy>socseti.dmp56@gmail.com</cp:lastModifiedBy>
  <cp:revision>19</cp:revision>
  <dcterms:created xsi:type="dcterms:W3CDTF">2021-03-23T12:50:21Z</dcterms:created>
  <dcterms:modified xsi:type="dcterms:W3CDTF">2021-03-24T19:19:23Z</dcterms:modified>
</cp:coreProperties>
</file>