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110C83E-E6F0-4E5B-A32C-D6EAA5FECE8E}" type="datetimeFigureOut">
              <a:rPr lang="ru-RU" smtClean="0"/>
              <a:t>29.09.2024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DE800E-8F08-450D-854E-A1E1BD44403F}" type="slidenum">
              <a:rPr lang="ru-RU" smtClean="0"/>
              <a:t>‹#›</a:t>
            </a:fld>
            <a:endParaRPr lang="ru-RU"/>
          </a:p>
        </p:txBody>
      </p:sp>
    </p:spTree>
    <p:extLst>
      <p:ext uri="{BB962C8B-B14F-4D97-AF65-F5344CB8AC3E}">
        <p14:creationId xmlns:p14="http://schemas.microsoft.com/office/powerpoint/2010/main" val="2470915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110C83E-E6F0-4E5B-A32C-D6EAA5FECE8E}" type="datetimeFigureOut">
              <a:rPr lang="ru-RU" smtClean="0"/>
              <a:t>29.09.2024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DE800E-8F08-450D-854E-A1E1BD44403F}" type="slidenum">
              <a:rPr lang="ru-RU" smtClean="0"/>
              <a:t>‹#›</a:t>
            </a:fld>
            <a:endParaRPr lang="ru-RU"/>
          </a:p>
        </p:txBody>
      </p:sp>
    </p:spTree>
    <p:extLst>
      <p:ext uri="{BB962C8B-B14F-4D97-AF65-F5344CB8AC3E}">
        <p14:creationId xmlns:p14="http://schemas.microsoft.com/office/powerpoint/2010/main" val="279523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2110C83E-E6F0-4E5B-A32C-D6EAA5FECE8E}" type="datetimeFigureOut">
              <a:rPr lang="ru-RU" smtClean="0"/>
              <a:t>29.09.2024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DE800E-8F08-450D-854E-A1E1BD44403F}" type="slidenum">
              <a:rPr lang="ru-RU" smtClean="0"/>
              <a:t>‹#›</a:t>
            </a:fld>
            <a:endParaRPr lang="ru-RU"/>
          </a:p>
        </p:txBody>
      </p:sp>
    </p:spTree>
    <p:extLst>
      <p:ext uri="{BB962C8B-B14F-4D97-AF65-F5344CB8AC3E}">
        <p14:creationId xmlns:p14="http://schemas.microsoft.com/office/powerpoint/2010/main" val="1368482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2110C83E-E6F0-4E5B-A32C-D6EAA5FECE8E}" type="datetimeFigureOut">
              <a:rPr lang="ru-RU" smtClean="0"/>
              <a:t>29.09.2024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DE800E-8F08-450D-854E-A1E1BD44403F}" type="slidenum">
              <a:rPr lang="ru-RU" smtClean="0"/>
              <a:t>‹#›</a:t>
            </a:fld>
            <a:endParaRPr lang="ru-RU"/>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90544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110C83E-E6F0-4E5B-A32C-D6EAA5FECE8E}" type="datetimeFigureOut">
              <a:rPr lang="ru-RU" smtClean="0"/>
              <a:t>29.09.2024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DE800E-8F08-450D-854E-A1E1BD44403F}" type="slidenum">
              <a:rPr lang="ru-RU" smtClean="0"/>
              <a:t>‹#›</a:t>
            </a:fld>
            <a:endParaRPr lang="ru-RU"/>
          </a:p>
        </p:txBody>
      </p:sp>
    </p:spTree>
    <p:extLst>
      <p:ext uri="{BB962C8B-B14F-4D97-AF65-F5344CB8AC3E}">
        <p14:creationId xmlns:p14="http://schemas.microsoft.com/office/powerpoint/2010/main" val="3766894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110C83E-E6F0-4E5B-A32C-D6EAA5FECE8E}" type="datetimeFigureOut">
              <a:rPr lang="ru-RU" smtClean="0"/>
              <a:t>29.09.2024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DE800E-8F08-450D-854E-A1E1BD44403F}" type="slidenum">
              <a:rPr lang="ru-RU" smtClean="0"/>
              <a:t>‹#›</a:t>
            </a:fld>
            <a:endParaRPr lang="ru-RU"/>
          </a:p>
        </p:txBody>
      </p:sp>
    </p:spTree>
    <p:extLst>
      <p:ext uri="{BB962C8B-B14F-4D97-AF65-F5344CB8AC3E}">
        <p14:creationId xmlns:p14="http://schemas.microsoft.com/office/powerpoint/2010/main" val="379692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110C83E-E6F0-4E5B-A32C-D6EAA5FECE8E}" type="datetimeFigureOut">
              <a:rPr lang="ru-RU" smtClean="0"/>
              <a:t>29.09.2024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DE800E-8F08-450D-854E-A1E1BD44403F}" type="slidenum">
              <a:rPr lang="ru-RU" smtClean="0"/>
              <a:t>‹#›</a:t>
            </a:fld>
            <a:endParaRPr lang="ru-RU"/>
          </a:p>
        </p:txBody>
      </p:sp>
    </p:spTree>
    <p:extLst>
      <p:ext uri="{BB962C8B-B14F-4D97-AF65-F5344CB8AC3E}">
        <p14:creationId xmlns:p14="http://schemas.microsoft.com/office/powerpoint/2010/main" val="3681442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110C83E-E6F0-4E5B-A32C-D6EAA5FECE8E}" type="datetimeFigureOut">
              <a:rPr lang="ru-RU" smtClean="0"/>
              <a:t>29.09.2024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DE800E-8F08-450D-854E-A1E1BD44403F}" type="slidenum">
              <a:rPr lang="ru-RU" smtClean="0"/>
              <a:t>‹#›</a:t>
            </a:fld>
            <a:endParaRPr lang="ru-RU"/>
          </a:p>
        </p:txBody>
      </p:sp>
    </p:spTree>
    <p:extLst>
      <p:ext uri="{BB962C8B-B14F-4D97-AF65-F5344CB8AC3E}">
        <p14:creationId xmlns:p14="http://schemas.microsoft.com/office/powerpoint/2010/main" val="2473258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110C83E-E6F0-4E5B-A32C-D6EAA5FECE8E}" type="datetimeFigureOut">
              <a:rPr lang="ru-RU" smtClean="0"/>
              <a:t>29.09.2024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DE800E-8F08-450D-854E-A1E1BD44403F}" type="slidenum">
              <a:rPr lang="ru-RU" smtClean="0"/>
              <a:t>‹#›</a:t>
            </a:fld>
            <a:endParaRPr lang="ru-RU"/>
          </a:p>
        </p:txBody>
      </p:sp>
    </p:spTree>
    <p:extLst>
      <p:ext uri="{BB962C8B-B14F-4D97-AF65-F5344CB8AC3E}">
        <p14:creationId xmlns:p14="http://schemas.microsoft.com/office/powerpoint/2010/main" val="926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110C83E-E6F0-4E5B-A32C-D6EAA5FECE8E}" type="datetimeFigureOut">
              <a:rPr lang="ru-RU" smtClean="0"/>
              <a:t>29.09.2024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DE800E-8F08-450D-854E-A1E1BD44403F}" type="slidenum">
              <a:rPr lang="ru-RU" smtClean="0"/>
              <a:t>‹#›</a:t>
            </a:fld>
            <a:endParaRPr lang="ru-RU"/>
          </a:p>
        </p:txBody>
      </p:sp>
    </p:spTree>
    <p:extLst>
      <p:ext uri="{BB962C8B-B14F-4D97-AF65-F5344CB8AC3E}">
        <p14:creationId xmlns:p14="http://schemas.microsoft.com/office/powerpoint/2010/main" val="3839685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110C83E-E6F0-4E5B-A32C-D6EAA5FECE8E}" type="datetimeFigureOut">
              <a:rPr lang="ru-RU" smtClean="0"/>
              <a:t>29.09.2024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DE800E-8F08-450D-854E-A1E1BD44403F}" type="slidenum">
              <a:rPr lang="ru-RU" smtClean="0"/>
              <a:t>‹#›</a:t>
            </a:fld>
            <a:endParaRPr lang="ru-RU"/>
          </a:p>
        </p:txBody>
      </p:sp>
    </p:spTree>
    <p:extLst>
      <p:ext uri="{BB962C8B-B14F-4D97-AF65-F5344CB8AC3E}">
        <p14:creationId xmlns:p14="http://schemas.microsoft.com/office/powerpoint/2010/main" val="217635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110C83E-E6F0-4E5B-A32C-D6EAA5FECE8E}" type="datetimeFigureOut">
              <a:rPr lang="ru-RU" smtClean="0"/>
              <a:t>29.09.2024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DE800E-8F08-450D-854E-A1E1BD44403F}" type="slidenum">
              <a:rPr lang="ru-RU" smtClean="0"/>
              <a:t>‹#›</a:t>
            </a:fld>
            <a:endParaRPr lang="ru-RU"/>
          </a:p>
        </p:txBody>
      </p:sp>
    </p:spTree>
    <p:extLst>
      <p:ext uri="{BB962C8B-B14F-4D97-AF65-F5344CB8AC3E}">
        <p14:creationId xmlns:p14="http://schemas.microsoft.com/office/powerpoint/2010/main" val="350696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110C83E-E6F0-4E5B-A32C-D6EAA5FECE8E}" type="datetimeFigureOut">
              <a:rPr lang="ru-RU" smtClean="0"/>
              <a:t>29.09.2024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6DE800E-8F08-450D-854E-A1E1BD44403F}" type="slidenum">
              <a:rPr lang="ru-RU" smtClean="0"/>
              <a:t>‹#›</a:t>
            </a:fld>
            <a:endParaRPr lang="ru-RU"/>
          </a:p>
        </p:txBody>
      </p:sp>
    </p:spTree>
    <p:extLst>
      <p:ext uri="{BB962C8B-B14F-4D97-AF65-F5344CB8AC3E}">
        <p14:creationId xmlns:p14="http://schemas.microsoft.com/office/powerpoint/2010/main" val="422123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2110C83E-E6F0-4E5B-A32C-D6EAA5FECE8E}" type="datetimeFigureOut">
              <a:rPr lang="ru-RU" smtClean="0"/>
              <a:t>29.09.2024</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E6DE800E-8F08-450D-854E-A1E1BD44403F}" type="slidenum">
              <a:rPr lang="ru-RU" smtClean="0"/>
              <a:t>‹#›</a:t>
            </a:fld>
            <a:endParaRPr lang="ru-RU"/>
          </a:p>
        </p:txBody>
      </p:sp>
    </p:spTree>
    <p:extLst>
      <p:ext uri="{BB962C8B-B14F-4D97-AF65-F5344CB8AC3E}">
        <p14:creationId xmlns:p14="http://schemas.microsoft.com/office/powerpoint/2010/main" val="133169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110C83E-E6F0-4E5B-A32C-D6EAA5FECE8E}" type="datetimeFigureOut">
              <a:rPr lang="ru-RU" smtClean="0"/>
              <a:t>29.09.2024</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E6DE800E-8F08-450D-854E-A1E1BD44403F}" type="slidenum">
              <a:rPr lang="ru-RU" smtClean="0"/>
              <a:t>‹#›</a:t>
            </a:fld>
            <a:endParaRPr lang="ru-RU"/>
          </a:p>
        </p:txBody>
      </p:sp>
    </p:spTree>
    <p:extLst>
      <p:ext uri="{BB962C8B-B14F-4D97-AF65-F5344CB8AC3E}">
        <p14:creationId xmlns:p14="http://schemas.microsoft.com/office/powerpoint/2010/main" val="315813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2110C83E-E6F0-4E5B-A32C-D6EAA5FECE8E}" type="datetimeFigureOut">
              <a:rPr lang="ru-RU" smtClean="0"/>
              <a:t>29.09.2024</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E6DE800E-8F08-450D-854E-A1E1BD44403F}" type="slidenum">
              <a:rPr lang="ru-RU" smtClean="0"/>
              <a:t>‹#›</a:t>
            </a:fld>
            <a:endParaRPr lang="ru-RU"/>
          </a:p>
        </p:txBody>
      </p:sp>
    </p:spTree>
    <p:extLst>
      <p:ext uri="{BB962C8B-B14F-4D97-AF65-F5344CB8AC3E}">
        <p14:creationId xmlns:p14="http://schemas.microsoft.com/office/powerpoint/2010/main" val="311345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110C83E-E6F0-4E5B-A32C-D6EAA5FECE8E}" type="datetimeFigureOut">
              <a:rPr lang="ru-RU" smtClean="0"/>
              <a:t>29.09.2024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DE800E-8F08-450D-854E-A1E1BD44403F}" type="slidenum">
              <a:rPr lang="ru-RU" smtClean="0"/>
              <a:t>‹#›</a:t>
            </a:fld>
            <a:endParaRPr lang="ru-RU"/>
          </a:p>
        </p:txBody>
      </p:sp>
    </p:spTree>
    <p:extLst>
      <p:ext uri="{BB962C8B-B14F-4D97-AF65-F5344CB8AC3E}">
        <p14:creationId xmlns:p14="http://schemas.microsoft.com/office/powerpoint/2010/main" val="3749145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110C83E-E6F0-4E5B-A32C-D6EAA5FECE8E}" type="datetimeFigureOut">
              <a:rPr lang="ru-RU" smtClean="0"/>
              <a:t>29.09.2024</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6DE800E-8F08-450D-854E-A1E1BD44403F}" type="slidenum">
              <a:rPr lang="ru-RU" smtClean="0"/>
              <a:t>‹#›</a:t>
            </a:fld>
            <a:endParaRPr lang="ru-RU"/>
          </a:p>
        </p:txBody>
      </p:sp>
    </p:spTree>
    <p:extLst>
      <p:ext uri="{BB962C8B-B14F-4D97-AF65-F5344CB8AC3E}">
        <p14:creationId xmlns:p14="http://schemas.microsoft.com/office/powerpoint/2010/main" val="491466142"/>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94817" y="2062263"/>
            <a:ext cx="9144000" cy="4669277"/>
          </a:xfrm>
        </p:spPr>
        <p:txBody>
          <a:bodyPr>
            <a:normAutofit/>
          </a:bodyPr>
          <a:lstStyle/>
          <a:p>
            <a:r>
              <a:rPr lang="ru-RU" dirty="0" smtClean="0">
                <a:solidFill>
                  <a:srgbClr val="92D050"/>
                </a:solidFill>
              </a:rPr>
              <a:t>"Когда мы едины, мы непобедимы!" </a:t>
            </a:r>
            <a:r>
              <a:rPr lang="ru-RU" dirty="0" smtClean="0">
                <a:solidFill>
                  <a:schemeClr val="tx1"/>
                </a:solidFill>
              </a:rPr>
              <a:t>- под этим девизом в октябре 2022 года начал работу Добровольческий центр  "Сила Добра 03". </a:t>
            </a:r>
          </a:p>
          <a:p>
            <a:r>
              <a:rPr lang="ru-RU" dirty="0" smtClean="0">
                <a:solidFill>
                  <a:schemeClr val="tx1"/>
                </a:solidFill>
              </a:rPr>
              <a:t>Тогда впервые в Бурятии собрались около 20 волонтёров, стали шить, по просьбам мобилизованных воинов и контрактников теплую одежду, тактические пояса, предметы амуниции, вязать маскировочные сети.</a:t>
            </a:r>
          </a:p>
          <a:p>
            <a:r>
              <a:rPr lang="ru-RU" dirty="0" smtClean="0">
                <a:solidFill>
                  <a:schemeClr val="tx1"/>
                </a:solidFill>
              </a:rPr>
              <a:t>После официальной регистрации в апреле 2023 года АНО ДЦ "Сила Добра 03" развернула работу нескольких цехов, в здании Центра "Воин" в Октябрьском, Советском, Железнодорожном районах Улан-Удэ. https://vk.com/siladobra_03</a:t>
            </a:r>
          </a:p>
          <a:p>
            <a:endParaRPr lang="ru-RU" dirty="0"/>
          </a:p>
        </p:txBody>
      </p:sp>
      <p:sp>
        <p:nvSpPr>
          <p:cNvPr id="4" name="Прямоугольник 3"/>
          <p:cNvSpPr/>
          <p:nvPr/>
        </p:nvSpPr>
        <p:spPr>
          <a:xfrm>
            <a:off x="778213" y="865762"/>
            <a:ext cx="7859949" cy="646331"/>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lIns="91440" tIns="45720" rIns="91440" bIns="45720">
            <a:spAutoFit/>
          </a:bodyPr>
          <a:lstStyle/>
          <a:p>
            <a:pPr algn="ctr"/>
            <a:r>
              <a:rPr lang="ru-RU" sz="3600" dirty="0">
                <a:solidFill>
                  <a:schemeClr val="accent5"/>
                </a:solidFill>
              </a:rPr>
              <a:t>"СИЛА ДОБРА 03": СТАРТ ДАН</a:t>
            </a:r>
            <a:endParaRPr lang="ru-RU" sz="3600" b="0" cap="none" spc="0" dirty="0">
              <a:ln w="0"/>
              <a:solidFill>
                <a:schemeClr val="accent5"/>
              </a:solidFill>
              <a:effectLst>
                <a:reflection blurRad="6350" stA="53000" endA="300" endPos="35500" dir="5400000" sy="-90000" algn="bl" rotWithShape="0"/>
              </a:effectLst>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0786" y="500417"/>
            <a:ext cx="2037817" cy="1435388"/>
          </a:xfrm>
          <a:prstGeom prst="rect">
            <a:avLst/>
          </a:prstGeom>
        </p:spPr>
      </p:pic>
    </p:spTree>
    <p:extLst>
      <p:ext uri="{BB962C8B-B14F-4D97-AF65-F5344CB8AC3E}">
        <p14:creationId xmlns:p14="http://schemas.microsoft.com/office/powerpoint/2010/main" val="4105388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5609" y="530540"/>
            <a:ext cx="9404723" cy="1400530"/>
          </a:xfr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lstStyle/>
          <a:p>
            <a:r>
              <a:rPr lang="ru-RU" sz="4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ВСЁ-ДЛЯ ПОБЕДЫ!</a:t>
            </a:r>
            <a:endParaRPr lang="ru-RU" sz="4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Объект 2"/>
          <p:cNvSpPr>
            <a:spLocks noGrp="1"/>
          </p:cNvSpPr>
          <p:nvPr>
            <p:ph idx="1"/>
          </p:nvPr>
        </p:nvSpPr>
        <p:spPr>
          <a:xfrm>
            <a:off x="1560512" y="2052918"/>
            <a:ext cx="8946541" cy="4195481"/>
          </a:xfrm>
        </p:spPr>
        <p:txBody>
          <a:bodyPr/>
          <a:lstStyle/>
          <a:p>
            <a:pPr marL="0" indent="0">
              <a:buNone/>
            </a:pPr>
            <a:r>
              <a:rPr lang="ru-RU" dirty="0"/>
              <a:t>Мы благодарны всем, и конечно, </a:t>
            </a:r>
            <a:r>
              <a:rPr lang="ru-RU" dirty="0" err="1"/>
              <a:t>Саяну</a:t>
            </a:r>
            <a:r>
              <a:rPr lang="ru-RU" dirty="0"/>
              <a:t> за своевременную помощь, подсказки, советы, как опытного бойца. Обращаемся к землякам - приходите сами к нам на Пищевую, 10а, КСК ЗММК, 51 павильон, ул. Пушкина, 8а.</a:t>
            </a:r>
          </a:p>
          <a:p>
            <a:pPr marL="0" indent="0">
              <a:buNone/>
            </a:pPr>
            <a:r>
              <a:rPr lang="ru-RU" dirty="0"/>
              <a:t>Всегда рады видеть неравнодушных, открытых душой и сердцем людей! -  говорит </a:t>
            </a:r>
            <a:r>
              <a:rPr lang="ru-RU" dirty="0" err="1"/>
              <a:t>Оюна</a:t>
            </a:r>
            <a:r>
              <a:rPr lang="ru-RU" dirty="0"/>
              <a:t> </a:t>
            </a:r>
            <a:r>
              <a:rPr lang="ru-RU" dirty="0" err="1"/>
              <a:t>Дымшеева</a:t>
            </a:r>
            <a:r>
              <a:rPr lang="ru-RU" dirty="0"/>
              <a:t>, руководитель добровольческого центра. В центре сложились добрые традиции  теплого, открытого общения, проведения встреч с участниками СВО, празднования российских государственных и национальных праздников. </a:t>
            </a:r>
          </a:p>
        </p:txBody>
      </p:sp>
    </p:spTree>
    <p:extLst>
      <p:ext uri="{BB962C8B-B14F-4D97-AF65-F5344CB8AC3E}">
        <p14:creationId xmlns:p14="http://schemas.microsoft.com/office/powerpoint/2010/main" val="667575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lstStyle/>
          <a:p>
            <a:r>
              <a:rPr lang="ru-RU"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ГОРИЗОНТЫ РАЗВИТИЯ</a:t>
            </a:r>
            <a:endParaRPr lang="ru-RU"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Объект 2"/>
          <p:cNvSpPr>
            <a:spLocks noGrp="1"/>
          </p:cNvSpPr>
          <p:nvPr>
            <p:ph idx="1"/>
          </p:nvPr>
        </p:nvSpPr>
        <p:spPr/>
        <p:txBody>
          <a:bodyPr/>
          <a:lstStyle/>
          <a:p>
            <a:pPr marL="0" indent="0">
              <a:buNone/>
            </a:pPr>
            <a:r>
              <a:rPr lang="ru-RU" dirty="0" smtClean="0"/>
              <a:t>Для </a:t>
            </a:r>
            <a:r>
              <a:rPr lang="ru-RU" dirty="0"/>
              <a:t>успешной реализации проекта "Вместе мы - сила!" </a:t>
            </a:r>
            <a:r>
              <a:rPr lang="ru-RU" dirty="0" smtClean="0"/>
              <a:t>необходимо расширить </a:t>
            </a:r>
            <a:r>
              <a:rPr lang="ru-RU" dirty="0"/>
              <a:t>площади организации. </a:t>
            </a:r>
          </a:p>
          <a:p>
            <a:pPr marL="0" indent="0">
              <a:buNone/>
            </a:pPr>
            <a:r>
              <a:rPr lang="ru-RU" dirty="0"/>
              <a:t>Если креативное общественное пространство будет создано в существующем здании Центра "Воин", где несколько помещений первого этажа занимает АНО ДЦ " Сила Добра 03", то сможем проводить встречи, выставки, ярмарки, предоставлять платные услуги, снимать видеофильмы, организовать </a:t>
            </a:r>
            <a:r>
              <a:rPr lang="ru-RU" dirty="0" err="1"/>
              <a:t>on</a:t>
            </a:r>
            <a:r>
              <a:rPr lang="ru-RU" dirty="0"/>
              <a:t>-</a:t>
            </a:r>
            <a:r>
              <a:rPr lang="ru-RU" dirty="0" err="1"/>
              <a:t>line</a:t>
            </a:r>
            <a:r>
              <a:rPr lang="ru-RU" dirty="0"/>
              <a:t>-лекторий.</a:t>
            </a:r>
          </a:p>
        </p:txBody>
      </p:sp>
    </p:spTree>
    <p:extLst>
      <p:ext uri="{BB962C8B-B14F-4D97-AF65-F5344CB8AC3E}">
        <p14:creationId xmlns:p14="http://schemas.microsoft.com/office/powerpoint/2010/main" val="1549948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lstStyle/>
          <a:p>
            <a:r>
              <a:rPr lang="ru-RU"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НАРОДНЫЙ МУЗЕЙ СВО</a:t>
            </a:r>
            <a:endParaRPr lang="ru-RU"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Объект 2"/>
          <p:cNvSpPr>
            <a:spLocks noGrp="1"/>
          </p:cNvSpPr>
          <p:nvPr>
            <p:ph idx="1"/>
          </p:nvPr>
        </p:nvSpPr>
        <p:spPr/>
        <p:txBody>
          <a:bodyPr/>
          <a:lstStyle/>
          <a:p>
            <a:pPr marL="0" indent="0">
              <a:buNone/>
            </a:pPr>
            <a:r>
              <a:rPr lang="ru-RU" dirty="0"/>
              <a:t>Итогом реализации проекта "Вместе мы - Сила!" будет Народный Музей СВО, с оформлением хроник, документальных свидетельств - фотографий, памятных шевронов, предметов воинской "работы", солдатского быта, которые передадут бойцы из Бурятии, ветераны боевых действий, нашим  волонтерам.  </a:t>
            </a:r>
          </a:p>
          <a:p>
            <a:pPr marL="0" indent="0">
              <a:buNone/>
            </a:pPr>
            <a:endParaRPr lang="ru-RU" dirty="0"/>
          </a:p>
          <a:p>
            <a:pPr marL="0" indent="0">
              <a:buNone/>
            </a:pPr>
            <a:r>
              <a:rPr lang="ru-RU" dirty="0"/>
              <a:t>Музей создается на базе ремонта существующих, ранее не используемых помещений и создания </a:t>
            </a:r>
            <a:r>
              <a:rPr lang="ru-RU" dirty="0" err="1"/>
              <a:t>мультиформатного</a:t>
            </a:r>
            <a:r>
              <a:rPr lang="ru-RU" dirty="0"/>
              <a:t> общественного пространства-</a:t>
            </a:r>
            <a:r>
              <a:rPr lang="ru-RU" dirty="0" err="1"/>
              <a:t>коворкинга</a:t>
            </a:r>
            <a:r>
              <a:rPr lang="ru-RU" dirty="0"/>
              <a:t>, последующего оформления выставочных зон, организации различных общественно-массовых мероприятий - выставок, ярмарок, лекториев, концертов и </a:t>
            </a:r>
            <a:r>
              <a:rPr lang="ru-RU" dirty="0" err="1"/>
              <a:t>тд</a:t>
            </a:r>
            <a:r>
              <a:rPr lang="ru-RU" dirty="0"/>
              <a:t>.</a:t>
            </a:r>
          </a:p>
        </p:txBody>
      </p:sp>
    </p:spTree>
    <p:extLst>
      <p:ext uri="{BB962C8B-B14F-4D97-AF65-F5344CB8AC3E}">
        <p14:creationId xmlns:p14="http://schemas.microsoft.com/office/powerpoint/2010/main" val="1136841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lstStyle/>
          <a:p>
            <a:r>
              <a:rPr lang="ru-RU" sz="4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ГЕРОИ НАШИХ ДНЕЙ</a:t>
            </a:r>
            <a:endParaRPr lang="ru-RU" sz="4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Объект 2"/>
          <p:cNvSpPr>
            <a:spLocks noGrp="1"/>
          </p:cNvSpPr>
          <p:nvPr>
            <p:ph idx="1"/>
          </p:nvPr>
        </p:nvSpPr>
        <p:spPr/>
        <p:txBody>
          <a:bodyPr/>
          <a:lstStyle/>
          <a:p>
            <a:pPr marL="0" indent="0">
              <a:buNone/>
            </a:pPr>
            <a:r>
              <a:rPr lang="ru-RU" dirty="0"/>
              <a:t>Волонтеры "Силы Добра 03", участники СВО, получив грант ФПКИ, смогут внести свой вклад в укрепление чувство гордости за подвиги наших земляков, бойцов СВО, наших современников, простых людей, защищающих рубежи нашей Родины.  </a:t>
            </a:r>
          </a:p>
          <a:p>
            <a:pPr marL="0" indent="0">
              <a:buNone/>
            </a:pPr>
            <a:r>
              <a:rPr lang="ru-RU" dirty="0"/>
              <a:t>Также в результате реализации проекта "Вместе мы - Сила!" будет создаваться еще более широкий общественный резонанс  патриотического настроя жителей Улан-Удэ, добровольцев, вносящих свою лепту в нашу общую Победу.</a:t>
            </a:r>
          </a:p>
        </p:txBody>
      </p:sp>
    </p:spTree>
    <p:extLst>
      <p:ext uri="{BB962C8B-B14F-4D97-AF65-F5344CB8AC3E}">
        <p14:creationId xmlns:p14="http://schemas.microsoft.com/office/powerpoint/2010/main" val="1024004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149" y="449904"/>
            <a:ext cx="2655651" cy="1991739"/>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149" y="2782381"/>
            <a:ext cx="2688077" cy="201605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6842" y="875559"/>
            <a:ext cx="2349126" cy="3132168"/>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1888" y="4798439"/>
            <a:ext cx="2347807" cy="1565205"/>
          </a:xfrm>
          <a:prstGeom prst="rect">
            <a:avLst/>
          </a:prstGeom>
        </p:spPr>
      </p:pic>
      <p:pic>
        <p:nvPicPr>
          <p:cNvPr id="9" name="Рисунок 8"/>
          <p:cNvPicPr>
            <a:picLocks noChangeAspect="1"/>
          </p:cNvPicPr>
          <p:nvPr/>
        </p:nvPicPr>
        <p:blipFill rotWithShape="1">
          <a:blip r:embed="rId6" cstate="print">
            <a:extLst>
              <a:ext uri="{28A0092B-C50C-407E-A947-70E740481C1C}">
                <a14:useLocalDpi xmlns:a14="http://schemas.microsoft.com/office/drawing/2010/main" val="0"/>
              </a:ext>
            </a:extLst>
          </a:blip>
          <a:srcRect l="8481" r="18738"/>
          <a:stretch/>
        </p:blipFill>
        <p:spPr>
          <a:xfrm>
            <a:off x="697149" y="4968701"/>
            <a:ext cx="2688077" cy="1705106"/>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6794" y="501851"/>
            <a:ext cx="1902576" cy="1887844"/>
          </a:xfrm>
          <a:prstGeom prst="rect">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29698" y="1490980"/>
            <a:ext cx="1905556" cy="1901326"/>
          </a:xfrm>
          <a:prstGeom prst="rect">
            <a:avLst/>
          </a:prstGeom>
        </p:spPr>
      </p:pic>
      <p:pic>
        <p:nvPicPr>
          <p:cNvPr id="13" name="Рисунок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29698" y="3794419"/>
            <a:ext cx="2136054" cy="2848072"/>
          </a:xfrm>
          <a:prstGeom prst="rect">
            <a:avLst/>
          </a:prstGeom>
        </p:spPr>
      </p:pic>
      <p:pic>
        <p:nvPicPr>
          <p:cNvPr id="14" name="Рисунок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6446" y="3668529"/>
            <a:ext cx="1939047" cy="2908571"/>
          </a:xfrm>
          <a:prstGeom prst="rect">
            <a:avLst/>
          </a:prstGeom>
        </p:spPr>
      </p:pic>
    </p:spTree>
    <p:extLst>
      <p:ext uri="{BB962C8B-B14F-4D97-AF65-F5344CB8AC3E}">
        <p14:creationId xmlns:p14="http://schemas.microsoft.com/office/powerpoint/2010/main" val="124398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24325" y="1741633"/>
            <a:ext cx="8946541" cy="4195481"/>
          </a:xfrm>
        </p:spPr>
        <p:txBody>
          <a:bodyPr/>
          <a:lstStyle/>
          <a:p>
            <a:pPr marL="0" indent="0">
              <a:buNone/>
            </a:pPr>
            <a:r>
              <a:rPr lang="ru-RU" dirty="0"/>
              <a:t>Цель проекта </a:t>
            </a:r>
            <a:r>
              <a:rPr lang="ru-RU" dirty="0" smtClean="0"/>
              <a:t>«Вместе </a:t>
            </a:r>
            <a:r>
              <a:rPr lang="ru-RU" dirty="0"/>
              <a:t>мы - Сила</a:t>
            </a:r>
            <a:r>
              <a:rPr lang="ru-RU" dirty="0" smtClean="0"/>
              <a:t>!» " </a:t>
            </a:r>
            <a:r>
              <a:rPr lang="ru-RU" dirty="0"/>
              <a:t>АНО ДЦ "Силы Добра 03"  - объединение людей разных возрастов для совместной деятельности по развитию культуры добровольчества, в том числе помощь участникам СВО</a:t>
            </a:r>
            <a:r>
              <a:rPr lang="ru-RU" dirty="0" smtClean="0"/>
              <a:t>. Более </a:t>
            </a:r>
            <a:r>
              <a:rPr lang="ru-RU" dirty="0"/>
              <a:t>300 волонтеров разных возрастов, представителей трудовых коллективов, школьников, студентов объединились в нашем центре.</a:t>
            </a:r>
          </a:p>
          <a:p>
            <a:pPr marL="0" indent="0">
              <a:buNone/>
            </a:pPr>
            <a:r>
              <a:rPr lang="ru-RU" dirty="0"/>
              <a:t>Вместе со всей республикой мы встали для помощи нашей армии, нашим землякам.</a:t>
            </a:r>
          </a:p>
        </p:txBody>
      </p:sp>
      <p:sp>
        <p:nvSpPr>
          <p:cNvPr id="4" name="Прямоугольник 3"/>
          <p:cNvSpPr/>
          <p:nvPr/>
        </p:nvSpPr>
        <p:spPr>
          <a:xfrm>
            <a:off x="3494196" y="661880"/>
            <a:ext cx="4320413" cy="92333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lIns="91440" tIns="45720" rIns="91440" bIns="45720">
            <a:spAutoFit/>
          </a:bodyPr>
          <a:lstStyle/>
          <a:p>
            <a:pPr algn="ctr"/>
            <a:r>
              <a:rPr lang="ru-RU"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НАША ЦЕЛЬ</a:t>
            </a:r>
            <a:endParaRPr lang="ru-RU"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9123" t="15767"/>
          <a:stretch/>
        </p:blipFill>
        <p:spPr>
          <a:xfrm>
            <a:off x="1011677" y="4558599"/>
            <a:ext cx="3036542" cy="2110902"/>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13921" t="20168" b="13829"/>
          <a:stretch/>
        </p:blipFill>
        <p:spPr>
          <a:xfrm>
            <a:off x="4576128" y="4572000"/>
            <a:ext cx="3518169" cy="2110902"/>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8524930" y="4558599"/>
            <a:ext cx="3068970" cy="2124303"/>
          </a:xfrm>
          <a:prstGeom prst="rect">
            <a:avLst/>
          </a:prstGeom>
        </p:spPr>
      </p:pic>
    </p:spTree>
    <p:extLst>
      <p:ext uri="{BB962C8B-B14F-4D97-AF65-F5344CB8AC3E}">
        <p14:creationId xmlns:p14="http://schemas.microsoft.com/office/powerpoint/2010/main" val="266906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7436" y="885852"/>
            <a:ext cx="6271197" cy="1400530"/>
          </a:xfr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lstStyle/>
          <a:p>
            <a:r>
              <a:rPr lang="ru-RU"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НАШИ ВОЗМОЖНОСТИ</a:t>
            </a:r>
            <a:endParaRPr lang="ru-RU"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Объект 2"/>
          <p:cNvSpPr>
            <a:spLocks noGrp="1"/>
          </p:cNvSpPr>
          <p:nvPr>
            <p:ph idx="1"/>
          </p:nvPr>
        </p:nvSpPr>
        <p:spPr>
          <a:xfrm>
            <a:off x="1371963" y="1789736"/>
            <a:ext cx="8946541" cy="4990442"/>
          </a:xfrm>
        </p:spPr>
        <p:txBody>
          <a:bodyPr>
            <a:normAutofit/>
          </a:bodyPr>
          <a:lstStyle/>
          <a:p>
            <a:pPr marL="0" indent="0">
              <a:buNone/>
            </a:pPr>
            <a:r>
              <a:rPr lang="ru-RU" dirty="0"/>
              <a:t>- У нас в центре работает большая, дружная команда волонтёров. Приходят десятки, сотни военнослужащих, стараемся им помочь. Амуницию, маскировочные сети, маскхалаты передаем бойцам, отправляем на передовую. Есть чувство ответственности за общее дело. Ощущаем поддержку правительства республики, главы Бурятии Алексея </a:t>
            </a:r>
            <a:r>
              <a:rPr lang="ru-RU" dirty="0" err="1"/>
              <a:t>Цыденова</a:t>
            </a:r>
            <a:r>
              <a:rPr lang="ru-RU" dirty="0"/>
              <a:t>, а также депутатов Народного Хурала, горсовета, </a:t>
            </a:r>
            <a:r>
              <a:rPr lang="ru-RU" dirty="0" err="1"/>
              <a:t>Росгвардии</a:t>
            </a:r>
            <a:r>
              <a:rPr lang="ru-RU" dirty="0"/>
              <a:t>, МВД Бурятии, вузов, </a:t>
            </a:r>
            <a:r>
              <a:rPr lang="ru-RU" dirty="0" err="1"/>
              <a:t>ссузов</a:t>
            </a:r>
            <a:r>
              <a:rPr lang="ru-RU" dirty="0"/>
              <a:t>, школ, </a:t>
            </a:r>
            <a:r>
              <a:rPr lang="ru-RU" dirty="0" err="1"/>
              <a:t>ТОСов</a:t>
            </a:r>
            <a:r>
              <a:rPr lang="ru-RU" dirty="0"/>
              <a:t> Бурятии.</a:t>
            </a:r>
          </a:p>
          <a:p>
            <a:pPr marL="0" indent="0">
              <a:buNone/>
            </a:pPr>
            <a:r>
              <a:rPr lang="ru-RU" dirty="0"/>
              <a:t>За два года работы центра для 5-й гвардейской танковой армии, 11-й гвардейской </a:t>
            </a:r>
            <a:r>
              <a:rPr lang="ru-RU" dirty="0" err="1"/>
              <a:t>десантно</a:t>
            </a:r>
            <a:r>
              <a:rPr lang="ru-RU" dirty="0"/>
              <a:t>-штурмовой бригады,  30, 37 гвардейских мотострелковых бригад и других частей более 20 тысяч предметов военного оснащения, десятки тысяч </a:t>
            </a:r>
            <a:r>
              <a:rPr lang="ru-RU" dirty="0" err="1"/>
              <a:t>масксетей</a:t>
            </a:r>
            <a:r>
              <a:rPr lang="ru-RU" dirty="0"/>
              <a:t>, окопных свечей. Отправили нашим землякам множество посылок с </a:t>
            </a:r>
            <a:r>
              <a:rPr lang="ru-RU" dirty="0" err="1"/>
              <a:t>сухпайками</a:t>
            </a:r>
            <a:r>
              <a:rPr lang="ru-RU" dirty="0"/>
              <a:t>, медикаментами, жгутами, опознавательными повязками, многим другим</a:t>
            </a:r>
            <a:r>
              <a:rPr lang="ru-RU" dirty="0" smtClean="0"/>
              <a:t>.</a:t>
            </a:r>
            <a:r>
              <a:rPr lang="ru-RU" dirty="0"/>
              <a:t> </a:t>
            </a:r>
          </a:p>
        </p:txBody>
      </p:sp>
    </p:spTree>
    <p:extLst>
      <p:ext uri="{BB962C8B-B14F-4D97-AF65-F5344CB8AC3E}">
        <p14:creationId xmlns:p14="http://schemas.microsoft.com/office/powerpoint/2010/main" val="2377835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149" y="345331"/>
            <a:ext cx="3534383" cy="265078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2817" y="345330"/>
            <a:ext cx="2052536" cy="264724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8638" y="345330"/>
            <a:ext cx="3529659" cy="2647245"/>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4340" y="5224851"/>
            <a:ext cx="1943353" cy="1457514"/>
          </a:xfrm>
          <a:prstGeom prst="rect">
            <a:avLst/>
          </a:prstGeom>
        </p:spPr>
      </p:pic>
      <p:pic>
        <p:nvPicPr>
          <p:cNvPr id="9" name="Рисунок 8"/>
          <p:cNvPicPr>
            <a:picLocks noChangeAspect="1"/>
          </p:cNvPicPr>
          <p:nvPr/>
        </p:nvPicPr>
        <p:blipFill rotWithShape="1">
          <a:blip r:embed="rId6" cstate="print">
            <a:extLst>
              <a:ext uri="{28A0092B-C50C-407E-A947-70E740481C1C}">
                <a14:useLocalDpi xmlns:a14="http://schemas.microsoft.com/office/drawing/2010/main" val="0"/>
              </a:ext>
            </a:extLst>
          </a:blip>
          <a:srcRect l="10515" b="10648"/>
          <a:stretch/>
        </p:blipFill>
        <p:spPr>
          <a:xfrm>
            <a:off x="2245892" y="3147037"/>
            <a:ext cx="2539268" cy="1901618"/>
          </a:xfrm>
          <a:prstGeom prst="rect">
            <a:avLst/>
          </a:prstGeom>
        </p:spPr>
      </p:pic>
      <p:pic>
        <p:nvPicPr>
          <p:cNvPr id="10" name="Рисунок 9"/>
          <p:cNvPicPr>
            <a:picLocks noChangeAspect="1"/>
          </p:cNvPicPr>
          <p:nvPr/>
        </p:nvPicPr>
        <p:blipFill rotWithShape="1">
          <a:blip r:embed="rId7" cstate="print">
            <a:extLst>
              <a:ext uri="{28A0092B-C50C-407E-A947-70E740481C1C}">
                <a14:useLocalDpi xmlns:a14="http://schemas.microsoft.com/office/drawing/2010/main" val="0"/>
              </a:ext>
            </a:extLst>
          </a:blip>
          <a:srcRect l="4727" t="29952" r="6350" b="394"/>
          <a:stretch/>
        </p:blipFill>
        <p:spPr>
          <a:xfrm>
            <a:off x="6386025" y="3202034"/>
            <a:ext cx="2928000" cy="1720162"/>
          </a:xfrm>
          <a:prstGeom prst="rect">
            <a:avLst/>
          </a:prstGeom>
        </p:spPr>
      </p:pic>
      <p:pic>
        <p:nvPicPr>
          <p:cNvPr id="12" name="Рисунок 11"/>
          <p:cNvPicPr>
            <a:picLocks noChangeAspect="1"/>
          </p:cNvPicPr>
          <p:nvPr/>
        </p:nvPicPr>
        <p:blipFill rotWithShape="1">
          <a:blip r:embed="rId8" cstate="print">
            <a:extLst>
              <a:ext uri="{28A0092B-C50C-407E-A947-70E740481C1C}">
                <a14:useLocalDpi xmlns:a14="http://schemas.microsoft.com/office/drawing/2010/main" val="0"/>
              </a:ext>
            </a:extLst>
          </a:blip>
          <a:srcRect t="28652" b="15220"/>
          <a:stretch/>
        </p:blipFill>
        <p:spPr>
          <a:xfrm>
            <a:off x="9527041" y="3202037"/>
            <a:ext cx="2298524" cy="1720159"/>
          </a:xfrm>
          <a:prstGeom prst="rect">
            <a:avLst/>
          </a:prstGeom>
        </p:spPr>
      </p:pic>
      <p:pic>
        <p:nvPicPr>
          <p:cNvPr id="14" name="Рисунок 13"/>
          <p:cNvPicPr>
            <a:picLocks noChangeAspect="1"/>
          </p:cNvPicPr>
          <p:nvPr/>
        </p:nvPicPr>
        <p:blipFill rotWithShape="1">
          <a:blip r:embed="rId9" cstate="print">
            <a:extLst>
              <a:ext uri="{28A0092B-C50C-407E-A947-70E740481C1C}">
                <a14:useLocalDpi xmlns:a14="http://schemas.microsoft.com/office/drawing/2010/main" val="0"/>
              </a:ext>
            </a:extLst>
          </a:blip>
          <a:srcRect b="19524"/>
          <a:stretch/>
        </p:blipFill>
        <p:spPr>
          <a:xfrm>
            <a:off x="5022068" y="5183286"/>
            <a:ext cx="1207400" cy="1457514"/>
          </a:xfrm>
          <a:prstGeom prst="rect">
            <a:avLst/>
          </a:prstGeom>
        </p:spPr>
      </p:pic>
      <p:pic>
        <p:nvPicPr>
          <p:cNvPr id="15" name="Рисунок 14"/>
          <p:cNvPicPr>
            <a:picLocks noChangeAspect="1"/>
          </p:cNvPicPr>
          <p:nvPr/>
        </p:nvPicPr>
        <p:blipFill rotWithShape="1">
          <a:blip r:embed="rId10" cstate="print">
            <a:extLst>
              <a:ext uri="{28A0092B-C50C-407E-A947-70E740481C1C}">
                <a14:useLocalDpi xmlns:a14="http://schemas.microsoft.com/office/drawing/2010/main" val="0"/>
              </a:ext>
            </a:extLst>
          </a:blip>
          <a:srcRect l="12653" t="36312" r="16746" b="34184"/>
          <a:stretch/>
        </p:blipFill>
        <p:spPr>
          <a:xfrm>
            <a:off x="6919199" y="5116010"/>
            <a:ext cx="1672683" cy="1512688"/>
          </a:xfrm>
          <a:prstGeom prst="rect">
            <a:avLst/>
          </a:prstGeom>
        </p:spPr>
      </p:pic>
      <p:pic>
        <p:nvPicPr>
          <p:cNvPr id="17" name="Рисунок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76303" y="564862"/>
            <a:ext cx="1242101" cy="2208179"/>
          </a:xfrm>
          <a:prstGeom prst="rect">
            <a:avLst/>
          </a:prstGeom>
        </p:spPr>
      </p:pic>
      <p:pic>
        <p:nvPicPr>
          <p:cNvPr id="18" name="Рисунок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358302" y="3433878"/>
            <a:ext cx="2033081" cy="1355387"/>
          </a:xfrm>
          <a:prstGeom prst="rect">
            <a:avLst/>
          </a:prstGeom>
        </p:spPr>
      </p:pic>
      <p:pic>
        <p:nvPicPr>
          <p:cNvPr id="19" name="Рисунок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4672010" y="3451564"/>
            <a:ext cx="1827165" cy="1218110"/>
          </a:xfrm>
          <a:prstGeom prst="rect">
            <a:avLst/>
          </a:prstGeom>
        </p:spPr>
      </p:pic>
    </p:spTree>
    <p:extLst>
      <p:ext uri="{BB962C8B-B14F-4D97-AF65-F5344CB8AC3E}">
        <p14:creationId xmlns:p14="http://schemas.microsoft.com/office/powerpoint/2010/main" val="132807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2549" y="446501"/>
            <a:ext cx="9404723" cy="1400530"/>
          </a:xfr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lstStyle/>
          <a:p>
            <a:r>
              <a:rPr lang="ru-RU"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ВОЛОНТЕРЫ: ЗОЛОТОЙ ФОНД</a:t>
            </a:r>
          </a:p>
        </p:txBody>
      </p:sp>
      <p:sp>
        <p:nvSpPr>
          <p:cNvPr id="3" name="Объект 2"/>
          <p:cNvSpPr>
            <a:spLocks noGrp="1"/>
          </p:cNvSpPr>
          <p:nvPr>
            <p:ph idx="1"/>
          </p:nvPr>
        </p:nvSpPr>
        <p:spPr>
          <a:xfrm>
            <a:off x="302425" y="1695847"/>
            <a:ext cx="8946541" cy="4941269"/>
          </a:xfrm>
        </p:spPr>
        <p:txBody>
          <a:bodyPr>
            <a:normAutofit lnSpcReduction="10000"/>
          </a:bodyPr>
          <a:lstStyle/>
          <a:p>
            <a:pPr marL="0" indent="0">
              <a:buNone/>
            </a:pPr>
            <a:r>
              <a:rPr lang="ru-RU" dirty="0"/>
              <a:t>Участник СВО Саян </a:t>
            </a:r>
            <a:r>
              <a:rPr lang="ru-RU" dirty="0" err="1"/>
              <a:t>Гергенов</a:t>
            </a:r>
            <a:r>
              <a:rPr lang="ru-RU" dirty="0"/>
              <a:t> создал сам чертежи, лекала подсумков. Теперь, по образцам из Бурятии, их шьют по всей России.</a:t>
            </a:r>
          </a:p>
          <a:p>
            <a:pPr marL="0" indent="0">
              <a:buNone/>
            </a:pPr>
            <a:r>
              <a:rPr lang="ru-RU" dirty="0"/>
              <a:t>По лекалам </a:t>
            </a:r>
            <a:r>
              <a:rPr lang="ru-RU" dirty="0" err="1"/>
              <a:t>Саяна</a:t>
            </a:r>
            <a:r>
              <a:rPr lang="ru-RU" dirty="0"/>
              <a:t> и на основе своих наработок, Владимир </a:t>
            </a:r>
            <a:r>
              <a:rPr lang="ru-RU" dirty="0" err="1"/>
              <a:t>Дамбаевич</a:t>
            </a:r>
            <a:r>
              <a:rPr lang="ru-RU" dirty="0"/>
              <a:t>, вместе добровольцами, стал шить уже самостоятельно не только подсумки, но и  бронежилеты с </a:t>
            </a:r>
            <a:r>
              <a:rPr lang="ru-RU" dirty="0" err="1"/>
              <a:t>кевларом</a:t>
            </a:r>
            <a:r>
              <a:rPr lang="ru-RU" dirty="0"/>
              <a:t>, тактические пояса, аптечки, </a:t>
            </a:r>
            <a:r>
              <a:rPr lang="ru-RU" dirty="0" err="1"/>
              <a:t>напашники</a:t>
            </a:r>
            <a:r>
              <a:rPr lang="ru-RU" dirty="0"/>
              <a:t>, наплечники  и др.</a:t>
            </a:r>
          </a:p>
          <a:p>
            <a:pPr marL="0" indent="0">
              <a:buNone/>
            </a:pPr>
            <a:r>
              <a:rPr lang="ru-RU" dirty="0"/>
              <a:t>Владимир </a:t>
            </a:r>
            <a:r>
              <a:rPr lang="ru-RU" dirty="0" err="1"/>
              <a:t>Дымшеев</a:t>
            </a:r>
            <a:r>
              <a:rPr lang="ru-RU" dirty="0"/>
              <a:t> - пенсионер МВД Бурятии, ветеран боевых </a:t>
            </a:r>
            <a:r>
              <a:rPr lang="ru-RU" dirty="0" err="1"/>
              <a:t>действий.Трудится</a:t>
            </a:r>
            <a:r>
              <a:rPr lang="ru-RU" dirty="0"/>
              <a:t> вместе с сыном, студентом Бурятской </a:t>
            </a:r>
            <a:r>
              <a:rPr lang="ru-RU" dirty="0" err="1"/>
              <a:t>сельхозакадемии</a:t>
            </a:r>
            <a:r>
              <a:rPr lang="ru-RU" dirty="0"/>
              <a:t> и супругой </a:t>
            </a:r>
            <a:r>
              <a:rPr lang="ru-RU" dirty="0" err="1"/>
              <a:t>Оюной</a:t>
            </a:r>
            <a:r>
              <a:rPr lang="ru-RU" dirty="0"/>
              <a:t>.</a:t>
            </a:r>
          </a:p>
          <a:p>
            <a:pPr marL="0" indent="0">
              <a:buNone/>
            </a:pPr>
            <a:r>
              <a:rPr lang="ru-RU" dirty="0"/>
              <a:t>Волонтеры со всех концов Улан-Удэ приходят на Пищевую, 10а, КСК ЗММК,  51 павильон, ул. Пушкина, 8а.</a:t>
            </a:r>
          </a:p>
          <a:p>
            <a:pPr marL="0" indent="0">
              <a:buNone/>
            </a:pPr>
            <a:r>
              <a:rPr lang="ru-RU" dirty="0"/>
              <a:t>Всегда рады видеть неравнодушных, открытых душой и сердцем людей! -  говорит </a:t>
            </a:r>
            <a:r>
              <a:rPr lang="ru-RU" dirty="0" err="1"/>
              <a:t>Оюна</a:t>
            </a:r>
            <a:r>
              <a:rPr lang="ru-RU" dirty="0"/>
              <a:t> </a:t>
            </a:r>
            <a:r>
              <a:rPr lang="ru-RU" dirty="0" err="1"/>
              <a:t>Дымшеева</a:t>
            </a:r>
            <a:r>
              <a:rPr lang="ru-RU" dirty="0"/>
              <a:t>, руководитель ДЦ "Сила Добра 03".</a:t>
            </a:r>
          </a:p>
          <a:p>
            <a:pPr marL="0" indent="0">
              <a:buNone/>
            </a:pPr>
            <a:r>
              <a:rPr lang="ru-RU" dirty="0"/>
              <a:t>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7254" y="885599"/>
            <a:ext cx="2454856" cy="192286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3940" y="2944510"/>
            <a:ext cx="1733494" cy="1733494"/>
          </a:xfrm>
          <a:prstGeom prst="rect">
            <a:avLst/>
          </a:prstGeom>
        </p:spPr>
      </p:pic>
      <p:pic>
        <p:nvPicPr>
          <p:cNvPr id="6" name="Рисунок 5"/>
          <p:cNvPicPr>
            <a:picLocks noChangeAspect="1"/>
          </p:cNvPicPr>
          <p:nvPr/>
        </p:nvPicPr>
        <p:blipFill>
          <a:blip r:embed="rId4"/>
          <a:stretch>
            <a:fillRect/>
          </a:stretch>
        </p:blipFill>
        <p:spPr>
          <a:xfrm>
            <a:off x="9327182" y="4911798"/>
            <a:ext cx="2584928" cy="1725318"/>
          </a:xfrm>
          <a:prstGeom prst="rect">
            <a:avLst/>
          </a:prstGeom>
        </p:spPr>
      </p:pic>
    </p:spTree>
    <p:extLst>
      <p:ext uri="{BB962C8B-B14F-4D97-AF65-F5344CB8AC3E}">
        <p14:creationId xmlns:p14="http://schemas.microsoft.com/office/powerpoint/2010/main" val="3114590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6893" y="4174403"/>
            <a:ext cx="1874041" cy="249969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0165" y="174279"/>
            <a:ext cx="4241260" cy="2827506"/>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072555" y="2937123"/>
            <a:ext cx="2508453" cy="1672302"/>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335369" y="547066"/>
            <a:ext cx="2204937" cy="1469958"/>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6627698" y="541769"/>
            <a:ext cx="2204939" cy="1469959"/>
          </a:xfrm>
          <a:prstGeom prst="rect">
            <a:avLst/>
          </a:prstGeom>
        </p:spPr>
      </p:pic>
      <p:pic>
        <p:nvPicPr>
          <p:cNvPr id="8" name="Рисунок 7"/>
          <p:cNvPicPr>
            <a:picLocks noChangeAspect="1"/>
          </p:cNvPicPr>
          <p:nvPr/>
        </p:nvPicPr>
        <p:blipFill rotWithShape="1">
          <a:blip r:embed="rId7" cstate="print">
            <a:extLst>
              <a:ext uri="{28A0092B-C50C-407E-A947-70E740481C1C}">
                <a14:useLocalDpi xmlns:a14="http://schemas.microsoft.com/office/drawing/2010/main" val="0"/>
              </a:ext>
            </a:extLst>
          </a:blip>
          <a:srcRect t="32317"/>
          <a:stretch/>
        </p:blipFill>
        <p:spPr>
          <a:xfrm>
            <a:off x="288446" y="5238710"/>
            <a:ext cx="3327670" cy="1501515"/>
          </a:xfrm>
          <a:prstGeom prst="rect">
            <a:avLst/>
          </a:prstGeom>
        </p:spPr>
      </p:pic>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203809" y="666536"/>
            <a:ext cx="2953536" cy="1969024"/>
          </a:xfrm>
          <a:prstGeom prst="rect">
            <a:avLst/>
          </a:prstGeom>
        </p:spPr>
      </p:pic>
      <p:pic>
        <p:nvPicPr>
          <p:cNvPr id="10" name="Рисунок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011" y="3288048"/>
            <a:ext cx="2685645" cy="1790430"/>
          </a:xfrm>
          <a:prstGeom prst="rect">
            <a:avLst/>
          </a:prstGeom>
        </p:spPr>
      </p:pic>
      <p:pic>
        <p:nvPicPr>
          <p:cNvPr id="11" name="Рисунок 10"/>
          <p:cNvPicPr>
            <a:picLocks noChangeAspect="1"/>
          </p:cNvPicPr>
          <p:nvPr/>
        </p:nvPicPr>
        <p:blipFill rotWithShape="1">
          <a:blip r:embed="rId10" cstate="print">
            <a:extLst>
              <a:ext uri="{28A0092B-C50C-407E-A947-70E740481C1C}">
                <a14:useLocalDpi xmlns:a14="http://schemas.microsoft.com/office/drawing/2010/main" val="0"/>
              </a:ext>
            </a:extLst>
          </a:blip>
          <a:srcRect t="18002" r="15907"/>
          <a:stretch/>
        </p:blipFill>
        <p:spPr>
          <a:xfrm>
            <a:off x="9362608" y="2519047"/>
            <a:ext cx="2399216" cy="1559634"/>
          </a:xfrm>
          <a:prstGeom prst="rect">
            <a:avLst/>
          </a:prstGeom>
        </p:spPr>
      </p:pic>
      <p:pic>
        <p:nvPicPr>
          <p:cNvPr id="12" name="Рисунок 11"/>
          <p:cNvPicPr>
            <a:picLocks noChangeAspect="1"/>
          </p:cNvPicPr>
          <p:nvPr/>
        </p:nvPicPr>
        <p:blipFill rotWithShape="1">
          <a:blip r:embed="rId11" cstate="print">
            <a:extLst>
              <a:ext uri="{28A0092B-C50C-407E-A947-70E740481C1C}">
                <a14:useLocalDpi xmlns:a14="http://schemas.microsoft.com/office/drawing/2010/main" val="0"/>
              </a:ext>
            </a:extLst>
          </a:blip>
          <a:srcRect r="16629"/>
          <a:stretch/>
        </p:blipFill>
        <p:spPr>
          <a:xfrm rot="16200000">
            <a:off x="8048039" y="4714130"/>
            <a:ext cx="2092371" cy="1673158"/>
          </a:xfrm>
          <a:prstGeom prst="rect">
            <a:avLst/>
          </a:prstGeom>
        </p:spPr>
      </p:pic>
      <p:pic>
        <p:nvPicPr>
          <p:cNvPr id="13" name="Рисунок 12"/>
          <p:cNvPicPr>
            <a:picLocks noChangeAspect="1"/>
          </p:cNvPicPr>
          <p:nvPr/>
        </p:nvPicPr>
        <p:blipFill rotWithShape="1">
          <a:blip r:embed="rId12" cstate="print">
            <a:extLst>
              <a:ext uri="{28A0092B-C50C-407E-A947-70E740481C1C}">
                <a14:useLocalDpi xmlns:a14="http://schemas.microsoft.com/office/drawing/2010/main" val="0"/>
              </a:ext>
            </a:extLst>
          </a:blip>
          <a:srcRect l="33653" t="20442" r="28426" b="9985"/>
          <a:stretch/>
        </p:blipFill>
        <p:spPr>
          <a:xfrm>
            <a:off x="10276960" y="271341"/>
            <a:ext cx="1643974" cy="2010813"/>
          </a:xfrm>
          <a:prstGeom prst="rect">
            <a:avLst/>
          </a:prstGeom>
        </p:spPr>
      </p:pic>
      <p:pic>
        <p:nvPicPr>
          <p:cNvPr id="15" name="Рисунок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00205" y="3505403"/>
            <a:ext cx="3673480" cy="2755111"/>
          </a:xfrm>
          <a:prstGeom prst="rect">
            <a:avLst/>
          </a:prstGeom>
        </p:spPr>
      </p:pic>
    </p:spTree>
    <p:extLst>
      <p:ext uri="{BB962C8B-B14F-4D97-AF65-F5344CB8AC3E}">
        <p14:creationId xmlns:p14="http://schemas.microsoft.com/office/powerpoint/2010/main" val="327628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3082" y="399469"/>
            <a:ext cx="9404723" cy="1400530"/>
          </a:xfr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lstStyle/>
          <a:p>
            <a:r>
              <a:rPr lang="ru-RU"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ПРИЗНАНИЕ</a:t>
            </a:r>
            <a:endParaRPr lang="ru-RU"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Объект 2"/>
          <p:cNvSpPr>
            <a:spLocks noGrp="1"/>
          </p:cNvSpPr>
          <p:nvPr>
            <p:ph idx="1"/>
          </p:nvPr>
        </p:nvSpPr>
        <p:spPr>
          <a:xfrm>
            <a:off x="1178223" y="1712451"/>
            <a:ext cx="9184091" cy="4922196"/>
          </a:xfrm>
        </p:spPr>
        <p:txBody>
          <a:bodyPr/>
          <a:lstStyle/>
          <a:p>
            <a:pPr marL="0" indent="0">
              <a:buNone/>
            </a:pPr>
            <a:r>
              <a:rPr lang="ru-RU" dirty="0"/>
              <a:t>Высокую оценку труду волонтёров  дали - полномочный представитель президента России в ДФО Юрий Трутнев, первый заместитель Генерального прокурора РФ Михаил Демешин, адмирал, командующий Тихоокеанским флотом Сергей </a:t>
            </a:r>
            <a:r>
              <a:rPr lang="ru-RU" dirty="0" err="1"/>
              <a:t>Авакаянц</a:t>
            </a:r>
            <a:r>
              <a:rPr lang="ru-RU" dirty="0"/>
              <a:t> и др. </a:t>
            </a:r>
          </a:p>
          <a:p>
            <a:pPr marL="0" indent="0">
              <a:buNone/>
            </a:pPr>
            <a:r>
              <a:rPr lang="ru-RU" dirty="0"/>
              <a:t>Многогранная деятельность "Сила Добра 03" отмечена высокими наградами, почетными грамотами, благодарственными письмами партнеров - правительства Республики Бурятии, Народного Хурала Республики Бурятии, Улан-Удэнского городского Совета депутатов, администрации города Улан-Удэ, Российского благотворительного фонда "</a:t>
            </a:r>
            <a:r>
              <a:rPr lang="ru-RU" dirty="0" err="1"/>
              <a:t>СВОим</a:t>
            </a:r>
            <a:r>
              <a:rPr lang="ru-RU" dirty="0"/>
              <a:t>", БРО партии "Единая Россия", АНО "Боевое братство", командования 11-й гвардейской </a:t>
            </a:r>
            <a:r>
              <a:rPr lang="ru-RU" dirty="0" err="1"/>
              <a:t>десантно</a:t>
            </a:r>
            <a:r>
              <a:rPr lang="ru-RU" dirty="0"/>
              <a:t>-штурмовой дивизии, 5-й гвардейской танковой армии, 37-й гвардейской мотострелковой бригады и других формирований, организаций.</a:t>
            </a:r>
          </a:p>
        </p:txBody>
      </p:sp>
    </p:spTree>
    <p:extLst>
      <p:ext uri="{BB962C8B-B14F-4D97-AF65-F5344CB8AC3E}">
        <p14:creationId xmlns:p14="http://schemas.microsoft.com/office/powerpoint/2010/main" val="3541645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2134" y="255395"/>
            <a:ext cx="2882204" cy="288220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4824" y="1932213"/>
            <a:ext cx="1609831" cy="160983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4824" y="220226"/>
            <a:ext cx="1623646" cy="1623646"/>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879" y="1932213"/>
            <a:ext cx="1613807" cy="1613807"/>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7129" y="1918398"/>
            <a:ext cx="1623646" cy="1623646"/>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12475" y="220226"/>
            <a:ext cx="1637881" cy="1637881"/>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40785" y="3637084"/>
            <a:ext cx="1613807" cy="1613807"/>
          </a:xfrm>
          <a:prstGeom prst="rect">
            <a:avLst/>
          </a:prstGeom>
        </p:spPr>
      </p:pic>
      <p:pic>
        <p:nvPicPr>
          <p:cNvPr id="11" name="Рисунок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24511" y="1932213"/>
            <a:ext cx="1613807" cy="1613807"/>
          </a:xfrm>
          <a:prstGeom prst="rect">
            <a:avLst/>
          </a:prstGeom>
        </p:spPr>
      </p:pic>
      <p:pic>
        <p:nvPicPr>
          <p:cNvPr id="12" name="Рисунок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35672" y="225041"/>
            <a:ext cx="1633066" cy="1633066"/>
          </a:xfrm>
          <a:prstGeom prst="rect">
            <a:avLst/>
          </a:prstGeom>
        </p:spPr>
      </p:pic>
      <p:pic>
        <p:nvPicPr>
          <p:cNvPr id="13" name="Рисунок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62782" y="3637084"/>
            <a:ext cx="1642905" cy="1642905"/>
          </a:xfrm>
          <a:prstGeom prst="rect">
            <a:avLst/>
          </a:prstGeom>
        </p:spPr>
      </p:pic>
      <p:pic>
        <p:nvPicPr>
          <p:cNvPr id="15" name="Рисунок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5879" y="220226"/>
            <a:ext cx="1623646" cy="1623646"/>
          </a:xfrm>
          <a:prstGeom prst="rect">
            <a:avLst/>
          </a:prstGeom>
        </p:spPr>
      </p:pic>
      <p:pic>
        <p:nvPicPr>
          <p:cNvPr id="16" name="Рисунок 15"/>
          <p:cNvPicPr>
            <a:picLocks noChangeAspect="1"/>
          </p:cNvPicPr>
          <p:nvPr/>
        </p:nvPicPr>
        <p:blipFill rotWithShape="1">
          <a:blip r:embed="rId13" cstate="print">
            <a:extLst>
              <a:ext uri="{28A0092B-C50C-407E-A947-70E740481C1C}">
                <a14:useLocalDpi xmlns:a14="http://schemas.microsoft.com/office/drawing/2010/main" val="0"/>
              </a:ext>
            </a:extLst>
          </a:blip>
          <a:srcRect b="7479"/>
          <a:stretch/>
        </p:blipFill>
        <p:spPr>
          <a:xfrm>
            <a:off x="4009797" y="3411416"/>
            <a:ext cx="4126878" cy="2858755"/>
          </a:xfrm>
          <a:prstGeom prst="rect">
            <a:avLst/>
          </a:prstGeom>
        </p:spPr>
      </p:pic>
    </p:spTree>
    <p:extLst>
      <p:ext uri="{BB962C8B-B14F-4D97-AF65-F5344CB8AC3E}">
        <p14:creationId xmlns:p14="http://schemas.microsoft.com/office/powerpoint/2010/main" val="18185867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Зеленый">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272</TotalTime>
  <Words>581</Words>
  <Application>Microsoft Office PowerPoint</Application>
  <PresentationFormat>Широкоэкранный</PresentationFormat>
  <Paragraphs>33</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Century Gothic</vt:lpstr>
      <vt:lpstr>Wingdings 3</vt:lpstr>
      <vt:lpstr>Ион</vt:lpstr>
      <vt:lpstr>Презентация PowerPoint</vt:lpstr>
      <vt:lpstr>Презентация PowerPoint</vt:lpstr>
      <vt:lpstr>Презентация PowerPoint</vt:lpstr>
      <vt:lpstr>НАШИ ВОЗМОЖНОСТИ</vt:lpstr>
      <vt:lpstr>Презентация PowerPoint</vt:lpstr>
      <vt:lpstr>ВОЛОНТЕРЫ: ЗОЛОТОЙ ФОНД</vt:lpstr>
      <vt:lpstr>Презентация PowerPoint</vt:lpstr>
      <vt:lpstr>ПРИЗНАНИЕ</vt:lpstr>
      <vt:lpstr>Презентация PowerPoint</vt:lpstr>
      <vt:lpstr>ВСЁ-ДЛЯ ПОБЕДЫ!</vt:lpstr>
      <vt:lpstr>ГОРИЗОНТЫ РАЗВИТИЯ</vt:lpstr>
      <vt:lpstr>НАРОДНЫЙ МУЗЕЙ СВО</vt:lpstr>
      <vt:lpstr>ГЕРОИ НАШИХ ДНЕЙ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15</cp:revision>
  <dcterms:created xsi:type="dcterms:W3CDTF">2024-09-06T05:08:57Z</dcterms:created>
  <dcterms:modified xsi:type="dcterms:W3CDTF">2024-09-29T14:23:09Z</dcterms:modified>
</cp:coreProperties>
</file>