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75" r:id="rId2"/>
    <p:sldId id="299" r:id="rId3"/>
    <p:sldId id="285" r:id="rId4"/>
    <p:sldId id="298" r:id="rId5"/>
    <p:sldId id="296" r:id="rId6"/>
    <p:sldId id="256" r:id="rId7"/>
    <p:sldId id="300" r:id="rId8"/>
    <p:sldId id="293" r:id="rId9"/>
    <p:sldId id="295" r:id="rId10"/>
    <p:sldId id="264" r:id="rId11"/>
    <p:sldId id="297" r:id="rId12"/>
    <p:sldId id="260" r:id="rId13"/>
    <p:sldId id="301" r:id="rId14"/>
    <p:sldId id="302" r:id="rId15"/>
    <p:sldId id="304" r:id="rId16"/>
    <p:sldId id="305" r:id="rId17"/>
    <p:sldId id="306" r:id="rId18"/>
    <p:sldId id="308" r:id="rId19"/>
    <p:sldId id="309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5C3C"/>
    <a:srgbClr val="CFFFB9"/>
    <a:srgbClr val="D0FFB9"/>
    <a:srgbClr val="D1FFB9"/>
    <a:srgbClr val="3E734A"/>
    <a:srgbClr val="39D356"/>
    <a:srgbClr val="16167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4673" autoAdjust="0"/>
  </p:normalViewPr>
  <p:slideViewPr>
    <p:cSldViewPr>
      <p:cViewPr varScale="1">
        <p:scale>
          <a:sx n="144" d="100"/>
          <a:sy n="144" d="100"/>
        </p:scale>
        <p:origin x="714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D7634-1B2E-4329-AC93-EE1EEE2CB1D1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5DA9C-39FA-4618-AB8C-DD2C0F9D56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842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73355" y="182881"/>
            <a:ext cx="8793480" cy="4783454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661782"/>
            <a:ext cx="7475220" cy="219456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54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2902226"/>
            <a:ext cx="6575895" cy="1041124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rgbClr val="FFFFFF"/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E460FF1-2173-4AC7-8069-CDE6D63C632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B421AA9-710A-47E1-A409-48C3FB27427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280035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555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0FF1-2173-4AC7-8069-CDE6D63C632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AA9-710A-47E1-A409-48C3FB2742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790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71500"/>
            <a:ext cx="1743075" cy="40576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571500"/>
            <a:ext cx="5572125" cy="40576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0FF1-2173-4AC7-8069-CDE6D63C632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AA9-710A-47E1-A409-48C3FB2742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16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0FF1-2173-4AC7-8069-CDE6D63C632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AA9-710A-47E1-A409-48C3FB2742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281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880181"/>
            <a:ext cx="7475220" cy="219456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54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3115890"/>
            <a:ext cx="6576822" cy="1022855"/>
          </a:xfrm>
        </p:spPr>
        <p:txBody>
          <a:bodyPr anchor="t">
            <a:normAutofit/>
          </a:bodyPr>
          <a:lstStyle>
            <a:lvl1pPr marL="0" indent="0" algn="ctr">
              <a:buNone/>
              <a:defRPr sz="165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0FF1-2173-4AC7-8069-CDE6D63C632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AA9-710A-47E1-A409-48C3FB27427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3015306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288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1543049"/>
            <a:ext cx="3566160" cy="301752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1543050"/>
            <a:ext cx="3566160" cy="301752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0FF1-2173-4AC7-8069-CDE6D63C632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AA9-710A-47E1-A409-48C3FB2742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926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1501133"/>
            <a:ext cx="3566160" cy="58293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041112"/>
            <a:ext cx="3566160" cy="25374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499274"/>
            <a:ext cx="3566160" cy="58293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039492"/>
            <a:ext cx="3566160" cy="25374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0FF1-2173-4AC7-8069-CDE6D63C632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AA9-710A-47E1-A409-48C3FB2742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814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0FF1-2173-4AC7-8069-CDE6D63C632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AA9-710A-47E1-A409-48C3FB2742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723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0FF1-2173-4AC7-8069-CDE6D63C632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AA9-710A-47E1-A409-48C3FB2742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418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822960"/>
            <a:ext cx="2948940" cy="130302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19" y="822960"/>
            <a:ext cx="3909060" cy="349758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125980"/>
            <a:ext cx="2948940" cy="22631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0FF1-2173-4AC7-8069-CDE6D63C632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AA9-710A-47E1-A409-48C3FB2742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71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822960"/>
            <a:ext cx="2948940" cy="130302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59936" y="802385"/>
            <a:ext cx="4574286" cy="360045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125980"/>
            <a:ext cx="2948940" cy="216027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0FF1-2173-4AC7-8069-CDE6D63C632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AA9-710A-47E1-A409-48C3FB2742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154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73355" y="182881"/>
            <a:ext cx="8793480" cy="47834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457200"/>
            <a:ext cx="7406640" cy="1017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1543050"/>
            <a:ext cx="7404653" cy="3028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fld id="{5E460FF1-2173-4AC7-8069-CDE6D63C632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4667871"/>
            <a:ext cx="127966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B421AA9-710A-47E1-A409-48C3FB2742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50"/>
        </a:spcBef>
        <a:buClr>
          <a:schemeClr val="accent1"/>
        </a:buClr>
        <a:buSzPct val="80000"/>
        <a:buFont typeface="Corbel" pitchFamily="34" charset="0"/>
        <a:buChar char="•"/>
        <a:defRPr sz="165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5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35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49FCF5-24CE-4261-B2F3-78E53925FE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14"/>
            <a:ext cx="9141291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32657" y="264375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 w="6350">
                  <a:solidFill>
                    <a:srgbClr val="3E734A"/>
                  </a:solidFill>
                </a:ln>
                <a:solidFill>
                  <a:srgbClr val="3E734A"/>
                </a:solidFill>
                <a:latin typeface="+mj-lt"/>
                <a:cs typeface="Times New Roman" pitchFamily="18" charset="0"/>
              </a:rPr>
              <a:t>«</a:t>
            </a:r>
            <a:r>
              <a:rPr lang="ru-RU" sz="6000" b="1" dirty="0" err="1" smtClean="0">
                <a:ln w="6350">
                  <a:solidFill>
                    <a:srgbClr val="3E734A"/>
                  </a:solidFill>
                </a:ln>
                <a:solidFill>
                  <a:srgbClr val="3E734A"/>
                </a:solidFill>
                <a:latin typeface="+mj-lt"/>
                <a:cs typeface="Times New Roman" pitchFamily="18" charset="0"/>
              </a:rPr>
              <a:t>ЭкоНур</a:t>
            </a:r>
            <a:r>
              <a:rPr lang="ru-RU" sz="6000" b="1" dirty="0" smtClean="0">
                <a:ln w="6350">
                  <a:solidFill>
                    <a:srgbClr val="3E734A"/>
                  </a:solidFill>
                </a:ln>
                <a:solidFill>
                  <a:srgbClr val="3E734A"/>
                </a:solidFill>
                <a:latin typeface="+mj-lt"/>
                <a:cs typeface="Times New Roman" pitchFamily="18" charset="0"/>
              </a:rPr>
              <a:t>».Перезагрузка» </a:t>
            </a:r>
            <a:endParaRPr lang="ru-RU" sz="3600" b="1" dirty="0">
              <a:ln w="6350">
                <a:solidFill>
                  <a:srgbClr val="3E734A"/>
                </a:solidFill>
              </a:ln>
              <a:solidFill>
                <a:srgbClr val="3E734A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494576-A74A-465E-80E8-DCC9C07DB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11927"/>
            <a:ext cx="1874198" cy="18741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B9BC45-987E-4623-825D-6BFD3D46B6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64554"/>
            <a:ext cx="4480671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179CBE-686E-47E5-ADAE-F3C1557A4F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077"/>
            <a:ext cx="9141291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162396"/>
            <a:ext cx="8316415" cy="707886"/>
          </a:xfrm>
          <a:prstGeom prst="rect">
            <a:avLst/>
          </a:prstGeom>
          <a:solidFill>
            <a:srgbClr val="D1FFB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Культурно-просветительское направление: </a:t>
            </a:r>
            <a:r>
              <a:rPr lang="ru-RU" sz="2000" b="1" dirty="0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газета «</a:t>
            </a:r>
            <a:r>
              <a:rPr lang="en-US" sz="2000" b="1" dirty="0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</a:t>
            </a:r>
            <a:r>
              <a:rPr lang="ru-RU" sz="2000" b="1" dirty="0" err="1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ДДТейка</a:t>
            </a:r>
            <a:r>
              <a:rPr lang="ru-RU" sz="2000" b="1" dirty="0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«</a:t>
            </a:r>
            <a:r>
              <a:rPr lang="ru-RU" sz="2000" b="1" dirty="0" err="1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Экосказки</a:t>
            </a:r>
            <a:r>
              <a:rPr lang="ru-RU" sz="2000" b="1" dirty="0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000" b="1" dirty="0">
              <a:solidFill>
                <a:srgbClr val="3E73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" t="23156" r="5331" b="25601"/>
          <a:stretch/>
        </p:blipFill>
        <p:spPr>
          <a:xfrm>
            <a:off x="1403648" y="1009042"/>
            <a:ext cx="2880320" cy="3528392"/>
          </a:xfrm>
          <a:prstGeom prst="rect">
            <a:avLst/>
          </a:prstGeom>
          <a:noFill/>
          <a:ln w="28575">
            <a:solidFill>
              <a:srgbClr val="CFFFB9"/>
            </a:solidFill>
            <a:miter lim="800000"/>
            <a:headEnd/>
            <a:tailEnd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9757" r="13904" b="32543"/>
          <a:stretch/>
        </p:blipFill>
        <p:spPr>
          <a:xfrm>
            <a:off x="5004048" y="2806140"/>
            <a:ext cx="2457145" cy="1764197"/>
          </a:xfrm>
          <a:prstGeom prst="rect">
            <a:avLst/>
          </a:prstGeom>
          <a:noFill/>
          <a:ln w="28575">
            <a:solidFill>
              <a:srgbClr val="CFFFB9"/>
            </a:solidFill>
            <a:miter lim="800000"/>
            <a:headEnd/>
            <a:tailEnd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6" r="15366" b="33968"/>
          <a:stretch/>
        </p:blipFill>
        <p:spPr>
          <a:xfrm>
            <a:off x="4488108" y="1043319"/>
            <a:ext cx="2457145" cy="1674969"/>
          </a:xfrm>
          <a:prstGeom prst="rect">
            <a:avLst/>
          </a:prstGeom>
          <a:noFill/>
          <a:ln w="28575">
            <a:solidFill>
              <a:srgbClr val="CFFFB9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179CBE-686E-47E5-ADAE-F3C1557A4F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162396"/>
            <a:ext cx="8316415" cy="707886"/>
          </a:xfrm>
          <a:prstGeom prst="rect">
            <a:avLst/>
          </a:prstGeom>
          <a:solidFill>
            <a:srgbClr val="D1FFB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Культурно-просветительское направление: мастер-классы , </a:t>
            </a:r>
          </a:p>
          <a:p>
            <a:pPr algn="ctr"/>
            <a:r>
              <a:rPr lang="ru-RU" sz="2000" b="1" dirty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театрализованные представления на тему экологии</a:t>
            </a:r>
          </a:p>
        </p:txBody>
      </p:sp>
      <p:pic>
        <p:nvPicPr>
          <p:cNvPr id="4" name="Рисунок 3" descr="tS7_EUoQUJw.jpg"/>
          <p:cNvPicPr>
            <a:picLocks noChangeAspect="1"/>
          </p:cNvPicPr>
          <p:nvPr/>
        </p:nvPicPr>
        <p:blipFill rotWithShape="1">
          <a:blip r:embed="rId3"/>
          <a:srcRect t="1480" b="17116"/>
          <a:stretch/>
        </p:blipFill>
        <p:spPr>
          <a:xfrm>
            <a:off x="4339848" y="1011392"/>
            <a:ext cx="3393823" cy="1995312"/>
          </a:xfrm>
          <a:prstGeom prst="rect">
            <a:avLst/>
          </a:prstGeom>
          <a:ln w="28575">
            <a:solidFill>
              <a:srgbClr val="CFFFB9"/>
            </a:solidFill>
          </a:ln>
          <a:effectLst/>
        </p:spPr>
      </p:pic>
      <p:pic>
        <p:nvPicPr>
          <p:cNvPr id="6" name="Рисунок 5" descr="31901973_1926432750722356_5045644514673295360_n.jpg"/>
          <p:cNvPicPr>
            <a:picLocks noChangeAspect="1"/>
          </p:cNvPicPr>
          <p:nvPr/>
        </p:nvPicPr>
        <p:blipFill rotWithShape="1">
          <a:blip r:embed="rId4"/>
          <a:srcRect l="748" t="23662" r="-748"/>
          <a:stretch/>
        </p:blipFill>
        <p:spPr>
          <a:xfrm>
            <a:off x="4355976" y="3147814"/>
            <a:ext cx="3377695" cy="1753117"/>
          </a:xfrm>
          <a:prstGeom prst="rect">
            <a:avLst/>
          </a:prstGeom>
          <a:ln w="28575">
            <a:solidFill>
              <a:srgbClr val="CFFFB9"/>
            </a:solidFill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1" t="4330" r="5242" b="6124"/>
          <a:stretch/>
        </p:blipFill>
        <p:spPr bwMode="auto">
          <a:xfrm>
            <a:off x="1288258" y="1011392"/>
            <a:ext cx="2880321" cy="3889539"/>
          </a:xfrm>
          <a:prstGeom prst="rect">
            <a:avLst/>
          </a:prstGeom>
          <a:noFill/>
          <a:ln w="28575">
            <a:solidFill>
              <a:srgbClr val="CFFFB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86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856F98-12C9-4FEF-8ED3-BFAEA3CC9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111660"/>
            <a:ext cx="8077003" cy="646331"/>
          </a:xfrm>
          <a:prstGeom prst="rect">
            <a:avLst/>
          </a:prstGeom>
          <a:solidFill>
            <a:srgbClr val="D1FFB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Победитель международной </a:t>
            </a:r>
            <a:r>
              <a:rPr lang="ru-RU" b="1" dirty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детско-юношеской Премии «Экология-дело каждого»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3" y="933366"/>
            <a:ext cx="3348371" cy="2414093"/>
          </a:xfrm>
          <a:prstGeom prst="rect">
            <a:avLst/>
          </a:prstGeom>
          <a:ln w="28575">
            <a:solidFill>
              <a:srgbClr val="CFFFB9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5"/>
          <a:stretch/>
        </p:blipFill>
        <p:spPr>
          <a:xfrm>
            <a:off x="934843" y="3451486"/>
            <a:ext cx="3348371" cy="1438520"/>
          </a:xfrm>
          <a:prstGeom prst="rect">
            <a:avLst/>
          </a:prstGeom>
          <a:ln w="28575">
            <a:solidFill>
              <a:srgbClr val="CFFFB9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" t="4551" r="-181"/>
          <a:stretch/>
        </p:blipFill>
        <p:spPr>
          <a:xfrm>
            <a:off x="4427984" y="931206"/>
            <a:ext cx="3727764" cy="2416255"/>
          </a:xfrm>
          <a:prstGeom prst="rect">
            <a:avLst/>
          </a:prstGeom>
          <a:ln w="28575">
            <a:solidFill>
              <a:srgbClr val="CFFFB9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55"/>
          <a:stretch/>
        </p:blipFill>
        <p:spPr>
          <a:xfrm>
            <a:off x="4427984" y="3462041"/>
            <a:ext cx="3721027" cy="1423583"/>
          </a:xfrm>
          <a:prstGeom prst="rect">
            <a:avLst/>
          </a:prstGeom>
          <a:ln w="28575">
            <a:solidFill>
              <a:srgbClr val="CFFFB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856F98-12C9-4FEF-8ED3-BFAEA3CC9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111660"/>
            <a:ext cx="8077003" cy="369332"/>
          </a:xfrm>
          <a:prstGeom prst="rect">
            <a:avLst/>
          </a:prstGeom>
          <a:solidFill>
            <a:srgbClr val="D1FFB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Установка больших стационарных контейнеров</a:t>
            </a:r>
            <a:endParaRPr lang="ru-RU" b="1" dirty="0">
              <a:solidFill>
                <a:srgbClr val="3E73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43558"/>
            <a:ext cx="4680788" cy="3510592"/>
          </a:xfrm>
          <a:prstGeom prst="rect">
            <a:avLst/>
          </a:prstGeom>
          <a:ln w="28575">
            <a:solidFill>
              <a:srgbClr val="CFFFB9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95686"/>
            <a:ext cx="3432361" cy="2949288"/>
          </a:xfrm>
          <a:prstGeom prst="rect">
            <a:avLst/>
          </a:prstGeom>
          <a:ln w="28575">
            <a:solidFill>
              <a:srgbClr val="CFFFB9"/>
            </a:solidFill>
          </a:ln>
        </p:spPr>
      </p:pic>
    </p:spTree>
    <p:extLst>
      <p:ext uri="{BB962C8B-B14F-4D97-AF65-F5344CB8AC3E}">
        <p14:creationId xmlns:p14="http://schemas.microsoft.com/office/powerpoint/2010/main" val="19815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856F98-12C9-4FEF-8ED3-BFAEA3CC9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504" y="123478"/>
            <a:ext cx="8077003" cy="646331"/>
          </a:xfrm>
          <a:prstGeom prst="rect">
            <a:avLst/>
          </a:prstGeom>
          <a:solidFill>
            <a:srgbClr val="D1FFB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Эколого-благотворительная акция </a:t>
            </a:r>
          </a:p>
          <a:p>
            <a:pPr algn="ctr"/>
            <a:r>
              <a:rPr lang="ru-RU" b="1" dirty="0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«Крышечки </a:t>
            </a:r>
            <a:r>
              <a:rPr lang="ru-RU" b="1" dirty="0" err="1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ДоброТы</a:t>
            </a:r>
            <a:r>
              <a:rPr lang="ru-RU" b="1" dirty="0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b="1" dirty="0">
              <a:solidFill>
                <a:srgbClr val="3E73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7574"/>
            <a:ext cx="3723368" cy="3726816"/>
          </a:xfrm>
          <a:prstGeom prst="rect">
            <a:avLst/>
          </a:prstGeom>
          <a:ln w="28575">
            <a:solidFill>
              <a:srgbClr val="CFFFB9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5" r="31842"/>
          <a:stretch/>
        </p:blipFill>
        <p:spPr>
          <a:xfrm>
            <a:off x="5148064" y="987574"/>
            <a:ext cx="2555438" cy="3704485"/>
          </a:xfrm>
          <a:prstGeom prst="rect">
            <a:avLst/>
          </a:prstGeom>
          <a:ln w="28575">
            <a:solidFill>
              <a:srgbClr val="CFFFB9"/>
            </a:solidFill>
          </a:ln>
        </p:spPr>
      </p:pic>
    </p:spTree>
    <p:extLst>
      <p:ext uri="{BB962C8B-B14F-4D97-AF65-F5344CB8AC3E}">
        <p14:creationId xmlns:p14="http://schemas.microsoft.com/office/powerpoint/2010/main" val="160374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856F98-12C9-4FEF-8ED3-BFAEA3CC9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504" y="123478"/>
            <a:ext cx="8077003" cy="646331"/>
          </a:xfrm>
          <a:prstGeom prst="rect">
            <a:avLst/>
          </a:prstGeom>
          <a:solidFill>
            <a:srgbClr val="D1FFB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творческий конкурс театральных коллективов</a:t>
            </a:r>
          </a:p>
          <a:p>
            <a:pPr algn="ctr"/>
            <a:r>
              <a:rPr lang="ru-RU" b="1" dirty="0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«Экология-дело каждого»</a:t>
            </a:r>
            <a:endParaRPr lang="ru-RU" b="1" dirty="0">
              <a:solidFill>
                <a:srgbClr val="3E73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7614"/>
            <a:ext cx="4320480" cy="2880320"/>
          </a:xfrm>
          <a:prstGeom prst="rect">
            <a:avLst/>
          </a:prstGeom>
          <a:ln w="28575">
            <a:solidFill>
              <a:srgbClr val="CFFFB9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47614"/>
            <a:ext cx="4212469" cy="2808312"/>
          </a:xfrm>
          <a:prstGeom prst="rect">
            <a:avLst/>
          </a:prstGeom>
          <a:ln w="28575">
            <a:solidFill>
              <a:srgbClr val="CFFFB9"/>
            </a:solidFill>
          </a:ln>
        </p:spPr>
      </p:pic>
    </p:spTree>
    <p:extLst>
      <p:ext uri="{BB962C8B-B14F-4D97-AF65-F5344CB8AC3E}">
        <p14:creationId xmlns:p14="http://schemas.microsoft.com/office/powerpoint/2010/main" val="96784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856F98-12C9-4FEF-8ED3-BFAEA3CC9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504" y="123478"/>
            <a:ext cx="8077003" cy="369332"/>
          </a:xfrm>
          <a:prstGeom prst="rect">
            <a:avLst/>
          </a:prstGeom>
          <a:solidFill>
            <a:srgbClr val="D1FFB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Букроссинг</a:t>
            </a:r>
            <a:r>
              <a:rPr lang="ru-RU" b="1" dirty="0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b="1" dirty="0" err="1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Книговорот</a:t>
            </a:r>
            <a:r>
              <a:rPr lang="ru-RU" b="1" dirty="0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b="1" dirty="0">
              <a:solidFill>
                <a:srgbClr val="3E73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31590"/>
            <a:ext cx="4320480" cy="2590648"/>
          </a:xfrm>
          <a:prstGeom prst="rect">
            <a:avLst/>
          </a:prstGeom>
          <a:ln w="28575">
            <a:solidFill>
              <a:srgbClr val="CFFFB9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07654"/>
            <a:ext cx="4212468" cy="2808312"/>
          </a:xfrm>
          <a:prstGeom prst="rect">
            <a:avLst/>
          </a:prstGeom>
          <a:ln w="28575">
            <a:solidFill>
              <a:srgbClr val="CFFFB9"/>
            </a:solidFill>
          </a:ln>
        </p:spPr>
      </p:pic>
    </p:spTree>
    <p:extLst>
      <p:ext uri="{BB962C8B-B14F-4D97-AF65-F5344CB8AC3E}">
        <p14:creationId xmlns:p14="http://schemas.microsoft.com/office/powerpoint/2010/main" val="157867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856F98-12C9-4FEF-8ED3-BFAEA3CC9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504" y="123478"/>
            <a:ext cx="8077003" cy="369332"/>
          </a:xfrm>
          <a:prstGeom prst="rect">
            <a:avLst/>
          </a:prstGeom>
          <a:solidFill>
            <a:srgbClr val="D1FFB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горожан  во </a:t>
            </a:r>
            <a:r>
              <a:rPr lang="ru-RU" b="1" dirty="0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b="1" dirty="0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сероссийских экологических акциях</a:t>
            </a:r>
            <a:endParaRPr lang="ru-RU" b="1" dirty="0">
              <a:solidFill>
                <a:srgbClr val="3E73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15566"/>
            <a:ext cx="4320480" cy="2545766"/>
          </a:xfrm>
          <a:prstGeom prst="rect">
            <a:avLst/>
          </a:prstGeom>
          <a:ln w="28575">
            <a:solidFill>
              <a:srgbClr val="CFFFB9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23678"/>
            <a:ext cx="4212468" cy="2808312"/>
          </a:xfrm>
          <a:prstGeom prst="rect">
            <a:avLst/>
          </a:prstGeom>
          <a:ln w="28575">
            <a:solidFill>
              <a:srgbClr val="CFFFB9"/>
            </a:solidFill>
          </a:ln>
        </p:spPr>
      </p:pic>
    </p:spTree>
    <p:extLst>
      <p:ext uri="{BB962C8B-B14F-4D97-AF65-F5344CB8AC3E}">
        <p14:creationId xmlns:p14="http://schemas.microsoft.com/office/powerpoint/2010/main" val="406740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856F98-12C9-4FEF-8ED3-BFAEA3CC9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111660"/>
            <a:ext cx="8077003" cy="369332"/>
          </a:xfrm>
          <a:prstGeom prst="rect">
            <a:avLst/>
          </a:prstGeom>
          <a:solidFill>
            <a:srgbClr val="D1FFB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конкурсах экологической направленности</a:t>
            </a:r>
            <a:endParaRPr lang="ru-RU" b="1" dirty="0">
              <a:solidFill>
                <a:srgbClr val="3E73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452" y="699542"/>
            <a:ext cx="3732983" cy="2232248"/>
          </a:xfrm>
          <a:prstGeom prst="rect">
            <a:avLst/>
          </a:prstGeom>
          <a:ln w="28575">
            <a:solidFill>
              <a:srgbClr val="CFFFB9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17543"/>
            <a:ext cx="3672408" cy="2180493"/>
          </a:xfrm>
          <a:prstGeom prst="rect">
            <a:avLst/>
          </a:prstGeom>
          <a:ln w="28575">
            <a:solidFill>
              <a:srgbClr val="CFFFB9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147814"/>
            <a:ext cx="4668417" cy="1917214"/>
          </a:xfrm>
          <a:prstGeom prst="rect">
            <a:avLst/>
          </a:prstGeom>
          <a:ln w="28575">
            <a:solidFill>
              <a:srgbClr val="CFFFB9"/>
            </a:solidFill>
          </a:ln>
        </p:spPr>
      </p:pic>
    </p:spTree>
    <p:extLst>
      <p:ext uri="{BB962C8B-B14F-4D97-AF65-F5344CB8AC3E}">
        <p14:creationId xmlns:p14="http://schemas.microsoft.com/office/powerpoint/2010/main" val="407522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49FCF5-24CE-4261-B2F3-78E53925FE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14"/>
            <a:ext cx="9141291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32657" y="264375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 w="6350">
                  <a:solidFill>
                    <a:srgbClr val="3E734A"/>
                  </a:solidFill>
                </a:ln>
                <a:solidFill>
                  <a:srgbClr val="3E734A"/>
                </a:solidFill>
                <a:latin typeface="+mj-lt"/>
                <a:cs typeface="Times New Roman" pitchFamily="18" charset="0"/>
              </a:rPr>
              <a:t>«</a:t>
            </a:r>
            <a:r>
              <a:rPr lang="ru-RU" sz="6000" b="1" dirty="0" err="1" smtClean="0">
                <a:ln w="6350">
                  <a:solidFill>
                    <a:srgbClr val="3E734A"/>
                  </a:solidFill>
                </a:ln>
                <a:solidFill>
                  <a:srgbClr val="3E734A"/>
                </a:solidFill>
                <a:latin typeface="+mj-lt"/>
                <a:cs typeface="Times New Roman" pitchFamily="18" charset="0"/>
              </a:rPr>
              <a:t>ЭкоНур</a:t>
            </a:r>
            <a:r>
              <a:rPr lang="ru-RU" sz="6000" b="1" dirty="0" smtClean="0">
                <a:ln w="6350">
                  <a:solidFill>
                    <a:srgbClr val="3E734A"/>
                  </a:solidFill>
                </a:ln>
                <a:solidFill>
                  <a:srgbClr val="3E734A"/>
                </a:solidFill>
                <a:latin typeface="+mj-lt"/>
                <a:cs typeface="Times New Roman" pitchFamily="18" charset="0"/>
              </a:rPr>
              <a:t>».Перезагрузка» </a:t>
            </a:r>
            <a:endParaRPr lang="ru-RU" sz="3600" b="1" dirty="0">
              <a:ln w="6350">
                <a:solidFill>
                  <a:srgbClr val="3E734A"/>
                </a:solidFill>
              </a:ln>
              <a:solidFill>
                <a:srgbClr val="3E734A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494576-A74A-465E-80E8-DCC9C07DB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11927"/>
            <a:ext cx="1874198" cy="18741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B9BC45-987E-4623-825D-6BFD3D46B6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164554"/>
            <a:ext cx="4480671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5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68EA06-D542-4959-8EE6-E38279DA4C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9" y="-32982"/>
            <a:ext cx="9141291" cy="5143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233721"/>
            <a:ext cx="8388424" cy="400110"/>
          </a:xfrm>
          <a:prstGeom prst="rect">
            <a:avLst/>
          </a:prstGeom>
          <a:solidFill>
            <a:srgbClr val="D1FFB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25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 реализуется </a:t>
            </a:r>
            <a:r>
              <a:rPr lang="ru-RU" sz="2000" b="1" dirty="0" smtClean="0">
                <a:solidFill>
                  <a:srgbClr val="325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сентября 2017 </a:t>
            </a:r>
            <a:r>
              <a:rPr lang="ru-RU" sz="2000" b="1" dirty="0">
                <a:solidFill>
                  <a:srgbClr val="325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 </a:t>
            </a:r>
            <a:endParaRPr lang="en-US" sz="2000" b="1" dirty="0">
              <a:solidFill>
                <a:srgbClr val="325C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90" y="699542"/>
            <a:ext cx="3024336" cy="2016224"/>
          </a:xfrm>
          <a:prstGeom prst="rect">
            <a:avLst/>
          </a:prstGeom>
          <a:ln w="28575">
            <a:solidFill>
              <a:srgbClr val="CFFFB9"/>
            </a:solidFill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808537"/>
            <a:ext cx="3209553" cy="2016224"/>
          </a:xfrm>
          <a:prstGeom prst="rect">
            <a:avLst/>
          </a:prstGeom>
          <a:ln w="28575">
            <a:solidFill>
              <a:srgbClr val="CFFFB9"/>
            </a:solidFill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2" t="26078" r="18325" b="9454"/>
          <a:stretch/>
        </p:blipFill>
        <p:spPr>
          <a:xfrm>
            <a:off x="4194211" y="2808537"/>
            <a:ext cx="3253101" cy="2016224"/>
          </a:xfrm>
          <a:prstGeom prst="rect">
            <a:avLst/>
          </a:prstGeom>
          <a:ln w="28575">
            <a:solidFill>
              <a:srgbClr val="CFFFB9"/>
            </a:solidFill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8" r="10547"/>
          <a:stretch/>
        </p:blipFill>
        <p:spPr>
          <a:xfrm>
            <a:off x="4788024" y="690391"/>
            <a:ext cx="3475740" cy="2053077"/>
          </a:xfrm>
          <a:prstGeom prst="rect">
            <a:avLst/>
          </a:prstGeom>
          <a:ln w="28575">
            <a:solidFill>
              <a:srgbClr val="CFFFB9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01093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68EA06-D542-4959-8EE6-E38279DA4C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45" y="-48813"/>
            <a:ext cx="9228045" cy="51923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555526"/>
            <a:ext cx="842493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325C3C"/>
                </a:solidFill>
              </a:rPr>
              <a:t>Цели:</a:t>
            </a:r>
            <a:endParaRPr lang="ru-RU" sz="3200" b="1" dirty="0">
              <a:solidFill>
                <a:srgbClr val="325C3C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325C3C"/>
                </a:solidFill>
              </a:rPr>
              <a:t>формирование </a:t>
            </a:r>
            <a:r>
              <a:rPr lang="ru-RU" sz="2800" dirty="0">
                <a:solidFill>
                  <a:srgbClr val="325C3C"/>
                </a:solidFill>
              </a:rPr>
              <a:t>экологической культуры населения </a:t>
            </a:r>
            <a:r>
              <a:rPr lang="ru-RU" sz="2800" dirty="0" smtClean="0">
                <a:solidFill>
                  <a:srgbClr val="325C3C"/>
                </a:solidFill>
              </a:rPr>
              <a:t>города;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325C3C"/>
                </a:solidFill>
              </a:rPr>
              <a:t>повышение </a:t>
            </a:r>
            <a:r>
              <a:rPr lang="ru-RU" sz="2800" dirty="0">
                <a:solidFill>
                  <a:srgbClr val="325C3C"/>
                </a:solidFill>
              </a:rPr>
              <a:t>сознательности горожан через раздельный сбор и рациональное использование твердых коммунальных </a:t>
            </a:r>
            <a:r>
              <a:rPr lang="ru-RU" sz="2800" dirty="0" smtClean="0">
                <a:solidFill>
                  <a:srgbClr val="325C3C"/>
                </a:solidFill>
              </a:rPr>
              <a:t>отходов;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325C3C"/>
                </a:solidFill>
              </a:rPr>
              <a:t>вовлечение </a:t>
            </a:r>
            <a:r>
              <a:rPr lang="ru-RU" sz="2800" dirty="0">
                <a:solidFill>
                  <a:srgbClr val="325C3C"/>
                </a:solidFill>
              </a:rPr>
              <a:t>в социально - значимую деятельность и участие в благоустройстве города</a:t>
            </a:r>
            <a:r>
              <a:rPr lang="ru-RU" sz="2800" dirty="0" smtClean="0">
                <a:solidFill>
                  <a:srgbClr val="325C3C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466271-3DB7-4AE3-A7E2-8790B2844F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37" y="0"/>
            <a:ext cx="9141291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09128"/>
            <a:ext cx="8100392" cy="707886"/>
          </a:xfrm>
          <a:prstGeom prst="rect">
            <a:avLst/>
          </a:prstGeom>
          <a:solidFill>
            <a:srgbClr val="D1FFB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</a:t>
            </a:r>
            <a:r>
              <a:rPr lang="ru-RU" sz="2000" b="1" dirty="0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экологический </a:t>
            </a:r>
            <a:r>
              <a:rPr lang="ru-RU" sz="2000" b="1" dirty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калейдоскоп :</a:t>
            </a:r>
          </a:p>
          <a:p>
            <a:pPr algn="ctr"/>
            <a:r>
              <a:rPr lang="ru-RU" sz="2000" b="1" dirty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эко-</a:t>
            </a:r>
            <a:r>
              <a:rPr lang="ru-RU" sz="2000" b="1" dirty="0" err="1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квест</a:t>
            </a:r>
            <a:r>
              <a:rPr lang="ru-RU" sz="2000" b="1" dirty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«Чистый город</a:t>
            </a:r>
            <a:r>
              <a:rPr lang="ru-RU" sz="2000" b="1" dirty="0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2000" b="1" dirty="0">
              <a:solidFill>
                <a:srgbClr val="3E73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0032" y="1001051"/>
            <a:ext cx="2952328" cy="1765031"/>
          </a:xfrm>
          <a:prstGeom prst="rect">
            <a:avLst/>
          </a:prstGeom>
          <a:ln w="38100">
            <a:solidFill>
              <a:srgbClr val="D1FFB9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891" r="2742" b="27245"/>
          <a:stretch/>
        </p:blipFill>
        <p:spPr>
          <a:xfrm>
            <a:off x="1187624" y="1001052"/>
            <a:ext cx="3454992" cy="3530063"/>
          </a:xfrm>
          <a:prstGeom prst="rect">
            <a:avLst/>
          </a:prstGeom>
          <a:ln w="28575">
            <a:solidFill>
              <a:srgbClr val="D1FFB9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872276"/>
            <a:ext cx="2952328" cy="1658839"/>
          </a:xfrm>
          <a:prstGeom prst="rect">
            <a:avLst/>
          </a:prstGeom>
          <a:ln w="38100">
            <a:solidFill>
              <a:srgbClr val="D0FFB9"/>
            </a:solidFill>
          </a:ln>
        </p:spPr>
      </p:pic>
    </p:spTree>
    <p:extLst>
      <p:ext uri="{BB962C8B-B14F-4D97-AF65-F5344CB8AC3E}">
        <p14:creationId xmlns:p14="http://schemas.microsoft.com/office/powerpoint/2010/main" val="45808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FA8580-2006-4419-8D09-DECAC8D5F1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5" name="Рисунок 4" descr="58781550_2193167670776417_4856299137044742898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952270"/>
            <a:ext cx="3239791" cy="3995743"/>
          </a:xfrm>
          <a:prstGeom prst="rect">
            <a:avLst/>
          </a:prstGeom>
          <a:ln w="28575">
            <a:solidFill>
              <a:srgbClr val="CFFFB9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267744" y="262354"/>
            <a:ext cx="4464496" cy="400110"/>
          </a:xfrm>
          <a:prstGeom prst="rect">
            <a:avLst/>
          </a:prstGeom>
          <a:solidFill>
            <a:srgbClr val="D1FFB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Награждение </a:t>
            </a:r>
            <a:r>
              <a:rPr lang="ru-RU" sz="2000" b="1" dirty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победителей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t="29270" r="5489" b="6373"/>
          <a:stretch/>
        </p:blipFill>
        <p:spPr bwMode="auto">
          <a:xfrm>
            <a:off x="4430283" y="976998"/>
            <a:ext cx="3454085" cy="1872841"/>
          </a:xfrm>
          <a:prstGeom prst="rect">
            <a:avLst/>
          </a:prstGeom>
          <a:noFill/>
          <a:ln w="28575">
            <a:solidFill>
              <a:srgbClr val="CFFFB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3" r="15267" b="6330"/>
          <a:stretch/>
        </p:blipFill>
        <p:spPr>
          <a:xfrm>
            <a:off x="4430282" y="2950141"/>
            <a:ext cx="3454085" cy="1997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466271-3DB7-4AE3-A7E2-8790B2844F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860" y="2932757"/>
            <a:ext cx="3109878" cy="2073252"/>
          </a:xfrm>
          <a:prstGeom prst="rect">
            <a:avLst/>
          </a:prstGeom>
          <a:ln w="28575">
            <a:solidFill>
              <a:srgbClr val="CFFFB9"/>
            </a:solidFill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0" y="109128"/>
            <a:ext cx="8100392" cy="707886"/>
          </a:xfrm>
          <a:prstGeom prst="rect">
            <a:avLst/>
          </a:prstGeom>
          <a:solidFill>
            <a:srgbClr val="D1FFB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</a:t>
            </a:r>
            <a:r>
              <a:rPr lang="ru-RU" sz="2000" b="1" dirty="0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экологический </a:t>
            </a:r>
            <a:r>
              <a:rPr lang="ru-RU" sz="2000" b="1" dirty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калейдоскоп :</a:t>
            </a:r>
          </a:p>
          <a:p>
            <a:pPr algn="ctr"/>
            <a:r>
              <a:rPr lang="ru-RU" sz="2000" b="1" dirty="0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экскурсии </a:t>
            </a:r>
            <a:r>
              <a:rPr lang="ru-RU" sz="2000" b="1" dirty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полигон ТБО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t="15855" r="6570" b="7295"/>
          <a:stretch/>
        </p:blipFill>
        <p:spPr bwMode="auto">
          <a:xfrm>
            <a:off x="1475656" y="2932757"/>
            <a:ext cx="3096344" cy="2073252"/>
          </a:xfrm>
          <a:prstGeom prst="rect">
            <a:avLst/>
          </a:prstGeom>
          <a:noFill/>
          <a:ln w="28575">
            <a:solidFill>
              <a:srgbClr val="CFFFB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15566"/>
            <a:ext cx="2803683" cy="1869122"/>
          </a:xfrm>
          <a:prstGeom prst="rect">
            <a:avLst/>
          </a:prstGeom>
          <a:ln w="28575">
            <a:solidFill>
              <a:srgbClr val="CFFFB9"/>
            </a:solidFill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898" y="949552"/>
            <a:ext cx="2772487" cy="1848325"/>
          </a:xfrm>
          <a:prstGeom prst="rect">
            <a:avLst/>
          </a:prstGeom>
          <a:ln w="38100">
            <a:solidFill>
              <a:srgbClr val="CFFFB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466271-3DB7-4AE3-A7E2-8790B2844F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4"/>
          <a:stretch/>
        </p:blipFill>
        <p:spPr>
          <a:xfrm>
            <a:off x="6156176" y="843558"/>
            <a:ext cx="2737300" cy="2304256"/>
          </a:xfrm>
          <a:prstGeom prst="rect">
            <a:avLst/>
          </a:prstGeom>
          <a:ln w="28575">
            <a:solidFill>
              <a:srgbClr val="CFFFB9"/>
            </a:solidFill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0" y="109128"/>
            <a:ext cx="8100392" cy="707886"/>
          </a:xfrm>
          <a:prstGeom prst="rect">
            <a:avLst/>
          </a:prstGeom>
          <a:solidFill>
            <a:srgbClr val="D1FFB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</a:t>
            </a:r>
            <a:r>
              <a:rPr lang="ru-RU" sz="2000" b="1" dirty="0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экологический </a:t>
            </a:r>
            <a:r>
              <a:rPr lang="ru-RU" sz="2000" b="1" dirty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калейдоскоп :</a:t>
            </a:r>
          </a:p>
          <a:p>
            <a:pPr algn="ctr"/>
            <a:r>
              <a:rPr lang="ru-RU" sz="2000" b="1" dirty="0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Экологический  десант</a:t>
            </a:r>
            <a:endParaRPr lang="ru-RU" sz="2000" b="1" dirty="0">
              <a:solidFill>
                <a:srgbClr val="3E73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3075806"/>
            <a:ext cx="3744416" cy="1886835"/>
          </a:xfrm>
          <a:prstGeom prst="rect">
            <a:avLst/>
          </a:prstGeom>
          <a:noFill/>
          <a:ln w="28575">
            <a:solidFill>
              <a:srgbClr val="CFFFB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15566"/>
            <a:ext cx="3168352" cy="1782197"/>
          </a:xfrm>
          <a:prstGeom prst="rect">
            <a:avLst/>
          </a:prstGeom>
          <a:ln w="28575">
            <a:solidFill>
              <a:srgbClr val="CFFFB9"/>
            </a:solidFill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6" y="843558"/>
            <a:ext cx="1782197" cy="2376264"/>
          </a:xfrm>
          <a:prstGeom prst="rect">
            <a:avLst/>
          </a:prstGeom>
          <a:ln w="38100">
            <a:solidFill>
              <a:srgbClr val="CFFFB9"/>
            </a:solidFill>
          </a:ln>
        </p:spPr>
      </p:pic>
    </p:spTree>
    <p:extLst>
      <p:ext uri="{BB962C8B-B14F-4D97-AF65-F5344CB8AC3E}">
        <p14:creationId xmlns:p14="http://schemas.microsoft.com/office/powerpoint/2010/main" val="400222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6F5135-D39C-41FB-899C-461B67843E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1674"/>
            <a:ext cx="9141291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339501"/>
            <a:ext cx="8080056" cy="707886"/>
          </a:xfrm>
          <a:prstGeom prst="rect">
            <a:avLst/>
          </a:prstGeom>
          <a:solidFill>
            <a:srgbClr val="D1FFB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- экологический калейдоскоп :</a:t>
            </a:r>
          </a:p>
          <a:p>
            <a:pPr algn="ctr"/>
            <a:r>
              <a:rPr lang="ru-RU" sz="2000" b="1" dirty="0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2000" b="1" dirty="0" err="1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Эконура</a:t>
            </a:r>
            <a:r>
              <a:rPr lang="ru-RU" sz="2000" b="1" dirty="0" smtClean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 станции переработки пластика «Сансара» </a:t>
            </a:r>
            <a:endParaRPr lang="ru-RU" sz="2000" b="1" dirty="0">
              <a:solidFill>
                <a:srgbClr val="3E73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" r="3666"/>
          <a:stretch/>
        </p:blipFill>
        <p:spPr>
          <a:xfrm>
            <a:off x="179512" y="1347614"/>
            <a:ext cx="3615052" cy="3082395"/>
          </a:xfrm>
          <a:prstGeom prst="rect">
            <a:avLst/>
          </a:prstGeom>
          <a:ln w="28575">
            <a:solidFill>
              <a:srgbClr val="CFFFB9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" t="6555"/>
          <a:stretch/>
        </p:blipFill>
        <p:spPr>
          <a:xfrm>
            <a:off x="7104797" y="2249377"/>
            <a:ext cx="1931699" cy="1618517"/>
          </a:xfrm>
          <a:prstGeom prst="rect">
            <a:avLst/>
          </a:prstGeom>
          <a:ln w="28575">
            <a:solidFill>
              <a:srgbClr val="CFFFB9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" t="11707" r="345" b="23350"/>
          <a:stretch/>
        </p:blipFill>
        <p:spPr>
          <a:xfrm>
            <a:off x="3923928" y="1059582"/>
            <a:ext cx="3007005" cy="2067307"/>
          </a:xfrm>
          <a:prstGeom prst="rect">
            <a:avLst/>
          </a:prstGeom>
          <a:ln w="28575">
            <a:solidFill>
              <a:srgbClr val="CFFFB9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5"/>
          <a:stretch/>
        </p:blipFill>
        <p:spPr>
          <a:xfrm>
            <a:off x="3941353" y="3223733"/>
            <a:ext cx="3001898" cy="1724281"/>
          </a:xfrm>
          <a:prstGeom prst="rect">
            <a:avLst/>
          </a:prstGeom>
          <a:ln w="28575">
            <a:solidFill>
              <a:srgbClr val="CFFFB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7A92D3-180E-49F7-890A-6CDD8DB259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02" y="0"/>
            <a:ext cx="9141291" cy="5143500"/>
          </a:xfrm>
          <a:prstGeom prst="rect">
            <a:avLst/>
          </a:prstGeom>
        </p:spPr>
      </p:pic>
      <p:pic>
        <p:nvPicPr>
          <p:cNvPr id="11" name="Рисунок 10" descr="аеоолнл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570" y="876885"/>
            <a:ext cx="2954975" cy="1969984"/>
          </a:xfrm>
          <a:prstGeom prst="rect">
            <a:avLst/>
          </a:prstGeom>
          <a:ln w="28575">
            <a:solidFill>
              <a:srgbClr val="CFFFB9"/>
            </a:solidFill>
          </a:ln>
        </p:spPr>
      </p:pic>
      <p:pic>
        <p:nvPicPr>
          <p:cNvPr id="12" name="Рисунок 11" descr="подложка1.jpg"/>
          <p:cNvPicPr>
            <a:picLocks noChangeAspect="1"/>
          </p:cNvPicPr>
          <p:nvPr/>
        </p:nvPicPr>
        <p:blipFill rotWithShape="1">
          <a:blip r:embed="rId4"/>
          <a:srcRect t="1664"/>
          <a:stretch/>
        </p:blipFill>
        <p:spPr>
          <a:xfrm>
            <a:off x="4009663" y="876885"/>
            <a:ext cx="3130502" cy="1969984"/>
          </a:xfrm>
          <a:prstGeom prst="rect">
            <a:avLst/>
          </a:prstGeom>
          <a:ln w="28575">
            <a:solidFill>
              <a:srgbClr val="CFFFB9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-22302" y="78441"/>
            <a:ext cx="8194701" cy="707886"/>
          </a:xfrm>
          <a:prstGeom prst="rect">
            <a:avLst/>
          </a:prstGeom>
          <a:solidFill>
            <a:srgbClr val="D1FFB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Культурно-просветительское направление:</a:t>
            </a:r>
          </a:p>
          <a:p>
            <a:pPr algn="ctr"/>
            <a:r>
              <a:rPr lang="ru-RU" sz="2000" b="1" dirty="0">
                <a:solidFill>
                  <a:srgbClr val="3E73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агитационные листовки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458" y="2934532"/>
            <a:ext cx="2954975" cy="1983399"/>
          </a:xfrm>
          <a:prstGeom prst="rect">
            <a:avLst/>
          </a:prstGeom>
          <a:noFill/>
          <a:ln w="28575">
            <a:solidFill>
              <a:srgbClr val="CFFFB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1" r="1664"/>
          <a:stretch/>
        </p:blipFill>
        <p:spPr>
          <a:xfrm>
            <a:off x="4716016" y="2934533"/>
            <a:ext cx="2952327" cy="1988021"/>
          </a:xfrm>
          <a:prstGeom prst="rect">
            <a:avLst/>
          </a:prstGeom>
          <a:ln w="28575">
            <a:solidFill>
              <a:srgbClr val="CFFFB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2796</TotalTime>
  <Words>159</Words>
  <Application>Microsoft Office PowerPoint</Application>
  <PresentationFormat>Экран (16:9)</PresentationFormat>
  <Paragraphs>30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Corbel</vt:lpstr>
      <vt:lpstr>Times New Roman</vt:lpstr>
      <vt:lpstr>Wingdings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DDT-3</dc:creator>
  <cp:lastModifiedBy>Пользователь Windows</cp:lastModifiedBy>
  <cp:revision>157</cp:revision>
  <dcterms:created xsi:type="dcterms:W3CDTF">2019-03-11T10:06:28Z</dcterms:created>
  <dcterms:modified xsi:type="dcterms:W3CDTF">2022-03-18T07:16:28Z</dcterms:modified>
</cp:coreProperties>
</file>