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57" r:id="rId3"/>
    <p:sldId id="456" r:id="rId4"/>
    <p:sldId id="435" r:id="rId5"/>
    <p:sldId id="455" r:id="rId6"/>
    <p:sldId id="453" r:id="rId7"/>
    <p:sldId id="459" r:id="rId8"/>
    <p:sldId id="454" r:id="rId9"/>
    <p:sldId id="460" r:id="rId10"/>
    <p:sldId id="461" r:id="rId11"/>
    <p:sldId id="419" r:id="rId12"/>
    <p:sldId id="450" r:id="rId13"/>
    <p:sldId id="448" r:id="rId14"/>
    <p:sldId id="462" r:id="rId15"/>
    <p:sldId id="463" r:id="rId16"/>
    <p:sldId id="464" r:id="rId17"/>
    <p:sldId id="465" r:id="rId18"/>
    <p:sldId id="4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" userDrawn="1">
          <p15:clr>
            <a:srgbClr val="A4A3A4"/>
          </p15:clr>
        </p15:guide>
        <p15:guide id="2" pos="7468" userDrawn="1">
          <p15:clr>
            <a:srgbClr val="A4A3A4"/>
          </p15:clr>
        </p15:guide>
        <p15:guide id="3" pos="212" userDrawn="1">
          <p15:clr>
            <a:srgbClr val="A4A3A4"/>
          </p15:clr>
        </p15:guide>
        <p15:guide id="5" orient="horz" pos="4110" userDrawn="1">
          <p15:clr>
            <a:srgbClr val="A4A3A4"/>
          </p15:clr>
        </p15:guide>
        <p15:guide id="6" orient="horz" pos="164" userDrawn="1">
          <p15:clr>
            <a:srgbClr val="A4A3A4"/>
          </p15:clr>
        </p15:guide>
        <p15:guide id="10" pos="7287" userDrawn="1">
          <p15:clr>
            <a:srgbClr val="A4A3A4"/>
          </p15:clr>
        </p15:guide>
        <p15:guide id="11" pos="393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  <p15:guide id="14" orient="horz" pos="19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C0E6"/>
    <a:srgbClr val="A2D9F7"/>
    <a:srgbClr val="64849C"/>
    <a:srgbClr val="EB41EF"/>
    <a:srgbClr val="ECECEC"/>
    <a:srgbClr val="AB542C"/>
    <a:srgbClr val="434242"/>
    <a:srgbClr val="156A31"/>
    <a:srgbClr val="006D1B"/>
    <a:srgbClr val="869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0" autoAdjust="0"/>
    <p:restoredTop sz="94660"/>
  </p:normalViewPr>
  <p:slideViewPr>
    <p:cSldViewPr>
      <p:cViewPr varScale="1">
        <p:scale>
          <a:sx n="114" d="100"/>
          <a:sy n="114" d="100"/>
        </p:scale>
        <p:origin x="708" y="84"/>
      </p:cViewPr>
      <p:guideLst>
        <p:guide orient="horz" pos="255"/>
        <p:guide pos="7468"/>
        <p:guide pos="212"/>
        <p:guide orient="horz" pos="4110"/>
        <p:guide orient="horz" pos="164"/>
        <p:guide pos="7287"/>
        <p:guide pos="393"/>
        <p:guide pos="3840"/>
        <p:guide orient="horz" pos="2160"/>
        <p:guide orient="horz" pos="19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27383991163098"/>
          <c:y val="8.9038209706069245E-3"/>
          <c:w val="0.33103987265237161"/>
          <c:h val="0.913622272822448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1B1D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EC0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5AD-455C-901E-2A1A2C59B6E2}"/>
              </c:ext>
            </c:extLst>
          </c:dPt>
          <c:dPt>
            <c:idx val="1"/>
            <c:invertIfNegative val="0"/>
            <c:bubble3D val="0"/>
            <c:spPr>
              <a:solidFill>
                <a:srgbClr val="6EC0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AD-455C-901E-2A1A2C59B6E2}"/>
              </c:ext>
            </c:extLst>
          </c:dPt>
          <c:dPt>
            <c:idx val="2"/>
            <c:invertIfNegative val="0"/>
            <c:bubble3D val="0"/>
            <c:spPr>
              <a:solidFill>
                <a:srgbClr val="6EC0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5AD-455C-901E-2A1A2C59B6E2}"/>
              </c:ext>
            </c:extLst>
          </c:dPt>
          <c:dPt>
            <c:idx val="3"/>
            <c:invertIfNegative val="0"/>
            <c:bubble3D val="0"/>
            <c:spPr>
              <a:solidFill>
                <a:srgbClr val="6EC0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AD-455C-901E-2A1A2C59B6E2}"/>
              </c:ext>
            </c:extLst>
          </c:dPt>
          <c:dPt>
            <c:idx val="4"/>
            <c:invertIfNegative val="0"/>
            <c:bubble3D val="0"/>
            <c:spPr>
              <a:solidFill>
                <a:srgbClr val="6EC0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5AD-455C-901E-2A1A2C59B6E2}"/>
              </c:ext>
            </c:extLst>
          </c:dPt>
          <c:dPt>
            <c:idx val="5"/>
            <c:invertIfNegative val="0"/>
            <c:bubble3D val="0"/>
            <c:spPr>
              <a:solidFill>
                <a:srgbClr val="6EC0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5AD-455C-901E-2A1A2C59B6E2}"/>
              </c:ext>
            </c:extLst>
          </c:dPt>
          <c:dPt>
            <c:idx val="6"/>
            <c:invertIfNegative val="0"/>
            <c:bubble3D val="0"/>
            <c:spPr>
              <a:solidFill>
                <a:srgbClr val="6EC0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5AD-455C-901E-2A1A2C59B6E2}"/>
              </c:ext>
            </c:extLst>
          </c:dPt>
          <c:dPt>
            <c:idx val="7"/>
            <c:invertIfNegative val="0"/>
            <c:bubble3D val="0"/>
            <c:spPr>
              <a:solidFill>
                <a:srgbClr val="6EC0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5AD-455C-901E-2A1A2C59B6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32323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8"/>
                <c:pt idx="0">
                  <c:v>Социальное обслуживание, социальная поддержка и защита граждан</c:v>
                </c:pt>
                <c:pt idx="1">
                  <c:v>Охрана здоровья граждан, пропаганда здорового образа жизни</c:v>
                </c:pt>
                <c:pt idx="2">
                  <c:v>Поддержка семьи, материнства, отцовства и детства</c:v>
                </c:pt>
                <c:pt idx="3">
                  <c:v>Поддержка молодежных проектов</c:v>
                </c:pt>
                <c:pt idx="4">
                  <c:v>Поддержка проектов в области науки, образования, просвещения</c:v>
                </c:pt>
                <c:pt idx="5">
                  <c:v>Сохранение исторической памяти</c:v>
                </c:pt>
                <c:pt idx="6">
                  <c:v>Охрана окружающей среды и защита животных</c:v>
                </c:pt>
                <c:pt idx="7">
                  <c:v>Развитие институтов гражданского общества</c:v>
                </c:pt>
              </c:strCache>
            </c:strRef>
          </c:cat>
          <c:val>
            <c:numRef>
              <c:f>Лист1!$B$2:$B$11</c:f>
              <c:numCache>
                <c:formatCode>#,##0</c:formatCode>
                <c:ptCount val="10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4</c:v>
                </c:pt>
                <c:pt idx="4">
                  <c:v>6</c:v>
                </c:pt>
                <c:pt idx="5">
                  <c:v>1</c:v>
                </c:pt>
                <c:pt idx="6">
                  <c:v>5</c:v>
                </c:pt>
                <c:pt idx="7" formatCode="General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D5-408B-A9D9-7B2CCFBB76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95146496"/>
        <c:axId val="195148032"/>
      </c:barChart>
      <c:catAx>
        <c:axId val="195146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5148032"/>
        <c:crosses val="autoZero"/>
        <c:auto val="1"/>
        <c:lblAlgn val="ctr"/>
        <c:lblOffset val="100"/>
        <c:noMultiLvlLbl val="0"/>
      </c:catAx>
      <c:valAx>
        <c:axId val="195148032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one"/>
        <c:crossAx val="195146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4D1459-9989-49FC-B1CB-2714E803295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32C3014-8A2B-46FA-8505-9E6019F096D6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3510 </a:t>
          </a:r>
        </a:p>
        <a:p>
          <a:r>
            <a: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детей</a:t>
          </a:r>
        </a:p>
      </dgm:t>
    </dgm:pt>
    <dgm:pt modelId="{437D0DE3-5883-4F8D-A14D-C8471B179D88}" type="parTrans" cxnId="{C35BA008-B403-441A-AF4E-43A7111BD29B}">
      <dgm:prSet/>
      <dgm:spPr/>
      <dgm:t>
        <a:bodyPr/>
        <a:lstStyle/>
        <a:p>
          <a:endParaRPr lang="ru-RU"/>
        </a:p>
      </dgm:t>
    </dgm:pt>
    <dgm:pt modelId="{134A5EE9-20ED-483D-B602-B3406C0A2259}" type="sibTrans" cxnId="{C35BA008-B403-441A-AF4E-43A7111BD29B}">
      <dgm:prSet/>
      <dgm:spPr/>
      <dgm:t>
        <a:bodyPr/>
        <a:lstStyle/>
        <a:p>
          <a:endParaRPr lang="ru-RU"/>
        </a:p>
      </dgm:t>
    </dgm:pt>
    <dgm:pt modelId="{FA88B75E-4B6C-43AB-9600-88F2A026F20A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41 программа</a:t>
          </a:r>
        </a:p>
      </dgm:t>
    </dgm:pt>
    <dgm:pt modelId="{835EB859-290D-40D7-B7D2-C3F7CAEDEAA7}" type="parTrans" cxnId="{C3273A3F-4D31-4692-AA0A-5B0D5BB45F17}">
      <dgm:prSet/>
      <dgm:spPr/>
      <dgm:t>
        <a:bodyPr/>
        <a:lstStyle/>
        <a:p>
          <a:endParaRPr lang="ru-RU"/>
        </a:p>
      </dgm:t>
    </dgm:pt>
    <dgm:pt modelId="{8C1E8B74-9AE4-4DC0-B832-FE487F3A938A}" type="sibTrans" cxnId="{C3273A3F-4D31-4692-AA0A-5B0D5BB45F17}">
      <dgm:prSet/>
      <dgm:spPr/>
      <dgm:t>
        <a:bodyPr/>
        <a:lstStyle/>
        <a:p>
          <a:endParaRPr lang="ru-RU"/>
        </a:p>
      </dgm:t>
    </dgm:pt>
    <dgm:pt modelId="{4B511106-DAF5-4DDD-BB68-C4E20CCECF91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48 педагогов</a:t>
          </a:r>
        </a:p>
      </dgm:t>
    </dgm:pt>
    <dgm:pt modelId="{FBDCCDA2-DC18-48EF-9109-FABA7321D206}" type="parTrans" cxnId="{B164F86E-57D1-45A6-A7CC-B85887A65F16}">
      <dgm:prSet/>
      <dgm:spPr/>
      <dgm:t>
        <a:bodyPr/>
        <a:lstStyle/>
        <a:p>
          <a:endParaRPr lang="ru-RU"/>
        </a:p>
      </dgm:t>
    </dgm:pt>
    <dgm:pt modelId="{9773DFDA-9ED2-4B5A-AB6A-4E275518C32F}" type="sibTrans" cxnId="{B164F86E-57D1-45A6-A7CC-B85887A65F16}">
      <dgm:prSet/>
      <dgm:spPr/>
      <dgm:t>
        <a:bodyPr/>
        <a:lstStyle/>
        <a:p>
          <a:endParaRPr lang="ru-RU"/>
        </a:p>
      </dgm:t>
    </dgm:pt>
    <dgm:pt modelId="{DC4A0A7E-A980-4DCF-B4AC-13EF1A7B0067}" type="pres">
      <dgm:prSet presAssocID="{9C4D1459-9989-49FC-B1CB-2714E8032950}" presName="Name0" presStyleCnt="0">
        <dgm:presLayoutVars>
          <dgm:dir/>
          <dgm:animLvl val="lvl"/>
          <dgm:resizeHandles val="exact"/>
        </dgm:presLayoutVars>
      </dgm:prSet>
      <dgm:spPr/>
    </dgm:pt>
    <dgm:pt modelId="{311BE92F-ED0C-44CD-8AAC-274623A86C68}" type="pres">
      <dgm:prSet presAssocID="{F32C3014-8A2B-46FA-8505-9E6019F096D6}" presName="parTxOnly" presStyleLbl="node1" presStyleIdx="0" presStyleCnt="3" custLinFactY="-27630" custLinFactNeighborX="-75274" custLinFactNeighborY="-100000">
        <dgm:presLayoutVars>
          <dgm:chMax val="0"/>
          <dgm:chPref val="0"/>
          <dgm:bulletEnabled val="1"/>
        </dgm:presLayoutVars>
      </dgm:prSet>
      <dgm:spPr/>
    </dgm:pt>
    <dgm:pt modelId="{EDF40EA5-1FA3-4D3E-AFC6-3BE74194FB10}" type="pres">
      <dgm:prSet presAssocID="{134A5EE9-20ED-483D-B602-B3406C0A2259}" presName="parTxOnlySpace" presStyleCnt="0"/>
      <dgm:spPr/>
    </dgm:pt>
    <dgm:pt modelId="{61B64EF7-3731-4E03-AF53-90DA747AE3BA}" type="pres">
      <dgm:prSet presAssocID="{FA88B75E-4B6C-43AB-9600-88F2A026F20A}" presName="parTxOnly" presStyleLbl="node1" presStyleIdx="1" presStyleCnt="3" custLinFactX="-80082" custLinFactNeighborX="-100000" custLinFactNeighborY="27480">
        <dgm:presLayoutVars>
          <dgm:chMax val="0"/>
          <dgm:chPref val="0"/>
          <dgm:bulletEnabled val="1"/>
        </dgm:presLayoutVars>
      </dgm:prSet>
      <dgm:spPr/>
    </dgm:pt>
    <dgm:pt modelId="{36870176-0CE6-40E8-A356-C6208D1AA43B}" type="pres">
      <dgm:prSet presAssocID="{8C1E8B74-9AE4-4DC0-B832-FE487F3A938A}" presName="parTxOnlySpace" presStyleCnt="0"/>
      <dgm:spPr/>
    </dgm:pt>
    <dgm:pt modelId="{88073B9D-75AC-40AA-9108-BA799FD06BFA}" type="pres">
      <dgm:prSet presAssocID="{4B511106-DAF5-4DDD-BB68-C4E20CCECF91}" presName="parTxOnly" presStyleLbl="node1" presStyleIdx="2" presStyleCnt="3" custLinFactX="-160082" custLinFactY="76386" custLinFactNeighborX="-2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C35BA008-B403-441A-AF4E-43A7111BD29B}" srcId="{9C4D1459-9989-49FC-B1CB-2714E8032950}" destId="{F32C3014-8A2B-46FA-8505-9E6019F096D6}" srcOrd="0" destOrd="0" parTransId="{437D0DE3-5883-4F8D-A14D-C8471B179D88}" sibTransId="{134A5EE9-20ED-483D-B602-B3406C0A2259}"/>
    <dgm:cxn modelId="{F939BB35-DA22-4AC2-9BE2-46DC3D658B25}" type="presOf" srcId="{4B511106-DAF5-4DDD-BB68-C4E20CCECF91}" destId="{88073B9D-75AC-40AA-9108-BA799FD06BFA}" srcOrd="0" destOrd="0" presId="urn:microsoft.com/office/officeart/2005/8/layout/chevron1"/>
    <dgm:cxn modelId="{C3273A3F-4D31-4692-AA0A-5B0D5BB45F17}" srcId="{9C4D1459-9989-49FC-B1CB-2714E8032950}" destId="{FA88B75E-4B6C-43AB-9600-88F2A026F20A}" srcOrd="1" destOrd="0" parTransId="{835EB859-290D-40D7-B7D2-C3F7CAEDEAA7}" sibTransId="{8C1E8B74-9AE4-4DC0-B832-FE487F3A938A}"/>
    <dgm:cxn modelId="{14F2A841-B312-4CFC-A8E5-9F94B2099EF8}" type="presOf" srcId="{FA88B75E-4B6C-43AB-9600-88F2A026F20A}" destId="{61B64EF7-3731-4E03-AF53-90DA747AE3BA}" srcOrd="0" destOrd="0" presId="urn:microsoft.com/office/officeart/2005/8/layout/chevron1"/>
    <dgm:cxn modelId="{B164F86E-57D1-45A6-A7CC-B85887A65F16}" srcId="{9C4D1459-9989-49FC-B1CB-2714E8032950}" destId="{4B511106-DAF5-4DDD-BB68-C4E20CCECF91}" srcOrd="2" destOrd="0" parTransId="{FBDCCDA2-DC18-48EF-9109-FABA7321D206}" sibTransId="{9773DFDA-9ED2-4B5A-AB6A-4E275518C32F}"/>
    <dgm:cxn modelId="{ADB16F51-EDC5-42FA-8637-E98C19EE22D8}" type="presOf" srcId="{9C4D1459-9989-49FC-B1CB-2714E8032950}" destId="{DC4A0A7E-A980-4DCF-B4AC-13EF1A7B0067}" srcOrd="0" destOrd="0" presId="urn:microsoft.com/office/officeart/2005/8/layout/chevron1"/>
    <dgm:cxn modelId="{8E05D47B-4B06-4BD3-85EC-EBD3B715CD0B}" type="presOf" srcId="{F32C3014-8A2B-46FA-8505-9E6019F096D6}" destId="{311BE92F-ED0C-44CD-8AAC-274623A86C68}" srcOrd="0" destOrd="0" presId="urn:microsoft.com/office/officeart/2005/8/layout/chevron1"/>
    <dgm:cxn modelId="{6884C4A3-DA97-454D-ACA5-1F9DE7FF322E}" type="presParOf" srcId="{DC4A0A7E-A980-4DCF-B4AC-13EF1A7B0067}" destId="{311BE92F-ED0C-44CD-8AAC-274623A86C68}" srcOrd="0" destOrd="0" presId="urn:microsoft.com/office/officeart/2005/8/layout/chevron1"/>
    <dgm:cxn modelId="{3A8F2109-3BF3-4FA7-BE4B-F4B2A6B17158}" type="presParOf" srcId="{DC4A0A7E-A980-4DCF-B4AC-13EF1A7B0067}" destId="{EDF40EA5-1FA3-4D3E-AFC6-3BE74194FB10}" srcOrd="1" destOrd="0" presId="urn:microsoft.com/office/officeart/2005/8/layout/chevron1"/>
    <dgm:cxn modelId="{B5F61436-177C-4DE9-8E98-ABCD4750A6A6}" type="presParOf" srcId="{DC4A0A7E-A980-4DCF-B4AC-13EF1A7B0067}" destId="{61B64EF7-3731-4E03-AF53-90DA747AE3BA}" srcOrd="2" destOrd="0" presId="urn:microsoft.com/office/officeart/2005/8/layout/chevron1"/>
    <dgm:cxn modelId="{785CFBFE-7ED2-4C0E-8800-5D8BB39A1748}" type="presParOf" srcId="{DC4A0A7E-A980-4DCF-B4AC-13EF1A7B0067}" destId="{36870176-0CE6-40E8-A356-C6208D1AA43B}" srcOrd="3" destOrd="0" presId="urn:microsoft.com/office/officeart/2005/8/layout/chevron1"/>
    <dgm:cxn modelId="{657695BC-E128-442B-BAD7-CFC492D1D3E5}" type="presParOf" srcId="{DC4A0A7E-A980-4DCF-B4AC-13EF1A7B0067}" destId="{88073B9D-75AC-40AA-9108-BA799FD06BF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FEFFC9-E99B-4B23-91CB-677196BF74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4A9CC9-20A6-48A7-83EB-AB34171FD480}">
      <dgm:prSet phldrT="[Текст]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rtl="0"/>
          <a:r>
            <a:rPr kumimoji="0" lang="ru-RU" altLang="ru-RU" b="1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Лаборатория роб</a:t>
          </a:r>
          <a:r>
            <a:rPr lang="ru-RU" altLang="ru-RU" b="1" dirty="0" err="1">
              <a:solidFill>
                <a:schemeClr val="tx2"/>
              </a:solidFill>
              <a:effectLst/>
              <a:latin typeface="Arial" panose="020B0604020202020204" pitchFamily="34" charset="0"/>
            </a:rPr>
            <a:t>ототехники</a:t>
          </a:r>
          <a:r>
            <a:rPr kumimoji="0" lang="ru-RU" altLang="ru-RU" b="1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 </a:t>
          </a:r>
          <a:endParaRPr lang="ru-RU" dirty="0">
            <a:solidFill>
              <a:schemeClr val="tx2"/>
            </a:solidFill>
            <a:effectLst/>
          </a:endParaRPr>
        </a:p>
      </dgm:t>
    </dgm:pt>
    <dgm:pt modelId="{40BBBDAA-2C44-45C1-942B-0C06169B1EE4}" type="parTrans" cxnId="{BAF50F64-67E7-45DC-9DBB-0C21BA0C4215}">
      <dgm:prSet/>
      <dgm:spPr/>
      <dgm:t>
        <a:bodyPr/>
        <a:lstStyle/>
        <a:p>
          <a:endParaRPr lang="ru-RU"/>
        </a:p>
      </dgm:t>
    </dgm:pt>
    <dgm:pt modelId="{59CDD89C-8C4D-45E6-84CB-C0A20977B0D1}" type="sibTrans" cxnId="{BAF50F64-67E7-45DC-9DBB-0C21BA0C4215}">
      <dgm:prSet/>
      <dgm:spPr/>
      <dgm:t>
        <a:bodyPr/>
        <a:lstStyle/>
        <a:p>
          <a:endParaRPr lang="ru-RU"/>
        </a:p>
      </dgm:t>
    </dgm:pt>
    <dgm:pt modelId="{797D6AC6-C6BE-450F-9BB9-86D13C9CA70D}">
      <dgm:prSet phldrT="[Текст]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rtl="0"/>
          <a:r>
            <a:rPr kumimoji="0" lang="ru-RU" altLang="ru-RU" b="1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Лаборатория </a:t>
          </a:r>
          <a:r>
            <a:rPr kumimoji="0" lang="ru-RU" altLang="ru-RU" b="1" i="0" u="none" strike="noStrike" cap="none" spc="0" normalizeH="0" baseline="0" noProof="0" dirty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нейротехнологий</a:t>
          </a:r>
          <a:r>
            <a:rPr kumimoji="0" lang="ru-RU" altLang="ru-RU" b="1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 </a:t>
          </a:r>
          <a:endParaRPr lang="ru-RU" dirty="0">
            <a:solidFill>
              <a:schemeClr val="tx2"/>
            </a:solidFill>
          </a:endParaRPr>
        </a:p>
      </dgm:t>
    </dgm:pt>
    <dgm:pt modelId="{F3A18F17-1631-4B3F-9A5E-8189ABC5A95E}" type="parTrans" cxnId="{E09AD2D7-E39F-48BA-B83D-9C92373A2ECC}">
      <dgm:prSet/>
      <dgm:spPr/>
      <dgm:t>
        <a:bodyPr/>
        <a:lstStyle/>
        <a:p>
          <a:endParaRPr lang="ru-RU"/>
        </a:p>
      </dgm:t>
    </dgm:pt>
    <dgm:pt modelId="{50A51C82-57CE-459A-9072-A6CF0F6C48F0}" type="sibTrans" cxnId="{E09AD2D7-E39F-48BA-B83D-9C92373A2ECC}">
      <dgm:prSet/>
      <dgm:spPr/>
      <dgm:t>
        <a:bodyPr/>
        <a:lstStyle/>
        <a:p>
          <a:endParaRPr lang="ru-RU"/>
        </a:p>
      </dgm:t>
    </dgm:pt>
    <dgm:pt modelId="{68A30EA5-FA4A-4F7C-9285-D2F8AC7D1342}">
      <dgm:prSet phldrT="[Текст]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ru-RU" altLang="ru-RU" b="1" dirty="0">
              <a:solidFill>
                <a:schemeClr val="tx2"/>
              </a:solidFill>
              <a:latin typeface="Arial" panose="020B0604020202020204" pitchFamily="34" charset="0"/>
            </a:rPr>
            <a:t>Лаборатория </a:t>
          </a:r>
        </a:p>
        <a:p>
          <a:r>
            <a:rPr lang="ru-RU" altLang="ru-RU" b="1" dirty="0" err="1">
              <a:solidFill>
                <a:schemeClr val="tx2"/>
              </a:solidFill>
              <a:latin typeface="Arial" panose="020B0604020202020204" pitchFamily="34" charset="0"/>
            </a:rPr>
            <a:t>прототипирования</a:t>
          </a:r>
          <a:r>
            <a:rPr lang="ru-RU" altLang="ru-RU" b="1" dirty="0">
              <a:solidFill>
                <a:schemeClr val="tx2"/>
              </a:solidFill>
              <a:latin typeface="Arial" panose="020B0604020202020204" pitchFamily="34" charset="0"/>
            </a:rPr>
            <a:t> и 3</a:t>
          </a:r>
          <a:r>
            <a:rPr lang="en-US" altLang="ru-RU" b="1" dirty="0">
              <a:solidFill>
                <a:schemeClr val="tx2"/>
              </a:solidFill>
              <a:latin typeface="Arial" panose="020B0604020202020204" pitchFamily="34" charset="0"/>
            </a:rPr>
            <a:t>D-</a:t>
          </a:r>
          <a:r>
            <a:rPr lang="ru-RU" altLang="ru-RU" b="1" dirty="0">
              <a:solidFill>
                <a:schemeClr val="tx2"/>
              </a:solidFill>
              <a:latin typeface="Arial" panose="020B0604020202020204" pitchFamily="34" charset="0"/>
            </a:rPr>
            <a:t>моделирования </a:t>
          </a:r>
          <a:endParaRPr lang="ru-RU" dirty="0">
            <a:solidFill>
              <a:schemeClr val="tx2"/>
            </a:solidFill>
          </a:endParaRPr>
        </a:p>
      </dgm:t>
    </dgm:pt>
    <dgm:pt modelId="{5238CA22-F9CD-436C-967D-34BCBA509FCB}" type="parTrans" cxnId="{8794724F-1F01-49CA-A896-827364610EC9}">
      <dgm:prSet/>
      <dgm:spPr/>
      <dgm:t>
        <a:bodyPr/>
        <a:lstStyle/>
        <a:p>
          <a:endParaRPr lang="ru-RU"/>
        </a:p>
      </dgm:t>
    </dgm:pt>
    <dgm:pt modelId="{F7854E8C-90B7-4618-9CDF-C1E304DDA4C6}" type="sibTrans" cxnId="{8794724F-1F01-49CA-A896-827364610EC9}">
      <dgm:prSet/>
      <dgm:spPr/>
      <dgm:t>
        <a:bodyPr/>
        <a:lstStyle/>
        <a:p>
          <a:endParaRPr lang="ru-RU"/>
        </a:p>
      </dgm:t>
    </dgm:pt>
    <dgm:pt modelId="{8131A265-208B-414D-B55F-DCB021E69F83}">
      <dgm:prSet phldrT="[Текст]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kumimoji="0" lang="ru-RU" altLang="ru-RU" b="1" i="0" u="none" strike="noStrike" cap="none" spc="0" normalizeH="0" baseline="0" noProof="0" dirty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Мультиязычные</a:t>
          </a:r>
          <a:r>
            <a:rPr kumimoji="0" lang="ru-RU" altLang="ru-RU" b="1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студии</a:t>
          </a:r>
        </a:p>
        <a:p>
          <a:pPr rtl="0"/>
          <a:r>
            <a:rPr lang="ru-RU" altLang="ru-RU" b="1" dirty="0">
              <a:solidFill>
                <a:schemeClr val="tx2"/>
              </a:solidFill>
              <a:latin typeface="Arial" panose="020B0604020202020204" pitchFamily="34" charset="0"/>
            </a:rPr>
            <a:t>Студии логопедии и каллиграфии</a:t>
          </a:r>
          <a:r>
            <a:rPr kumimoji="0" lang="ru-RU" altLang="ru-RU" b="1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</a:t>
          </a:r>
          <a:endParaRPr lang="ru-RU" dirty="0">
            <a:solidFill>
              <a:schemeClr val="tx2"/>
            </a:solidFill>
          </a:endParaRPr>
        </a:p>
      </dgm:t>
    </dgm:pt>
    <dgm:pt modelId="{F4F32630-E13C-47F2-B396-C52A67E935D7}" type="parTrans" cxnId="{F46FF9ED-80B5-4B28-A91D-B4535376FB7B}">
      <dgm:prSet/>
      <dgm:spPr/>
      <dgm:t>
        <a:bodyPr/>
        <a:lstStyle/>
        <a:p>
          <a:endParaRPr lang="ru-RU"/>
        </a:p>
      </dgm:t>
    </dgm:pt>
    <dgm:pt modelId="{40B4473E-21D0-4CD4-9CD8-723394E752EA}" type="sibTrans" cxnId="{F46FF9ED-80B5-4B28-A91D-B4535376FB7B}">
      <dgm:prSet/>
      <dgm:spPr/>
      <dgm:t>
        <a:bodyPr/>
        <a:lstStyle/>
        <a:p>
          <a:endParaRPr lang="ru-RU"/>
        </a:p>
      </dgm:t>
    </dgm:pt>
    <dgm:pt modelId="{3E58D800-301B-4786-9406-71FE1D82E80A}" type="pres">
      <dgm:prSet presAssocID="{B1FEFFC9-E99B-4B23-91CB-677196BF744B}" presName="diagram" presStyleCnt="0">
        <dgm:presLayoutVars>
          <dgm:dir/>
          <dgm:resizeHandles val="exact"/>
        </dgm:presLayoutVars>
      </dgm:prSet>
      <dgm:spPr/>
    </dgm:pt>
    <dgm:pt modelId="{8BA18DCD-613E-4AA5-9D08-899833F49347}" type="pres">
      <dgm:prSet presAssocID="{4A4A9CC9-20A6-48A7-83EB-AB34171FD480}" presName="node" presStyleLbl="node1" presStyleIdx="0" presStyleCnt="4" custLinFactNeighborX="-27837" custLinFactNeighborY="-56535">
        <dgm:presLayoutVars>
          <dgm:bulletEnabled val="1"/>
        </dgm:presLayoutVars>
      </dgm:prSet>
      <dgm:spPr>
        <a:prstGeom prst="flowChartAlternateProcess">
          <a:avLst/>
        </a:prstGeom>
      </dgm:spPr>
    </dgm:pt>
    <dgm:pt modelId="{44ADED5F-044E-434F-BDF3-9376EEACA086}" type="pres">
      <dgm:prSet presAssocID="{59CDD89C-8C4D-45E6-84CB-C0A20977B0D1}" presName="sibTrans" presStyleCnt="0"/>
      <dgm:spPr/>
    </dgm:pt>
    <dgm:pt modelId="{9769A4BE-2303-445F-AC6B-39DB6875472A}" type="pres">
      <dgm:prSet presAssocID="{797D6AC6-C6BE-450F-9BB9-86D13C9CA70D}" presName="node" presStyleLbl="node1" presStyleIdx="1" presStyleCnt="4" custLinFactX="46824" custLinFactY="-48659" custLinFactNeighborX="100000" custLinFactNeighborY="-100000">
        <dgm:presLayoutVars>
          <dgm:bulletEnabled val="1"/>
        </dgm:presLayoutVars>
      </dgm:prSet>
      <dgm:spPr>
        <a:prstGeom prst="flowChartAlternateProcess">
          <a:avLst/>
        </a:prstGeom>
      </dgm:spPr>
    </dgm:pt>
    <dgm:pt modelId="{F4153DE2-F305-4117-AE4C-AB90F100DD78}" type="pres">
      <dgm:prSet presAssocID="{50A51C82-57CE-459A-9072-A6CF0F6C48F0}" presName="sibTrans" presStyleCnt="0"/>
      <dgm:spPr/>
    </dgm:pt>
    <dgm:pt modelId="{7985DD2B-DE9F-4AD0-BDE3-8EBFADE9B926}" type="pres">
      <dgm:prSet presAssocID="{68A30EA5-FA4A-4F7C-9285-D2F8AC7D1342}" presName="node" presStyleLbl="node1" presStyleIdx="2" presStyleCnt="4">
        <dgm:presLayoutVars>
          <dgm:bulletEnabled val="1"/>
        </dgm:presLayoutVars>
      </dgm:prSet>
      <dgm:spPr>
        <a:prstGeom prst="flowChartAlternateProcess">
          <a:avLst/>
        </a:prstGeom>
      </dgm:spPr>
    </dgm:pt>
    <dgm:pt modelId="{9B2A876A-C32D-4A1B-AAB3-F69C22EE5A15}" type="pres">
      <dgm:prSet presAssocID="{F7854E8C-90B7-4618-9CDF-C1E304DDA4C6}" presName="sibTrans" presStyleCnt="0"/>
      <dgm:spPr/>
    </dgm:pt>
    <dgm:pt modelId="{35188A63-2B50-4D17-9F9F-4C3C3989EDFF}" type="pres">
      <dgm:prSet presAssocID="{8131A265-208B-414D-B55F-DCB021E69F83}" presName="node" presStyleLbl="node1" presStyleIdx="3" presStyleCnt="4">
        <dgm:presLayoutVars>
          <dgm:bulletEnabled val="1"/>
        </dgm:presLayoutVars>
      </dgm:prSet>
      <dgm:spPr>
        <a:prstGeom prst="flowChartAlternateProcess">
          <a:avLst/>
        </a:prstGeom>
      </dgm:spPr>
    </dgm:pt>
  </dgm:ptLst>
  <dgm:cxnLst>
    <dgm:cxn modelId="{32598D0C-99E9-42D7-83FD-B1CD36EEAFE2}" type="presOf" srcId="{8131A265-208B-414D-B55F-DCB021E69F83}" destId="{35188A63-2B50-4D17-9F9F-4C3C3989EDFF}" srcOrd="0" destOrd="0" presId="urn:microsoft.com/office/officeart/2005/8/layout/default"/>
    <dgm:cxn modelId="{9D48495C-7CE4-486C-8CA3-59ADB94E93D4}" type="presOf" srcId="{797D6AC6-C6BE-450F-9BB9-86D13C9CA70D}" destId="{9769A4BE-2303-445F-AC6B-39DB6875472A}" srcOrd="0" destOrd="0" presId="urn:microsoft.com/office/officeart/2005/8/layout/default"/>
    <dgm:cxn modelId="{BAF50F64-67E7-45DC-9DBB-0C21BA0C4215}" srcId="{B1FEFFC9-E99B-4B23-91CB-677196BF744B}" destId="{4A4A9CC9-20A6-48A7-83EB-AB34171FD480}" srcOrd="0" destOrd="0" parTransId="{40BBBDAA-2C44-45C1-942B-0C06169B1EE4}" sibTransId="{59CDD89C-8C4D-45E6-84CB-C0A20977B0D1}"/>
    <dgm:cxn modelId="{8794724F-1F01-49CA-A896-827364610EC9}" srcId="{B1FEFFC9-E99B-4B23-91CB-677196BF744B}" destId="{68A30EA5-FA4A-4F7C-9285-D2F8AC7D1342}" srcOrd="2" destOrd="0" parTransId="{5238CA22-F9CD-436C-967D-34BCBA509FCB}" sibTransId="{F7854E8C-90B7-4618-9CDF-C1E304DDA4C6}"/>
    <dgm:cxn modelId="{F6EA865A-C624-43AF-9A46-E78EEFA0ABD9}" type="presOf" srcId="{B1FEFFC9-E99B-4B23-91CB-677196BF744B}" destId="{3E58D800-301B-4786-9406-71FE1D82E80A}" srcOrd="0" destOrd="0" presId="urn:microsoft.com/office/officeart/2005/8/layout/default"/>
    <dgm:cxn modelId="{263220CC-769E-4930-B585-321EBFFD3E6B}" type="presOf" srcId="{4A4A9CC9-20A6-48A7-83EB-AB34171FD480}" destId="{8BA18DCD-613E-4AA5-9D08-899833F49347}" srcOrd="0" destOrd="0" presId="urn:microsoft.com/office/officeart/2005/8/layout/default"/>
    <dgm:cxn modelId="{E09AD2D7-E39F-48BA-B83D-9C92373A2ECC}" srcId="{B1FEFFC9-E99B-4B23-91CB-677196BF744B}" destId="{797D6AC6-C6BE-450F-9BB9-86D13C9CA70D}" srcOrd="1" destOrd="0" parTransId="{F3A18F17-1631-4B3F-9A5E-8189ABC5A95E}" sibTransId="{50A51C82-57CE-459A-9072-A6CF0F6C48F0}"/>
    <dgm:cxn modelId="{10AB8AED-5D82-4340-9D4A-0ECFAE5ADC59}" type="presOf" srcId="{68A30EA5-FA4A-4F7C-9285-D2F8AC7D1342}" destId="{7985DD2B-DE9F-4AD0-BDE3-8EBFADE9B926}" srcOrd="0" destOrd="0" presId="urn:microsoft.com/office/officeart/2005/8/layout/default"/>
    <dgm:cxn modelId="{F46FF9ED-80B5-4B28-A91D-B4535376FB7B}" srcId="{B1FEFFC9-E99B-4B23-91CB-677196BF744B}" destId="{8131A265-208B-414D-B55F-DCB021E69F83}" srcOrd="3" destOrd="0" parTransId="{F4F32630-E13C-47F2-B396-C52A67E935D7}" sibTransId="{40B4473E-21D0-4CD4-9CD8-723394E752EA}"/>
    <dgm:cxn modelId="{900A76D9-D996-4D14-9F27-1761BC89331F}" type="presParOf" srcId="{3E58D800-301B-4786-9406-71FE1D82E80A}" destId="{8BA18DCD-613E-4AA5-9D08-899833F49347}" srcOrd="0" destOrd="0" presId="urn:microsoft.com/office/officeart/2005/8/layout/default"/>
    <dgm:cxn modelId="{5993E39C-1B41-4F37-BB41-81838DEB5830}" type="presParOf" srcId="{3E58D800-301B-4786-9406-71FE1D82E80A}" destId="{44ADED5F-044E-434F-BDF3-9376EEACA086}" srcOrd="1" destOrd="0" presId="urn:microsoft.com/office/officeart/2005/8/layout/default"/>
    <dgm:cxn modelId="{777ECF97-80D4-45DD-B60F-6EB6A315D54B}" type="presParOf" srcId="{3E58D800-301B-4786-9406-71FE1D82E80A}" destId="{9769A4BE-2303-445F-AC6B-39DB6875472A}" srcOrd="2" destOrd="0" presId="urn:microsoft.com/office/officeart/2005/8/layout/default"/>
    <dgm:cxn modelId="{EFCEEFA8-4B76-4049-AA39-7579AFA46915}" type="presParOf" srcId="{3E58D800-301B-4786-9406-71FE1D82E80A}" destId="{F4153DE2-F305-4117-AE4C-AB90F100DD78}" srcOrd="3" destOrd="0" presId="urn:microsoft.com/office/officeart/2005/8/layout/default"/>
    <dgm:cxn modelId="{6BD87D8F-85DD-4243-8C37-EEB188D1BA11}" type="presParOf" srcId="{3E58D800-301B-4786-9406-71FE1D82E80A}" destId="{7985DD2B-DE9F-4AD0-BDE3-8EBFADE9B926}" srcOrd="4" destOrd="0" presId="urn:microsoft.com/office/officeart/2005/8/layout/default"/>
    <dgm:cxn modelId="{E6C7B50E-A5CA-48A9-9F03-A4970D3536B1}" type="presParOf" srcId="{3E58D800-301B-4786-9406-71FE1D82E80A}" destId="{9B2A876A-C32D-4A1B-AAB3-F69C22EE5A15}" srcOrd="5" destOrd="0" presId="urn:microsoft.com/office/officeart/2005/8/layout/default"/>
    <dgm:cxn modelId="{1D0AF608-84E3-4205-943F-A9F76090BE22}" type="presParOf" srcId="{3E58D800-301B-4786-9406-71FE1D82E80A}" destId="{35188A63-2B50-4D17-9F9F-4C3C3989EDF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FEFFC9-E99B-4B23-91CB-677196BF74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4A9CC9-20A6-48A7-83EB-AB34171FD480}">
      <dgm:prSet phldrT="[Текст]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rtl="0"/>
          <a:r>
            <a:rPr kumimoji="0" lang="ru-RU" altLang="ru-RU" b="1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Лаборатория</a:t>
          </a:r>
        </a:p>
        <a:p>
          <a:pPr rtl="0"/>
          <a:r>
            <a:rPr kumimoji="0" lang="ru-RU" altLang="ru-RU" b="1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биотехнологий и </a:t>
          </a:r>
          <a:r>
            <a:rPr kumimoji="0" lang="ru-RU" altLang="ru-RU" b="1" i="0" u="none" strike="noStrike" cap="none" spc="0" normalizeH="0" baseline="0" noProof="0" dirty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микроклонального</a:t>
          </a:r>
          <a:r>
            <a:rPr kumimoji="0" lang="ru-RU" altLang="ru-RU" b="1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размножения  </a:t>
          </a:r>
          <a:endParaRPr lang="ru-RU" dirty="0">
            <a:solidFill>
              <a:schemeClr val="tx2"/>
            </a:solidFill>
            <a:effectLst/>
          </a:endParaRPr>
        </a:p>
      </dgm:t>
    </dgm:pt>
    <dgm:pt modelId="{40BBBDAA-2C44-45C1-942B-0C06169B1EE4}" type="parTrans" cxnId="{BAF50F64-67E7-45DC-9DBB-0C21BA0C4215}">
      <dgm:prSet/>
      <dgm:spPr/>
      <dgm:t>
        <a:bodyPr/>
        <a:lstStyle/>
        <a:p>
          <a:endParaRPr lang="ru-RU"/>
        </a:p>
      </dgm:t>
    </dgm:pt>
    <dgm:pt modelId="{59CDD89C-8C4D-45E6-84CB-C0A20977B0D1}" type="sibTrans" cxnId="{BAF50F64-67E7-45DC-9DBB-0C21BA0C4215}">
      <dgm:prSet/>
      <dgm:spPr/>
      <dgm:t>
        <a:bodyPr/>
        <a:lstStyle/>
        <a:p>
          <a:endParaRPr lang="ru-RU"/>
        </a:p>
      </dgm:t>
    </dgm:pt>
    <dgm:pt modelId="{797D6AC6-C6BE-450F-9BB9-86D13C9CA70D}">
      <dgm:prSet phldrT="[Текст]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rtl="0"/>
          <a:r>
            <a:rPr lang="ru-RU" altLang="ru-RU" b="1" dirty="0">
              <a:solidFill>
                <a:schemeClr val="tx2"/>
              </a:solidFill>
              <a:latin typeface="Arial" panose="020B0604020202020204" pitchFamily="34" charset="0"/>
            </a:rPr>
            <a:t>Театральные лаборатории</a:t>
          </a:r>
        </a:p>
        <a:p>
          <a:pPr rtl="0"/>
          <a:r>
            <a:rPr kumimoji="0" lang="ru-RU" altLang="ru-RU" b="1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Хореографические классы </a:t>
          </a:r>
          <a:endParaRPr lang="ru-RU" dirty="0">
            <a:solidFill>
              <a:schemeClr val="tx2"/>
            </a:solidFill>
          </a:endParaRPr>
        </a:p>
      </dgm:t>
    </dgm:pt>
    <dgm:pt modelId="{F3A18F17-1631-4B3F-9A5E-8189ABC5A95E}" type="parTrans" cxnId="{E09AD2D7-E39F-48BA-B83D-9C92373A2ECC}">
      <dgm:prSet/>
      <dgm:spPr/>
      <dgm:t>
        <a:bodyPr/>
        <a:lstStyle/>
        <a:p>
          <a:endParaRPr lang="ru-RU"/>
        </a:p>
      </dgm:t>
    </dgm:pt>
    <dgm:pt modelId="{50A51C82-57CE-459A-9072-A6CF0F6C48F0}" type="sibTrans" cxnId="{E09AD2D7-E39F-48BA-B83D-9C92373A2ECC}">
      <dgm:prSet/>
      <dgm:spPr/>
      <dgm:t>
        <a:bodyPr/>
        <a:lstStyle/>
        <a:p>
          <a:endParaRPr lang="ru-RU"/>
        </a:p>
      </dgm:t>
    </dgm:pt>
    <dgm:pt modelId="{68A30EA5-FA4A-4F7C-9285-D2F8AC7D1342}">
      <dgm:prSet phldrT="[Текст]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ru-RU" altLang="ru-RU" b="1" dirty="0">
              <a:solidFill>
                <a:schemeClr val="tx2"/>
              </a:solidFill>
              <a:latin typeface="Arial" panose="020B0604020202020204" pitchFamily="34" charset="0"/>
            </a:rPr>
            <a:t>Лаборатория графического дизайна </a:t>
          </a:r>
          <a:r>
            <a:rPr kumimoji="0" lang="ru-RU" altLang="ru-RU" b="1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 </a:t>
          </a:r>
          <a:endParaRPr lang="ru-RU" dirty="0">
            <a:solidFill>
              <a:schemeClr val="tx2"/>
            </a:solidFill>
          </a:endParaRPr>
        </a:p>
      </dgm:t>
    </dgm:pt>
    <dgm:pt modelId="{5238CA22-F9CD-436C-967D-34BCBA509FCB}" type="parTrans" cxnId="{8794724F-1F01-49CA-A896-827364610EC9}">
      <dgm:prSet/>
      <dgm:spPr/>
      <dgm:t>
        <a:bodyPr/>
        <a:lstStyle/>
        <a:p>
          <a:endParaRPr lang="ru-RU"/>
        </a:p>
      </dgm:t>
    </dgm:pt>
    <dgm:pt modelId="{F7854E8C-90B7-4618-9CDF-C1E304DDA4C6}" type="sibTrans" cxnId="{8794724F-1F01-49CA-A896-827364610EC9}">
      <dgm:prSet/>
      <dgm:spPr/>
      <dgm:t>
        <a:bodyPr/>
        <a:lstStyle/>
        <a:p>
          <a:endParaRPr lang="ru-RU"/>
        </a:p>
      </dgm:t>
    </dgm:pt>
    <dgm:pt modelId="{8131A265-208B-414D-B55F-DCB021E69F83}">
      <dgm:prSet phldrT="[Текст]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ru-RU" b="1" dirty="0">
              <a:solidFill>
                <a:schemeClr val="tx2"/>
              </a:solidFill>
              <a:latin typeface="Arial" panose="020B0604020202020204" pitchFamily="34" charset="0"/>
            </a:rPr>
            <a:t>Туризм</a:t>
          </a:r>
        </a:p>
        <a:p>
          <a:r>
            <a:rPr lang="ru-RU" b="1" dirty="0">
              <a:solidFill>
                <a:schemeClr val="tx2"/>
              </a:solidFill>
              <a:latin typeface="Arial" panose="020B0604020202020204" pitchFamily="34" charset="0"/>
            </a:rPr>
            <a:t>Лаборатория проектирования индивидуальных туров</a:t>
          </a:r>
          <a:endParaRPr lang="ru-RU" dirty="0">
            <a:solidFill>
              <a:schemeClr val="tx2"/>
            </a:solidFill>
          </a:endParaRPr>
        </a:p>
      </dgm:t>
    </dgm:pt>
    <dgm:pt modelId="{F4F32630-E13C-47F2-B396-C52A67E935D7}" type="parTrans" cxnId="{F46FF9ED-80B5-4B28-A91D-B4535376FB7B}">
      <dgm:prSet/>
      <dgm:spPr/>
      <dgm:t>
        <a:bodyPr/>
        <a:lstStyle/>
        <a:p>
          <a:endParaRPr lang="ru-RU"/>
        </a:p>
      </dgm:t>
    </dgm:pt>
    <dgm:pt modelId="{40B4473E-21D0-4CD4-9CD8-723394E752EA}" type="sibTrans" cxnId="{F46FF9ED-80B5-4B28-A91D-B4535376FB7B}">
      <dgm:prSet/>
      <dgm:spPr/>
      <dgm:t>
        <a:bodyPr/>
        <a:lstStyle/>
        <a:p>
          <a:endParaRPr lang="ru-RU"/>
        </a:p>
      </dgm:t>
    </dgm:pt>
    <dgm:pt modelId="{3E58D800-301B-4786-9406-71FE1D82E80A}" type="pres">
      <dgm:prSet presAssocID="{B1FEFFC9-E99B-4B23-91CB-677196BF744B}" presName="diagram" presStyleCnt="0">
        <dgm:presLayoutVars>
          <dgm:dir/>
          <dgm:resizeHandles val="exact"/>
        </dgm:presLayoutVars>
      </dgm:prSet>
      <dgm:spPr/>
    </dgm:pt>
    <dgm:pt modelId="{8BA18DCD-613E-4AA5-9D08-899833F49347}" type="pres">
      <dgm:prSet presAssocID="{4A4A9CC9-20A6-48A7-83EB-AB34171FD480}" presName="node" presStyleLbl="node1" presStyleIdx="0" presStyleCnt="4" custLinFactNeighborX="-27837" custLinFactNeighborY="-56535">
        <dgm:presLayoutVars>
          <dgm:bulletEnabled val="1"/>
        </dgm:presLayoutVars>
      </dgm:prSet>
      <dgm:spPr>
        <a:prstGeom prst="flowChartAlternateProcess">
          <a:avLst/>
        </a:prstGeom>
      </dgm:spPr>
    </dgm:pt>
    <dgm:pt modelId="{44ADED5F-044E-434F-BDF3-9376EEACA086}" type="pres">
      <dgm:prSet presAssocID="{59CDD89C-8C4D-45E6-84CB-C0A20977B0D1}" presName="sibTrans" presStyleCnt="0"/>
      <dgm:spPr/>
    </dgm:pt>
    <dgm:pt modelId="{9769A4BE-2303-445F-AC6B-39DB6875472A}" type="pres">
      <dgm:prSet presAssocID="{797D6AC6-C6BE-450F-9BB9-86D13C9CA70D}" presName="node" presStyleLbl="node1" presStyleIdx="1" presStyleCnt="4" custLinFactX="46824" custLinFactY="-48659" custLinFactNeighborX="100000" custLinFactNeighborY="-100000">
        <dgm:presLayoutVars>
          <dgm:bulletEnabled val="1"/>
        </dgm:presLayoutVars>
      </dgm:prSet>
      <dgm:spPr>
        <a:prstGeom prst="flowChartAlternateProcess">
          <a:avLst/>
        </a:prstGeom>
      </dgm:spPr>
    </dgm:pt>
    <dgm:pt modelId="{F4153DE2-F305-4117-AE4C-AB90F100DD78}" type="pres">
      <dgm:prSet presAssocID="{50A51C82-57CE-459A-9072-A6CF0F6C48F0}" presName="sibTrans" presStyleCnt="0"/>
      <dgm:spPr/>
    </dgm:pt>
    <dgm:pt modelId="{7985DD2B-DE9F-4AD0-BDE3-8EBFADE9B926}" type="pres">
      <dgm:prSet presAssocID="{68A30EA5-FA4A-4F7C-9285-D2F8AC7D1342}" presName="node" presStyleLbl="node1" presStyleIdx="2" presStyleCnt="4">
        <dgm:presLayoutVars>
          <dgm:bulletEnabled val="1"/>
        </dgm:presLayoutVars>
      </dgm:prSet>
      <dgm:spPr>
        <a:prstGeom prst="flowChartAlternateProcess">
          <a:avLst/>
        </a:prstGeom>
      </dgm:spPr>
    </dgm:pt>
    <dgm:pt modelId="{9B2A876A-C32D-4A1B-AAB3-F69C22EE5A15}" type="pres">
      <dgm:prSet presAssocID="{F7854E8C-90B7-4618-9CDF-C1E304DDA4C6}" presName="sibTrans" presStyleCnt="0"/>
      <dgm:spPr/>
    </dgm:pt>
    <dgm:pt modelId="{35188A63-2B50-4D17-9F9F-4C3C3989EDFF}" type="pres">
      <dgm:prSet presAssocID="{8131A265-208B-414D-B55F-DCB021E69F83}" presName="node" presStyleLbl="node1" presStyleIdx="3" presStyleCnt="4">
        <dgm:presLayoutVars>
          <dgm:bulletEnabled val="1"/>
        </dgm:presLayoutVars>
      </dgm:prSet>
      <dgm:spPr>
        <a:prstGeom prst="flowChartAlternateProcess">
          <a:avLst/>
        </a:prstGeom>
      </dgm:spPr>
    </dgm:pt>
  </dgm:ptLst>
  <dgm:cxnLst>
    <dgm:cxn modelId="{33067D04-7104-47FF-BB2B-52D1EF2823EB}" type="presOf" srcId="{B1FEFFC9-E99B-4B23-91CB-677196BF744B}" destId="{3E58D800-301B-4786-9406-71FE1D82E80A}" srcOrd="0" destOrd="0" presId="urn:microsoft.com/office/officeart/2005/8/layout/default"/>
    <dgm:cxn modelId="{70A85F22-EFC2-4049-884E-FE50D59FB37A}" type="presOf" srcId="{797D6AC6-C6BE-450F-9BB9-86D13C9CA70D}" destId="{9769A4BE-2303-445F-AC6B-39DB6875472A}" srcOrd="0" destOrd="0" presId="urn:microsoft.com/office/officeart/2005/8/layout/default"/>
    <dgm:cxn modelId="{BAF50F64-67E7-45DC-9DBB-0C21BA0C4215}" srcId="{B1FEFFC9-E99B-4B23-91CB-677196BF744B}" destId="{4A4A9CC9-20A6-48A7-83EB-AB34171FD480}" srcOrd="0" destOrd="0" parTransId="{40BBBDAA-2C44-45C1-942B-0C06169B1EE4}" sibTransId="{59CDD89C-8C4D-45E6-84CB-C0A20977B0D1}"/>
    <dgm:cxn modelId="{8794724F-1F01-49CA-A896-827364610EC9}" srcId="{B1FEFFC9-E99B-4B23-91CB-677196BF744B}" destId="{68A30EA5-FA4A-4F7C-9285-D2F8AC7D1342}" srcOrd="2" destOrd="0" parTransId="{5238CA22-F9CD-436C-967D-34BCBA509FCB}" sibTransId="{F7854E8C-90B7-4618-9CDF-C1E304DDA4C6}"/>
    <dgm:cxn modelId="{1B977A57-D2D4-4907-A438-2FCD8D5A7D6C}" type="presOf" srcId="{8131A265-208B-414D-B55F-DCB021E69F83}" destId="{35188A63-2B50-4D17-9F9F-4C3C3989EDFF}" srcOrd="0" destOrd="0" presId="urn:microsoft.com/office/officeart/2005/8/layout/default"/>
    <dgm:cxn modelId="{0CEACE7F-9514-45BC-A49C-C2F5FEF76B5E}" type="presOf" srcId="{68A30EA5-FA4A-4F7C-9285-D2F8AC7D1342}" destId="{7985DD2B-DE9F-4AD0-BDE3-8EBFADE9B926}" srcOrd="0" destOrd="0" presId="urn:microsoft.com/office/officeart/2005/8/layout/default"/>
    <dgm:cxn modelId="{E09AD2D7-E39F-48BA-B83D-9C92373A2ECC}" srcId="{B1FEFFC9-E99B-4B23-91CB-677196BF744B}" destId="{797D6AC6-C6BE-450F-9BB9-86D13C9CA70D}" srcOrd="1" destOrd="0" parTransId="{F3A18F17-1631-4B3F-9A5E-8189ABC5A95E}" sibTransId="{50A51C82-57CE-459A-9072-A6CF0F6C48F0}"/>
    <dgm:cxn modelId="{9D7052DD-A2A0-45A1-9CD3-36C44EC72442}" type="presOf" srcId="{4A4A9CC9-20A6-48A7-83EB-AB34171FD480}" destId="{8BA18DCD-613E-4AA5-9D08-899833F49347}" srcOrd="0" destOrd="0" presId="urn:microsoft.com/office/officeart/2005/8/layout/default"/>
    <dgm:cxn modelId="{F46FF9ED-80B5-4B28-A91D-B4535376FB7B}" srcId="{B1FEFFC9-E99B-4B23-91CB-677196BF744B}" destId="{8131A265-208B-414D-B55F-DCB021E69F83}" srcOrd="3" destOrd="0" parTransId="{F4F32630-E13C-47F2-B396-C52A67E935D7}" sibTransId="{40B4473E-21D0-4CD4-9CD8-723394E752EA}"/>
    <dgm:cxn modelId="{6AE4488A-2B7C-4093-9C1D-877B3CBA1C3D}" type="presParOf" srcId="{3E58D800-301B-4786-9406-71FE1D82E80A}" destId="{8BA18DCD-613E-4AA5-9D08-899833F49347}" srcOrd="0" destOrd="0" presId="urn:microsoft.com/office/officeart/2005/8/layout/default"/>
    <dgm:cxn modelId="{77833C6B-A946-4691-B99A-924261C52493}" type="presParOf" srcId="{3E58D800-301B-4786-9406-71FE1D82E80A}" destId="{44ADED5F-044E-434F-BDF3-9376EEACA086}" srcOrd="1" destOrd="0" presId="urn:microsoft.com/office/officeart/2005/8/layout/default"/>
    <dgm:cxn modelId="{84401FD5-B601-48F0-B33D-5A883F0F2E71}" type="presParOf" srcId="{3E58D800-301B-4786-9406-71FE1D82E80A}" destId="{9769A4BE-2303-445F-AC6B-39DB6875472A}" srcOrd="2" destOrd="0" presId="urn:microsoft.com/office/officeart/2005/8/layout/default"/>
    <dgm:cxn modelId="{85DB3F2D-67A3-482D-B9F0-EE5B0A1181A5}" type="presParOf" srcId="{3E58D800-301B-4786-9406-71FE1D82E80A}" destId="{F4153DE2-F305-4117-AE4C-AB90F100DD78}" srcOrd="3" destOrd="0" presId="urn:microsoft.com/office/officeart/2005/8/layout/default"/>
    <dgm:cxn modelId="{E33CAA7B-7986-4FDC-A667-6A4CA438313C}" type="presParOf" srcId="{3E58D800-301B-4786-9406-71FE1D82E80A}" destId="{7985DD2B-DE9F-4AD0-BDE3-8EBFADE9B926}" srcOrd="4" destOrd="0" presId="urn:microsoft.com/office/officeart/2005/8/layout/default"/>
    <dgm:cxn modelId="{38DE878C-3138-48D4-BD85-B5737F8E5600}" type="presParOf" srcId="{3E58D800-301B-4786-9406-71FE1D82E80A}" destId="{9B2A876A-C32D-4A1B-AAB3-F69C22EE5A15}" srcOrd="5" destOrd="0" presId="urn:microsoft.com/office/officeart/2005/8/layout/default"/>
    <dgm:cxn modelId="{9EAEDB45-A9A4-4B2C-9CC5-C1F1E9DE386D}" type="presParOf" srcId="{3E58D800-301B-4786-9406-71FE1D82E80A}" destId="{35188A63-2B50-4D17-9F9F-4C3C3989EDF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0D11F7-567D-4555-A086-509FD1AD0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CBAB73-D02F-434B-8433-70A71D2B6F0B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ru-RU" sz="1400" spc="100" dirty="0">
              <a:solidFill>
                <a:schemeClr val="tx2"/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Территория Роста.</a:t>
          </a:r>
        </a:p>
        <a:p>
          <a:pPr algn="ctr"/>
          <a:r>
            <a:rPr lang="ru-RU" sz="1400" spc="100" dirty="0">
              <a:solidFill>
                <a:schemeClr val="tx2"/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Новый </a:t>
          </a:r>
          <a:r>
            <a:rPr lang="ru-RU" sz="1400" spc="100" dirty="0" err="1">
              <a:solidFill>
                <a:schemeClr val="tx2"/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движ</a:t>
          </a:r>
          <a:endParaRPr lang="ru-RU" sz="1400" dirty="0">
            <a:solidFill>
              <a:schemeClr val="tx2"/>
            </a:solidFill>
          </a:endParaRPr>
        </a:p>
      </dgm:t>
    </dgm:pt>
    <dgm:pt modelId="{85112AC7-A5A1-41F9-B067-DB0F58FA63E4}" type="parTrans" cxnId="{A1BE4817-6D84-46D3-8E27-375F45613391}">
      <dgm:prSet/>
      <dgm:spPr/>
      <dgm:t>
        <a:bodyPr/>
        <a:lstStyle/>
        <a:p>
          <a:endParaRPr lang="ru-RU"/>
        </a:p>
      </dgm:t>
    </dgm:pt>
    <dgm:pt modelId="{66623B71-C544-49CF-AE20-45DF09584D2F}" type="sibTrans" cxnId="{A1BE4817-6D84-46D3-8E27-375F45613391}">
      <dgm:prSet/>
      <dgm:spPr/>
      <dgm:t>
        <a:bodyPr/>
        <a:lstStyle/>
        <a:p>
          <a:endParaRPr lang="ru-RU"/>
        </a:p>
      </dgm:t>
    </dgm:pt>
    <dgm:pt modelId="{FCEC5821-D9FC-4B55-95BD-5B34AD7D41EC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ru-RU" sz="1400" spc="1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Местное отделение РГО</a:t>
          </a:r>
          <a:endParaRPr lang="ru-RU" sz="1400" dirty="0"/>
        </a:p>
      </dgm:t>
    </dgm:pt>
    <dgm:pt modelId="{CF40EAE8-2782-4E41-BF62-5594C12C039A}" type="parTrans" cxnId="{DB3AA31C-AA4C-425D-8710-4E4A9C9BF2C8}">
      <dgm:prSet/>
      <dgm:spPr/>
      <dgm:t>
        <a:bodyPr/>
        <a:lstStyle/>
        <a:p>
          <a:endParaRPr lang="ru-RU"/>
        </a:p>
      </dgm:t>
    </dgm:pt>
    <dgm:pt modelId="{A168A86F-B9B1-4ABD-8678-426E872DDFC1}" type="sibTrans" cxnId="{DB3AA31C-AA4C-425D-8710-4E4A9C9BF2C8}">
      <dgm:prSet/>
      <dgm:spPr/>
      <dgm:t>
        <a:bodyPr/>
        <a:lstStyle/>
        <a:p>
          <a:endParaRPr lang="ru-RU"/>
        </a:p>
      </dgm:t>
    </dgm:pt>
    <dgm:pt modelId="{BEBF47EF-7EB4-4715-A4C9-41E083008057}">
      <dgm:prSet phldrT="[Текст]"/>
      <dgm:spPr/>
      <dgm:t>
        <a:bodyPr/>
        <a:lstStyle/>
        <a:p>
          <a:endParaRPr lang="ru-RU" dirty="0"/>
        </a:p>
      </dgm:t>
    </dgm:pt>
    <dgm:pt modelId="{E002B052-82B8-41E5-94B0-8C4930A10A8B}" type="parTrans" cxnId="{78A3700B-5538-4F73-B50F-D9D6F3613DB2}">
      <dgm:prSet/>
      <dgm:spPr/>
      <dgm:t>
        <a:bodyPr/>
        <a:lstStyle/>
        <a:p>
          <a:endParaRPr lang="ru-RU"/>
        </a:p>
      </dgm:t>
    </dgm:pt>
    <dgm:pt modelId="{BE4ABD75-79D3-4458-AD5E-3BB2A4511C4B}" type="sibTrans" cxnId="{78A3700B-5538-4F73-B50F-D9D6F3613DB2}">
      <dgm:prSet/>
      <dgm:spPr/>
      <dgm:t>
        <a:bodyPr/>
        <a:lstStyle/>
        <a:p>
          <a:endParaRPr lang="ru-RU"/>
        </a:p>
      </dgm:t>
    </dgm:pt>
    <dgm:pt modelId="{8C8AA4DE-958A-4A09-8195-7B3463146987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ru-RU" sz="1400" spc="1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Молодежный клуб РГО</a:t>
          </a:r>
          <a:endParaRPr lang="ru-RU" sz="1400" dirty="0"/>
        </a:p>
      </dgm:t>
    </dgm:pt>
    <dgm:pt modelId="{093ACFE6-B70B-428B-B294-8B9C46981E08}" type="parTrans" cxnId="{9C09F500-24E7-4BEC-B519-84CD5B53FF5F}">
      <dgm:prSet/>
      <dgm:spPr/>
      <dgm:t>
        <a:bodyPr/>
        <a:lstStyle/>
        <a:p>
          <a:endParaRPr lang="ru-RU"/>
        </a:p>
      </dgm:t>
    </dgm:pt>
    <dgm:pt modelId="{71B76D47-10D3-4CFA-8164-6667F59C2B36}" type="sibTrans" cxnId="{9C09F500-24E7-4BEC-B519-84CD5B53FF5F}">
      <dgm:prSet/>
      <dgm:spPr/>
      <dgm:t>
        <a:bodyPr/>
        <a:lstStyle/>
        <a:p>
          <a:endParaRPr lang="ru-RU"/>
        </a:p>
      </dgm:t>
    </dgm:pt>
    <dgm:pt modelId="{4DF75901-3002-4F1E-B1E8-2489D22BCFEF}">
      <dgm:prSet phldrT="[Текст]"/>
      <dgm:spPr/>
      <dgm:t>
        <a:bodyPr/>
        <a:lstStyle/>
        <a:p>
          <a:endParaRPr lang="ru-RU" dirty="0"/>
        </a:p>
      </dgm:t>
    </dgm:pt>
    <dgm:pt modelId="{181B2DDD-9741-4755-A8A1-910A78DCE313}" type="parTrans" cxnId="{7E3AFEA8-180A-4F60-B631-59DC1C5B1A44}">
      <dgm:prSet/>
      <dgm:spPr/>
      <dgm:t>
        <a:bodyPr/>
        <a:lstStyle/>
        <a:p>
          <a:endParaRPr lang="ru-RU"/>
        </a:p>
      </dgm:t>
    </dgm:pt>
    <dgm:pt modelId="{86EE9946-24FF-4216-9887-1C31D840B156}" type="sibTrans" cxnId="{7E3AFEA8-180A-4F60-B631-59DC1C5B1A44}">
      <dgm:prSet/>
      <dgm:spPr/>
      <dgm:t>
        <a:bodyPr/>
        <a:lstStyle/>
        <a:p>
          <a:endParaRPr lang="ru-RU"/>
        </a:p>
      </dgm:t>
    </dgm:pt>
    <dgm:pt modelId="{96FD4CB7-0D3D-4C47-900E-5B921D805A30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ru-RU" sz="1400" spc="1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Местная ячейка</a:t>
          </a:r>
          <a:br>
            <a:rPr lang="ru-RU" sz="1400" spc="1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Roboto Black" panose="02000000000000000000" pitchFamily="2" charset="0"/>
            </a:rPr>
          </a:br>
          <a:r>
            <a:rPr lang="ru-RU" sz="1400" spc="1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 «Движение первых»</a:t>
          </a:r>
          <a:endParaRPr lang="ru-RU" sz="1400" dirty="0"/>
        </a:p>
      </dgm:t>
    </dgm:pt>
    <dgm:pt modelId="{9E142D0E-B7C0-41C9-8A46-039F739B69DD}" type="parTrans" cxnId="{35291BC8-EB3E-4594-B192-E7E8BC9954CB}">
      <dgm:prSet/>
      <dgm:spPr/>
      <dgm:t>
        <a:bodyPr/>
        <a:lstStyle/>
        <a:p>
          <a:endParaRPr lang="ru-RU"/>
        </a:p>
      </dgm:t>
    </dgm:pt>
    <dgm:pt modelId="{9CB30779-0355-4B86-B6C6-061BC0AE9D0E}" type="sibTrans" cxnId="{35291BC8-EB3E-4594-B192-E7E8BC9954CB}">
      <dgm:prSet/>
      <dgm:spPr/>
      <dgm:t>
        <a:bodyPr/>
        <a:lstStyle/>
        <a:p>
          <a:endParaRPr lang="ru-RU"/>
        </a:p>
      </dgm:t>
    </dgm:pt>
    <dgm:pt modelId="{AD0681B0-5DFC-47AF-8AE1-3D02BFAB0AD4}" type="pres">
      <dgm:prSet presAssocID="{950D11F7-567D-4555-A086-509FD1AD0072}" presName="linear" presStyleCnt="0">
        <dgm:presLayoutVars>
          <dgm:animLvl val="lvl"/>
          <dgm:resizeHandles val="exact"/>
        </dgm:presLayoutVars>
      </dgm:prSet>
      <dgm:spPr/>
    </dgm:pt>
    <dgm:pt modelId="{4CC0209B-5C58-4223-85A3-CD6986026B6A}" type="pres">
      <dgm:prSet presAssocID="{55CBAB73-D02F-434B-8433-70A71D2B6F0B}" presName="parentText" presStyleLbl="node1" presStyleIdx="0" presStyleCnt="4" custLinFactY="2585" custLinFactNeighborY="100000">
        <dgm:presLayoutVars>
          <dgm:chMax val="0"/>
          <dgm:bulletEnabled val="1"/>
        </dgm:presLayoutVars>
      </dgm:prSet>
      <dgm:spPr/>
    </dgm:pt>
    <dgm:pt modelId="{D98BBA8F-D7E6-4D4A-AC86-32944029439B}" type="pres">
      <dgm:prSet presAssocID="{66623B71-C544-49CF-AE20-45DF09584D2F}" presName="spacer" presStyleCnt="0"/>
      <dgm:spPr/>
    </dgm:pt>
    <dgm:pt modelId="{A5D29E56-14AD-4E27-B112-BF73C6387D25}" type="pres">
      <dgm:prSet presAssocID="{FCEC5821-D9FC-4B55-95BD-5B34AD7D41EC}" presName="parentText" presStyleLbl="node1" presStyleIdx="1" presStyleCnt="4" custLinFactNeighborY="39006">
        <dgm:presLayoutVars>
          <dgm:chMax val="0"/>
          <dgm:bulletEnabled val="1"/>
        </dgm:presLayoutVars>
      </dgm:prSet>
      <dgm:spPr/>
    </dgm:pt>
    <dgm:pt modelId="{1023194B-998B-480F-938E-73AB16428C3C}" type="pres">
      <dgm:prSet presAssocID="{FCEC5821-D9FC-4B55-95BD-5B34AD7D41EC}" presName="childText" presStyleLbl="revTx" presStyleIdx="0" presStyleCnt="1">
        <dgm:presLayoutVars>
          <dgm:bulletEnabled val="1"/>
        </dgm:presLayoutVars>
      </dgm:prSet>
      <dgm:spPr/>
    </dgm:pt>
    <dgm:pt modelId="{7ED7D795-EB1A-40CB-AA35-23EC337997B4}" type="pres">
      <dgm:prSet presAssocID="{8C8AA4DE-958A-4A09-8195-7B3463146987}" presName="parentText" presStyleLbl="node1" presStyleIdx="2" presStyleCnt="4" custLinFactY="-6402" custLinFactNeighborY="-100000">
        <dgm:presLayoutVars>
          <dgm:chMax val="0"/>
          <dgm:bulletEnabled val="1"/>
        </dgm:presLayoutVars>
      </dgm:prSet>
      <dgm:spPr/>
    </dgm:pt>
    <dgm:pt modelId="{BEA2B227-2FA8-441B-90CB-76D1C36DA295}" type="pres">
      <dgm:prSet presAssocID="{71B76D47-10D3-4CFA-8164-6667F59C2B36}" presName="spacer" presStyleCnt="0"/>
      <dgm:spPr/>
    </dgm:pt>
    <dgm:pt modelId="{6CBB83BC-6EBB-4C83-AC29-7C5EA9E3BF87}" type="pres">
      <dgm:prSet presAssocID="{96FD4CB7-0D3D-4C47-900E-5B921D805A3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C09F500-24E7-4BEC-B519-84CD5B53FF5F}" srcId="{950D11F7-567D-4555-A086-509FD1AD0072}" destId="{8C8AA4DE-958A-4A09-8195-7B3463146987}" srcOrd="2" destOrd="0" parTransId="{093ACFE6-B70B-428B-B294-8B9C46981E08}" sibTransId="{71B76D47-10D3-4CFA-8164-6667F59C2B36}"/>
    <dgm:cxn modelId="{F2845907-9F72-429D-880E-DD457791D6F8}" type="presOf" srcId="{4DF75901-3002-4F1E-B1E8-2489D22BCFEF}" destId="{1023194B-998B-480F-938E-73AB16428C3C}" srcOrd="0" destOrd="1" presId="urn:microsoft.com/office/officeart/2005/8/layout/vList2"/>
    <dgm:cxn modelId="{67A70408-B3BD-456A-87CE-8C9CD20CE6A3}" type="presOf" srcId="{BEBF47EF-7EB4-4715-A4C9-41E083008057}" destId="{1023194B-998B-480F-938E-73AB16428C3C}" srcOrd="0" destOrd="0" presId="urn:microsoft.com/office/officeart/2005/8/layout/vList2"/>
    <dgm:cxn modelId="{78A3700B-5538-4F73-B50F-D9D6F3613DB2}" srcId="{FCEC5821-D9FC-4B55-95BD-5B34AD7D41EC}" destId="{BEBF47EF-7EB4-4715-A4C9-41E083008057}" srcOrd="0" destOrd="0" parTransId="{E002B052-82B8-41E5-94B0-8C4930A10A8B}" sibTransId="{BE4ABD75-79D3-4458-AD5E-3BB2A4511C4B}"/>
    <dgm:cxn modelId="{A1BE4817-6D84-46D3-8E27-375F45613391}" srcId="{950D11F7-567D-4555-A086-509FD1AD0072}" destId="{55CBAB73-D02F-434B-8433-70A71D2B6F0B}" srcOrd="0" destOrd="0" parTransId="{85112AC7-A5A1-41F9-B067-DB0F58FA63E4}" sibTransId="{66623B71-C544-49CF-AE20-45DF09584D2F}"/>
    <dgm:cxn modelId="{DB3AA31C-AA4C-425D-8710-4E4A9C9BF2C8}" srcId="{950D11F7-567D-4555-A086-509FD1AD0072}" destId="{FCEC5821-D9FC-4B55-95BD-5B34AD7D41EC}" srcOrd="1" destOrd="0" parTransId="{CF40EAE8-2782-4E41-BF62-5594C12C039A}" sibTransId="{A168A86F-B9B1-4ABD-8678-426E872DDFC1}"/>
    <dgm:cxn modelId="{A8A6882A-5D59-4F74-91CC-604071239F43}" type="presOf" srcId="{8C8AA4DE-958A-4A09-8195-7B3463146987}" destId="{7ED7D795-EB1A-40CB-AA35-23EC337997B4}" srcOrd="0" destOrd="0" presId="urn:microsoft.com/office/officeart/2005/8/layout/vList2"/>
    <dgm:cxn modelId="{B13F1F46-EB4D-4BD7-BC7F-141DA5308F46}" type="presOf" srcId="{FCEC5821-D9FC-4B55-95BD-5B34AD7D41EC}" destId="{A5D29E56-14AD-4E27-B112-BF73C6387D25}" srcOrd="0" destOrd="0" presId="urn:microsoft.com/office/officeart/2005/8/layout/vList2"/>
    <dgm:cxn modelId="{CCFBDF5A-13B7-48F2-ADD8-FC025AA59B27}" type="presOf" srcId="{55CBAB73-D02F-434B-8433-70A71D2B6F0B}" destId="{4CC0209B-5C58-4223-85A3-CD6986026B6A}" srcOrd="0" destOrd="0" presId="urn:microsoft.com/office/officeart/2005/8/layout/vList2"/>
    <dgm:cxn modelId="{BE24DCA1-1777-4474-A0B5-040BA433A29E}" type="presOf" srcId="{950D11F7-567D-4555-A086-509FD1AD0072}" destId="{AD0681B0-5DFC-47AF-8AE1-3D02BFAB0AD4}" srcOrd="0" destOrd="0" presId="urn:microsoft.com/office/officeart/2005/8/layout/vList2"/>
    <dgm:cxn modelId="{7E3AFEA8-180A-4F60-B631-59DC1C5B1A44}" srcId="{FCEC5821-D9FC-4B55-95BD-5B34AD7D41EC}" destId="{4DF75901-3002-4F1E-B1E8-2489D22BCFEF}" srcOrd="1" destOrd="0" parTransId="{181B2DDD-9741-4755-A8A1-910A78DCE313}" sibTransId="{86EE9946-24FF-4216-9887-1C31D840B156}"/>
    <dgm:cxn modelId="{35291BC8-EB3E-4594-B192-E7E8BC9954CB}" srcId="{950D11F7-567D-4555-A086-509FD1AD0072}" destId="{96FD4CB7-0D3D-4C47-900E-5B921D805A30}" srcOrd="3" destOrd="0" parTransId="{9E142D0E-B7C0-41C9-8A46-039F739B69DD}" sibTransId="{9CB30779-0355-4B86-B6C6-061BC0AE9D0E}"/>
    <dgm:cxn modelId="{F2C75CF8-2CE8-464C-A42C-CEC5FFFE6B30}" type="presOf" srcId="{96FD4CB7-0D3D-4C47-900E-5B921D805A30}" destId="{6CBB83BC-6EBB-4C83-AC29-7C5EA9E3BF87}" srcOrd="0" destOrd="0" presId="urn:microsoft.com/office/officeart/2005/8/layout/vList2"/>
    <dgm:cxn modelId="{AD21D7D4-1104-4646-8ECF-6D4DD647A124}" type="presParOf" srcId="{AD0681B0-5DFC-47AF-8AE1-3D02BFAB0AD4}" destId="{4CC0209B-5C58-4223-85A3-CD6986026B6A}" srcOrd="0" destOrd="0" presId="urn:microsoft.com/office/officeart/2005/8/layout/vList2"/>
    <dgm:cxn modelId="{0D794A06-B30F-4C3C-90A1-2C7C398558C9}" type="presParOf" srcId="{AD0681B0-5DFC-47AF-8AE1-3D02BFAB0AD4}" destId="{D98BBA8F-D7E6-4D4A-AC86-32944029439B}" srcOrd="1" destOrd="0" presId="urn:microsoft.com/office/officeart/2005/8/layout/vList2"/>
    <dgm:cxn modelId="{3988BB18-F86A-46B7-824B-A3F37557AEA7}" type="presParOf" srcId="{AD0681B0-5DFC-47AF-8AE1-3D02BFAB0AD4}" destId="{A5D29E56-14AD-4E27-B112-BF73C6387D25}" srcOrd="2" destOrd="0" presId="urn:microsoft.com/office/officeart/2005/8/layout/vList2"/>
    <dgm:cxn modelId="{1699E0FD-4B3F-4FC3-9944-F9C1C1BF8801}" type="presParOf" srcId="{AD0681B0-5DFC-47AF-8AE1-3D02BFAB0AD4}" destId="{1023194B-998B-480F-938E-73AB16428C3C}" srcOrd="3" destOrd="0" presId="urn:microsoft.com/office/officeart/2005/8/layout/vList2"/>
    <dgm:cxn modelId="{E8F5E101-8899-412B-8A54-B6106952E3C5}" type="presParOf" srcId="{AD0681B0-5DFC-47AF-8AE1-3D02BFAB0AD4}" destId="{7ED7D795-EB1A-40CB-AA35-23EC337997B4}" srcOrd="4" destOrd="0" presId="urn:microsoft.com/office/officeart/2005/8/layout/vList2"/>
    <dgm:cxn modelId="{0A103435-1FB8-4265-85B7-378AD83599A0}" type="presParOf" srcId="{AD0681B0-5DFC-47AF-8AE1-3D02BFAB0AD4}" destId="{BEA2B227-2FA8-441B-90CB-76D1C36DA295}" srcOrd="5" destOrd="0" presId="urn:microsoft.com/office/officeart/2005/8/layout/vList2"/>
    <dgm:cxn modelId="{2F47D20E-5A47-4933-BD36-BECB3A0C7FC4}" type="presParOf" srcId="{AD0681B0-5DFC-47AF-8AE1-3D02BFAB0AD4}" destId="{6CBB83BC-6EBB-4C83-AC29-7C5EA9E3BF8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BE92F-ED0C-44CD-8AAC-274623A86C68}">
      <dsp:nvSpPr>
        <dsp:cNvPr id="0" name=""/>
        <dsp:cNvSpPr/>
      </dsp:nvSpPr>
      <dsp:spPr>
        <a:xfrm>
          <a:off x="0" y="648003"/>
          <a:ext cx="2901156" cy="1160462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3510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детей</a:t>
          </a:r>
        </a:p>
      </dsp:txBody>
      <dsp:txXfrm>
        <a:off x="580231" y="648003"/>
        <a:ext cx="1740694" cy="1160462"/>
      </dsp:txXfrm>
    </dsp:sp>
    <dsp:sp modelId="{61B64EF7-3731-4E03-AF53-90DA747AE3BA}">
      <dsp:nvSpPr>
        <dsp:cNvPr id="0" name=""/>
        <dsp:cNvSpPr/>
      </dsp:nvSpPr>
      <dsp:spPr>
        <a:xfrm>
          <a:off x="2" y="2447997"/>
          <a:ext cx="2901156" cy="1160462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41 программа</a:t>
          </a:r>
        </a:p>
      </dsp:txBody>
      <dsp:txXfrm>
        <a:off x="580233" y="2447997"/>
        <a:ext cx="1740694" cy="1160462"/>
      </dsp:txXfrm>
    </dsp:sp>
    <dsp:sp modelId="{88073B9D-75AC-40AA-9108-BA799FD06BFA}">
      <dsp:nvSpPr>
        <dsp:cNvPr id="0" name=""/>
        <dsp:cNvSpPr/>
      </dsp:nvSpPr>
      <dsp:spPr>
        <a:xfrm>
          <a:off x="2" y="4175995"/>
          <a:ext cx="2901156" cy="1160462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48 педагогов</a:t>
          </a:r>
        </a:p>
      </dsp:txBody>
      <dsp:txXfrm>
        <a:off x="580233" y="4175995"/>
        <a:ext cx="1740694" cy="1160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18DCD-613E-4AA5-9D08-899833F49347}">
      <dsp:nvSpPr>
        <dsp:cNvPr id="0" name=""/>
        <dsp:cNvSpPr/>
      </dsp:nvSpPr>
      <dsp:spPr>
        <a:xfrm>
          <a:off x="0" y="0"/>
          <a:ext cx="2125195" cy="1275117"/>
        </a:xfrm>
        <a:prstGeom prst="flowChartAlternateProcess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altLang="ru-RU" sz="1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Лаборатория роб</a:t>
          </a:r>
          <a:r>
            <a:rPr lang="ru-RU" altLang="ru-RU" sz="1500" b="1" kern="1200" dirty="0" err="1">
              <a:solidFill>
                <a:schemeClr val="tx2"/>
              </a:solidFill>
              <a:effectLst/>
              <a:latin typeface="Arial" panose="020B0604020202020204" pitchFamily="34" charset="0"/>
            </a:rPr>
            <a:t>ототехники</a:t>
          </a:r>
          <a:r>
            <a:rPr kumimoji="0" lang="ru-RU" altLang="ru-RU" sz="1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 </a:t>
          </a:r>
          <a:endParaRPr lang="ru-RU" sz="1500" kern="1200" dirty="0">
            <a:solidFill>
              <a:schemeClr val="tx2"/>
            </a:solidFill>
            <a:effectLst/>
          </a:endParaRPr>
        </a:p>
      </dsp:txBody>
      <dsp:txXfrm>
        <a:off x="62245" y="62245"/>
        <a:ext cx="2000705" cy="1150627"/>
      </dsp:txXfrm>
    </dsp:sp>
    <dsp:sp modelId="{9769A4BE-2303-445F-AC6B-39DB6875472A}">
      <dsp:nvSpPr>
        <dsp:cNvPr id="0" name=""/>
        <dsp:cNvSpPr/>
      </dsp:nvSpPr>
      <dsp:spPr>
        <a:xfrm>
          <a:off x="2338804" y="0"/>
          <a:ext cx="2125195" cy="1275117"/>
        </a:xfrm>
        <a:prstGeom prst="flowChartAlternateProcess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altLang="ru-RU" sz="1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Лаборатория </a:t>
          </a:r>
          <a:r>
            <a:rPr kumimoji="0" lang="ru-RU" altLang="ru-RU" sz="1500" b="1" i="0" u="none" strike="noStrike" kern="1200" cap="none" spc="0" normalizeH="0" baseline="0" noProof="0" dirty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нейротехнологий</a:t>
          </a:r>
          <a:r>
            <a:rPr kumimoji="0" lang="ru-RU" altLang="ru-RU" sz="1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 </a:t>
          </a:r>
          <a:endParaRPr lang="ru-RU" sz="1500" kern="1200" dirty="0">
            <a:solidFill>
              <a:schemeClr val="tx2"/>
            </a:solidFill>
          </a:endParaRPr>
        </a:p>
      </dsp:txBody>
      <dsp:txXfrm>
        <a:off x="2401049" y="62245"/>
        <a:ext cx="2000705" cy="1150627"/>
      </dsp:txXfrm>
    </dsp:sp>
    <dsp:sp modelId="{7985DD2B-DE9F-4AD0-BDE3-8EBFADE9B926}">
      <dsp:nvSpPr>
        <dsp:cNvPr id="0" name=""/>
        <dsp:cNvSpPr/>
      </dsp:nvSpPr>
      <dsp:spPr>
        <a:xfrm>
          <a:off x="544" y="1510259"/>
          <a:ext cx="2125195" cy="1275117"/>
        </a:xfrm>
        <a:prstGeom prst="flowChartAlternateProcess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500" b="1" kern="1200" dirty="0">
              <a:solidFill>
                <a:schemeClr val="tx2"/>
              </a:solidFill>
              <a:latin typeface="Arial" panose="020B0604020202020204" pitchFamily="34" charset="0"/>
            </a:rPr>
            <a:t>Лаборатория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500" b="1" kern="1200" dirty="0" err="1">
              <a:solidFill>
                <a:schemeClr val="tx2"/>
              </a:solidFill>
              <a:latin typeface="Arial" panose="020B0604020202020204" pitchFamily="34" charset="0"/>
            </a:rPr>
            <a:t>прототипирования</a:t>
          </a:r>
          <a:r>
            <a:rPr lang="ru-RU" altLang="ru-RU" sz="1500" b="1" kern="1200" dirty="0">
              <a:solidFill>
                <a:schemeClr val="tx2"/>
              </a:solidFill>
              <a:latin typeface="Arial" panose="020B0604020202020204" pitchFamily="34" charset="0"/>
            </a:rPr>
            <a:t> и 3</a:t>
          </a:r>
          <a:r>
            <a:rPr lang="en-US" altLang="ru-RU" sz="1500" b="1" kern="1200" dirty="0">
              <a:solidFill>
                <a:schemeClr val="tx2"/>
              </a:solidFill>
              <a:latin typeface="Arial" panose="020B0604020202020204" pitchFamily="34" charset="0"/>
            </a:rPr>
            <a:t>D-</a:t>
          </a:r>
          <a:r>
            <a:rPr lang="ru-RU" altLang="ru-RU" sz="1500" b="1" kern="1200" dirty="0">
              <a:solidFill>
                <a:schemeClr val="tx2"/>
              </a:solidFill>
              <a:latin typeface="Arial" panose="020B0604020202020204" pitchFamily="34" charset="0"/>
            </a:rPr>
            <a:t>моделирования </a:t>
          </a:r>
          <a:endParaRPr lang="ru-RU" sz="1500" kern="1200" dirty="0">
            <a:solidFill>
              <a:schemeClr val="tx2"/>
            </a:solidFill>
          </a:endParaRPr>
        </a:p>
      </dsp:txBody>
      <dsp:txXfrm>
        <a:off x="62789" y="1572504"/>
        <a:ext cx="2000705" cy="1150627"/>
      </dsp:txXfrm>
    </dsp:sp>
    <dsp:sp modelId="{35188A63-2B50-4D17-9F9F-4C3C3989EDFF}">
      <dsp:nvSpPr>
        <dsp:cNvPr id="0" name=""/>
        <dsp:cNvSpPr/>
      </dsp:nvSpPr>
      <dsp:spPr>
        <a:xfrm>
          <a:off x="2338259" y="1510259"/>
          <a:ext cx="2125195" cy="1275117"/>
        </a:xfrm>
        <a:prstGeom prst="flowChartAlternateProcess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altLang="ru-RU" sz="1500" b="1" i="0" u="none" strike="noStrike" kern="1200" cap="none" spc="0" normalizeH="0" baseline="0" noProof="0" dirty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Мультиязычные</a:t>
          </a:r>
          <a:r>
            <a:rPr kumimoji="0" lang="ru-RU" altLang="ru-RU" sz="1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студии</a:t>
          </a:r>
        </a:p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500" b="1" kern="1200" dirty="0">
              <a:solidFill>
                <a:schemeClr val="tx2"/>
              </a:solidFill>
              <a:latin typeface="Arial" panose="020B0604020202020204" pitchFamily="34" charset="0"/>
            </a:rPr>
            <a:t>Студии логопедии и каллиграфии</a:t>
          </a:r>
          <a:r>
            <a:rPr kumimoji="0" lang="ru-RU" altLang="ru-RU" sz="1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</a:t>
          </a:r>
          <a:endParaRPr lang="ru-RU" sz="1500" kern="1200" dirty="0">
            <a:solidFill>
              <a:schemeClr val="tx2"/>
            </a:solidFill>
          </a:endParaRPr>
        </a:p>
      </dsp:txBody>
      <dsp:txXfrm>
        <a:off x="2400504" y="1572504"/>
        <a:ext cx="2000705" cy="11506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18DCD-613E-4AA5-9D08-899833F49347}">
      <dsp:nvSpPr>
        <dsp:cNvPr id="0" name=""/>
        <dsp:cNvSpPr/>
      </dsp:nvSpPr>
      <dsp:spPr>
        <a:xfrm>
          <a:off x="0" y="0"/>
          <a:ext cx="2125195" cy="1275117"/>
        </a:xfrm>
        <a:prstGeom prst="flowChartAlternateProcess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Лаборатория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биотехнологий и </a:t>
          </a:r>
          <a:r>
            <a:rPr kumimoji="0" lang="ru-RU" altLang="ru-RU" sz="1400" b="1" i="0" u="none" strike="noStrike" kern="1200" cap="none" spc="0" normalizeH="0" baseline="0" noProof="0" dirty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микроклонального</a:t>
          </a:r>
          <a:r>
            <a: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размножения  </a:t>
          </a:r>
          <a:endParaRPr lang="ru-RU" sz="1400" kern="1200" dirty="0">
            <a:solidFill>
              <a:schemeClr val="tx2"/>
            </a:solidFill>
            <a:effectLst/>
          </a:endParaRPr>
        </a:p>
      </dsp:txBody>
      <dsp:txXfrm>
        <a:off x="62245" y="62245"/>
        <a:ext cx="2000705" cy="1150627"/>
      </dsp:txXfrm>
    </dsp:sp>
    <dsp:sp modelId="{9769A4BE-2303-445F-AC6B-39DB6875472A}">
      <dsp:nvSpPr>
        <dsp:cNvPr id="0" name=""/>
        <dsp:cNvSpPr/>
      </dsp:nvSpPr>
      <dsp:spPr>
        <a:xfrm>
          <a:off x="2338804" y="0"/>
          <a:ext cx="2125195" cy="1275117"/>
        </a:xfrm>
        <a:prstGeom prst="flowChartAlternateProcess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400" b="1" kern="1200" dirty="0">
              <a:solidFill>
                <a:schemeClr val="tx2"/>
              </a:solidFill>
              <a:latin typeface="Arial" panose="020B0604020202020204" pitchFamily="34" charset="0"/>
            </a:rPr>
            <a:t>Театральные лаборатории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Хореографические классы </a:t>
          </a:r>
          <a:endParaRPr lang="ru-RU" sz="1400" kern="1200" dirty="0">
            <a:solidFill>
              <a:schemeClr val="tx2"/>
            </a:solidFill>
          </a:endParaRPr>
        </a:p>
      </dsp:txBody>
      <dsp:txXfrm>
        <a:off x="2401049" y="62245"/>
        <a:ext cx="2000705" cy="1150627"/>
      </dsp:txXfrm>
    </dsp:sp>
    <dsp:sp modelId="{7985DD2B-DE9F-4AD0-BDE3-8EBFADE9B926}">
      <dsp:nvSpPr>
        <dsp:cNvPr id="0" name=""/>
        <dsp:cNvSpPr/>
      </dsp:nvSpPr>
      <dsp:spPr>
        <a:xfrm>
          <a:off x="544" y="1510259"/>
          <a:ext cx="2125195" cy="1275117"/>
        </a:xfrm>
        <a:prstGeom prst="flowChartAlternateProcess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400" b="1" kern="1200" dirty="0">
              <a:solidFill>
                <a:schemeClr val="tx2"/>
              </a:solidFill>
              <a:latin typeface="Arial" panose="020B0604020202020204" pitchFamily="34" charset="0"/>
            </a:rPr>
            <a:t>Лаборатория графического дизайна </a:t>
          </a:r>
          <a:r>
            <a: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rPr>
            <a:t>  </a:t>
          </a:r>
          <a:endParaRPr lang="ru-RU" sz="1400" kern="1200" dirty="0">
            <a:solidFill>
              <a:schemeClr val="tx2"/>
            </a:solidFill>
          </a:endParaRPr>
        </a:p>
      </dsp:txBody>
      <dsp:txXfrm>
        <a:off x="62789" y="1572504"/>
        <a:ext cx="2000705" cy="1150627"/>
      </dsp:txXfrm>
    </dsp:sp>
    <dsp:sp modelId="{35188A63-2B50-4D17-9F9F-4C3C3989EDFF}">
      <dsp:nvSpPr>
        <dsp:cNvPr id="0" name=""/>
        <dsp:cNvSpPr/>
      </dsp:nvSpPr>
      <dsp:spPr>
        <a:xfrm>
          <a:off x="2338259" y="1510259"/>
          <a:ext cx="2125195" cy="1275117"/>
        </a:xfrm>
        <a:prstGeom prst="flowChartAlternateProcess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/>
              </a:solidFill>
              <a:latin typeface="Arial" panose="020B0604020202020204" pitchFamily="34" charset="0"/>
            </a:rPr>
            <a:t>Туризм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/>
              </a:solidFill>
              <a:latin typeface="Arial" panose="020B0604020202020204" pitchFamily="34" charset="0"/>
            </a:rPr>
            <a:t>Лаборатория проектирования индивидуальных туров</a:t>
          </a:r>
          <a:endParaRPr lang="ru-RU" sz="1400" kern="1200" dirty="0">
            <a:solidFill>
              <a:schemeClr val="tx2"/>
            </a:solidFill>
          </a:endParaRPr>
        </a:p>
      </dsp:txBody>
      <dsp:txXfrm>
        <a:off x="2400504" y="1572504"/>
        <a:ext cx="2000705" cy="11506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0209B-5C58-4223-85A3-CD6986026B6A}">
      <dsp:nvSpPr>
        <dsp:cNvPr id="0" name=""/>
        <dsp:cNvSpPr/>
      </dsp:nvSpPr>
      <dsp:spPr>
        <a:xfrm>
          <a:off x="0" y="72001"/>
          <a:ext cx="3488000" cy="71604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spc="100" dirty="0">
              <a:solidFill>
                <a:schemeClr val="tx2"/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Территория Роста.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spc="100" dirty="0">
              <a:solidFill>
                <a:schemeClr val="tx2"/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Новый </a:t>
          </a:r>
          <a:r>
            <a:rPr lang="ru-RU" sz="1400" kern="1200" spc="100" dirty="0" err="1">
              <a:solidFill>
                <a:schemeClr val="tx2"/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движ</a:t>
          </a:r>
          <a:endParaRPr lang="ru-RU" sz="1400" kern="1200" dirty="0">
            <a:solidFill>
              <a:schemeClr val="tx2"/>
            </a:solidFill>
          </a:endParaRPr>
        </a:p>
      </dsp:txBody>
      <dsp:txXfrm>
        <a:off x="34954" y="106955"/>
        <a:ext cx="3418092" cy="646132"/>
      </dsp:txXfrm>
    </dsp:sp>
    <dsp:sp modelId="{A5D29E56-14AD-4E27-B112-BF73C6387D25}">
      <dsp:nvSpPr>
        <dsp:cNvPr id="0" name=""/>
        <dsp:cNvSpPr/>
      </dsp:nvSpPr>
      <dsp:spPr>
        <a:xfrm>
          <a:off x="0" y="864000"/>
          <a:ext cx="3488000" cy="71604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spc="1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Местное отделение РГО</a:t>
          </a:r>
          <a:endParaRPr lang="ru-RU" sz="1400" kern="1200" dirty="0"/>
        </a:p>
      </dsp:txBody>
      <dsp:txXfrm>
        <a:off x="34954" y="898954"/>
        <a:ext cx="3418092" cy="646132"/>
      </dsp:txXfrm>
    </dsp:sp>
    <dsp:sp modelId="{1023194B-998B-480F-938E-73AB16428C3C}">
      <dsp:nvSpPr>
        <dsp:cNvPr id="0" name=""/>
        <dsp:cNvSpPr/>
      </dsp:nvSpPr>
      <dsp:spPr>
        <a:xfrm>
          <a:off x="0" y="1485571"/>
          <a:ext cx="3488000" cy="242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744" tIns="11430" rIns="64008" bIns="1143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700" kern="1200" dirty="0"/>
        </a:p>
      </dsp:txBody>
      <dsp:txXfrm>
        <a:off x="0" y="1485571"/>
        <a:ext cx="3488000" cy="242190"/>
      </dsp:txXfrm>
    </dsp:sp>
    <dsp:sp modelId="{7ED7D795-EB1A-40CB-AA35-23EC337997B4}">
      <dsp:nvSpPr>
        <dsp:cNvPr id="0" name=""/>
        <dsp:cNvSpPr/>
      </dsp:nvSpPr>
      <dsp:spPr>
        <a:xfrm>
          <a:off x="0" y="1656000"/>
          <a:ext cx="3488000" cy="71604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spc="1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Молодежный клуб РГО</a:t>
          </a:r>
          <a:endParaRPr lang="ru-RU" sz="1400" kern="1200" dirty="0"/>
        </a:p>
      </dsp:txBody>
      <dsp:txXfrm>
        <a:off x="34954" y="1690954"/>
        <a:ext cx="3418092" cy="646132"/>
      </dsp:txXfrm>
    </dsp:sp>
    <dsp:sp modelId="{6CBB83BC-6EBB-4C83-AC29-7C5EA9E3BF87}">
      <dsp:nvSpPr>
        <dsp:cNvPr id="0" name=""/>
        <dsp:cNvSpPr/>
      </dsp:nvSpPr>
      <dsp:spPr>
        <a:xfrm>
          <a:off x="0" y="2469721"/>
          <a:ext cx="3488000" cy="71604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spc="1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Местная ячейка</a:t>
          </a:r>
          <a:br>
            <a:rPr lang="ru-RU" sz="1400" kern="1200" spc="1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Roboto Black" panose="02000000000000000000" pitchFamily="2" charset="0"/>
            </a:rPr>
          </a:br>
          <a:r>
            <a:rPr lang="ru-RU" sz="1400" kern="1200" spc="1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Roboto Black" panose="02000000000000000000" pitchFamily="2" charset="0"/>
            </a:rPr>
            <a:t> «Движение первых»</a:t>
          </a:r>
          <a:endParaRPr lang="ru-RU" sz="1400" kern="1200" dirty="0"/>
        </a:p>
      </dsp:txBody>
      <dsp:txXfrm>
        <a:off x="34954" y="2504675"/>
        <a:ext cx="3418092" cy="646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41813-2E4A-4BC5-877B-C82B9992967C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354B1-C64F-4C24-A1EC-B12C7ACA0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91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781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20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38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13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381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3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144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822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31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5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537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902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50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47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993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4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09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39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89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944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91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45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DADEA-09CE-4575-B727-F81F846D56A3}" type="datetimeFigureOut">
              <a:rPr lang="ru-RU" smtClean="0"/>
              <a:pPr/>
              <a:t>01.05.2024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87B1B-E1C2-484F-925F-1CE5C0A75C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27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5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8.jpeg"/><Relationship Id="rId7" Type="http://schemas.openxmlformats.org/officeDocument/2006/relationships/diagramData" Target="../diagrams/data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diagramDrawing" Target="../diagrams/drawing2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2.png"/><Relationship Id="rId7" Type="http://schemas.openxmlformats.org/officeDocument/2006/relationships/diagramData" Target="../diagrams/data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diagramDrawing" Target="../diagrams/drawing3.xml"/><Relationship Id="rId5" Type="http://schemas.openxmlformats.org/officeDocument/2006/relationships/image" Target="../media/image14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3.png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 descr="C:\Users\Lenovo\Desktop\августовка 22\IMG_9333.jpg"/>
          <p:cNvPicPr>
            <a:picLocks noChangeAspect="1" noChangeArrowheads="1"/>
          </p:cNvPicPr>
          <p:nvPr/>
        </p:nvPicPr>
        <p:blipFill>
          <a:blip r:embed="rId2" cstate="print">
            <a:lum bright="26000" contrast="-11000"/>
          </a:blip>
          <a:srcRect t="20734" b="3612"/>
          <a:stretch>
            <a:fillRect/>
          </a:stretch>
        </p:blipFill>
        <p:spPr bwMode="auto">
          <a:xfrm>
            <a:off x="-40995" y="0"/>
            <a:ext cx="12232995" cy="685799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851851" y="5276499"/>
            <a:ext cx="334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kern="1000">
                <a:solidFill>
                  <a:schemeClr val="bg1"/>
                </a:solidFill>
                <a:latin typeface="Corbel Light" panose="020B0303020204020204" pitchFamily="34" charset="0"/>
                <a:ea typeface="Roboto Black" panose="02000000000000000000" pitchFamily="2" charset="0"/>
              </a:rPr>
              <a:t>Фамилия И. О.</a:t>
            </a:r>
          </a:p>
          <a:p>
            <a:r>
              <a:rPr lang="ru-RU" sz="2400" kern="1000">
                <a:solidFill>
                  <a:schemeClr val="bg1"/>
                </a:solidFill>
                <a:latin typeface="Corbel Light" panose="020B0303020204020204" pitchFamily="34" charset="0"/>
                <a:ea typeface="Roboto Black" panose="02000000000000000000" pitchFamily="2" charset="0"/>
              </a:rPr>
              <a:t>должность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63040" y="-19686"/>
            <a:ext cx="12028960" cy="6877686"/>
          </a:xfrm>
          <a:custGeom>
            <a:avLst/>
            <a:gdLst>
              <a:gd name="connsiteX0" fmla="*/ 0 w 11856000"/>
              <a:gd name="connsiteY0" fmla="*/ 0 h 6852380"/>
              <a:gd name="connsiteX1" fmla="*/ 11856000 w 11856000"/>
              <a:gd name="connsiteY1" fmla="*/ 0 h 6852380"/>
              <a:gd name="connsiteX2" fmla="*/ 11856000 w 11856000"/>
              <a:gd name="connsiteY2" fmla="*/ 6852380 h 6852380"/>
              <a:gd name="connsiteX3" fmla="*/ 0 w 11856000"/>
              <a:gd name="connsiteY3" fmla="*/ 6852380 h 6852380"/>
              <a:gd name="connsiteX4" fmla="*/ 0 w 11856000"/>
              <a:gd name="connsiteY4" fmla="*/ 0 h 6852380"/>
              <a:gd name="connsiteX0" fmla="*/ 7081284 w 11856000"/>
              <a:gd name="connsiteY0" fmla="*/ 0 h 6852380"/>
              <a:gd name="connsiteX1" fmla="*/ 11856000 w 11856000"/>
              <a:gd name="connsiteY1" fmla="*/ 0 h 6852380"/>
              <a:gd name="connsiteX2" fmla="*/ 11856000 w 11856000"/>
              <a:gd name="connsiteY2" fmla="*/ 6852380 h 6852380"/>
              <a:gd name="connsiteX3" fmla="*/ 0 w 11856000"/>
              <a:gd name="connsiteY3" fmla="*/ 6852380 h 6852380"/>
              <a:gd name="connsiteX4" fmla="*/ 7081284 w 11856000"/>
              <a:gd name="connsiteY4" fmla="*/ 0 h 6852380"/>
              <a:gd name="connsiteX0" fmla="*/ 6964325 w 11856000"/>
              <a:gd name="connsiteY0" fmla="*/ 0 h 6852380"/>
              <a:gd name="connsiteX1" fmla="*/ 11856000 w 11856000"/>
              <a:gd name="connsiteY1" fmla="*/ 0 h 6852380"/>
              <a:gd name="connsiteX2" fmla="*/ 11856000 w 11856000"/>
              <a:gd name="connsiteY2" fmla="*/ 6852380 h 6852380"/>
              <a:gd name="connsiteX3" fmla="*/ 0 w 11856000"/>
              <a:gd name="connsiteY3" fmla="*/ 6852380 h 6852380"/>
              <a:gd name="connsiteX4" fmla="*/ 6964325 w 11856000"/>
              <a:gd name="connsiteY4" fmla="*/ 0 h 6852380"/>
              <a:gd name="connsiteX0" fmla="*/ 7051462 w 11856000"/>
              <a:gd name="connsiteY0" fmla="*/ 28440 h 6852380"/>
              <a:gd name="connsiteX1" fmla="*/ 11856000 w 11856000"/>
              <a:gd name="connsiteY1" fmla="*/ 0 h 6852380"/>
              <a:gd name="connsiteX2" fmla="*/ 11856000 w 11856000"/>
              <a:gd name="connsiteY2" fmla="*/ 6852380 h 6852380"/>
              <a:gd name="connsiteX3" fmla="*/ 0 w 11856000"/>
              <a:gd name="connsiteY3" fmla="*/ 6852380 h 6852380"/>
              <a:gd name="connsiteX4" fmla="*/ 7051462 w 11856000"/>
              <a:gd name="connsiteY4" fmla="*/ 28440 h 6852380"/>
              <a:gd name="connsiteX0" fmla="*/ 7051462 w 11856000"/>
              <a:gd name="connsiteY0" fmla="*/ 0 h 6823940"/>
              <a:gd name="connsiteX1" fmla="*/ 11856000 w 11856000"/>
              <a:gd name="connsiteY1" fmla="*/ 2942 h 6823940"/>
              <a:gd name="connsiteX2" fmla="*/ 11856000 w 11856000"/>
              <a:gd name="connsiteY2" fmla="*/ 6823940 h 6823940"/>
              <a:gd name="connsiteX3" fmla="*/ 0 w 11856000"/>
              <a:gd name="connsiteY3" fmla="*/ 6823940 h 6823940"/>
              <a:gd name="connsiteX4" fmla="*/ 7051462 w 11856000"/>
              <a:gd name="connsiteY4" fmla="*/ 0 h 6823940"/>
              <a:gd name="connsiteX0" fmla="*/ 7051462 w 11856000"/>
              <a:gd name="connsiteY0" fmla="*/ 7518 h 6831458"/>
              <a:gd name="connsiteX1" fmla="*/ 11856000 w 11856000"/>
              <a:gd name="connsiteY1" fmla="*/ 0 h 6831458"/>
              <a:gd name="connsiteX2" fmla="*/ 11856000 w 11856000"/>
              <a:gd name="connsiteY2" fmla="*/ 6831458 h 6831458"/>
              <a:gd name="connsiteX3" fmla="*/ 0 w 11856000"/>
              <a:gd name="connsiteY3" fmla="*/ 6831458 h 6831458"/>
              <a:gd name="connsiteX4" fmla="*/ 7051462 w 11856000"/>
              <a:gd name="connsiteY4" fmla="*/ 7518 h 6831458"/>
              <a:gd name="connsiteX0" fmla="*/ 6864778 w 11669316"/>
              <a:gd name="connsiteY0" fmla="*/ 7518 h 6831458"/>
              <a:gd name="connsiteX1" fmla="*/ 11669316 w 11669316"/>
              <a:gd name="connsiteY1" fmla="*/ 0 h 6831458"/>
              <a:gd name="connsiteX2" fmla="*/ 11669316 w 11669316"/>
              <a:gd name="connsiteY2" fmla="*/ 6831458 h 6831458"/>
              <a:gd name="connsiteX3" fmla="*/ 0 w 11669316"/>
              <a:gd name="connsiteY3" fmla="*/ 6831458 h 6831458"/>
              <a:gd name="connsiteX4" fmla="*/ 6864778 w 11669316"/>
              <a:gd name="connsiteY4" fmla="*/ 7518 h 683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9316" h="6831458">
                <a:moveTo>
                  <a:pt x="6864778" y="7518"/>
                </a:moveTo>
                <a:lnTo>
                  <a:pt x="11669316" y="0"/>
                </a:lnTo>
                <a:lnTo>
                  <a:pt x="11669316" y="6831458"/>
                </a:lnTo>
                <a:lnTo>
                  <a:pt x="0" y="6831458"/>
                </a:lnTo>
                <a:lnTo>
                  <a:pt x="6864778" y="7518"/>
                </a:lnTo>
                <a:close/>
              </a:path>
            </a:pathLst>
          </a:custGeom>
          <a:solidFill>
            <a:srgbClr val="6EC0E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 rot="2645682">
            <a:off x="3286100" y="-1705340"/>
            <a:ext cx="421619" cy="10391614"/>
          </a:xfrm>
          <a:custGeom>
            <a:avLst/>
            <a:gdLst>
              <a:gd name="connsiteX0" fmla="*/ 0 w 424101"/>
              <a:gd name="connsiteY0" fmla="*/ 428343 h 10070103"/>
              <a:gd name="connsiteX1" fmla="*/ 424101 w 424101"/>
              <a:gd name="connsiteY1" fmla="*/ 0 h 10070103"/>
              <a:gd name="connsiteX2" fmla="*/ 424101 w 424101"/>
              <a:gd name="connsiteY2" fmla="*/ 9777690 h 10070103"/>
              <a:gd name="connsiteX3" fmla="*/ 134584 w 424101"/>
              <a:gd name="connsiteY3" fmla="*/ 10070103 h 10070103"/>
              <a:gd name="connsiteX4" fmla="*/ 0 w 424101"/>
              <a:gd name="connsiteY4" fmla="*/ 9936853 h 1007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01" h="10070103">
                <a:moveTo>
                  <a:pt x="0" y="428343"/>
                </a:moveTo>
                <a:lnTo>
                  <a:pt x="424101" y="0"/>
                </a:lnTo>
                <a:lnTo>
                  <a:pt x="424101" y="9777690"/>
                </a:lnTo>
                <a:lnTo>
                  <a:pt x="134584" y="10070103"/>
                </a:lnTo>
                <a:lnTo>
                  <a:pt x="0" y="993685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 flipH="1">
            <a:off x="11430789" y="6031485"/>
            <a:ext cx="761211" cy="82651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араллелограмм 21"/>
          <p:cNvSpPr/>
          <p:nvPr/>
        </p:nvSpPr>
        <p:spPr>
          <a:xfrm rot="2046174">
            <a:off x="738774" y="-101618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sp>
        <p:nvSpPr>
          <p:cNvPr id="30" name="Параллелограмм 21"/>
          <p:cNvSpPr/>
          <p:nvPr/>
        </p:nvSpPr>
        <p:spPr>
          <a:xfrm rot="2363028">
            <a:off x="5319604" y="-709245"/>
            <a:ext cx="586828" cy="3209507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63377"/>
              <a:gd name="connsiteY0" fmla="*/ 1990015 h 1990015"/>
              <a:gd name="connsiteX1" fmla="*/ 197794 w 363377"/>
              <a:gd name="connsiteY1" fmla="*/ 188627 h 1990015"/>
              <a:gd name="connsiteX2" fmla="*/ 363377 w 363377"/>
              <a:gd name="connsiteY2" fmla="*/ 0 h 1990015"/>
              <a:gd name="connsiteX3" fmla="*/ 186432 w 363377"/>
              <a:gd name="connsiteY3" fmla="*/ 1804897 h 1990015"/>
              <a:gd name="connsiteX4" fmla="*/ 0 w 363377"/>
              <a:gd name="connsiteY4" fmla="*/ 1990015 h 1990015"/>
              <a:gd name="connsiteX0" fmla="*/ 0 w 364717"/>
              <a:gd name="connsiteY0" fmla="*/ 1987017 h 1987017"/>
              <a:gd name="connsiteX1" fmla="*/ 197794 w 364717"/>
              <a:gd name="connsiteY1" fmla="*/ 185629 h 1987017"/>
              <a:gd name="connsiteX2" fmla="*/ 364717 w 364717"/>
              <a:gd name="connsiteY2" fmla="*/ 0 h 1987017"/>
              <a:gd name="connsiteX3" fmla="*/ 186432 w 364717"/>
              <a:gd name="connsiteY3" fmla="*/ 1801899 h 1987017"/>
              <a:gd name="connsiteX4" fmla="*/ 0 w 364717"/>
              <a:gd name="connsiteY4" fmla="*/ 1987017 h 1987017"/>
              <a:gd name="connsiteX0" fmla="*/ 0 w 364717"/>
              <a:gd name="connsiteY0" fmla="*/ 1987017 h 1987017"/>
              <a:gd name="connsiteX1" fmla="*/ 197794 w 364717"/>
              <a:gd name="connsiteY1" fmla="*/ 185629 h 1987017"/>
              <a:gd name="connsiteX2" fmla="*/ 364717 w 364717"/>
              <a:gd name="connsiteY2" fmla="*/ 0 h 1987017"/>
              <a:gd name="connsiteX3" fmla="*/ 192699 w 364717"/>
              <a:gd name="connsiteY3" fmla="*/ 1758766 h 1987017"/>
              <a:gd name="connsiteX4" fmla="*/ 0 w 364717"/>
              <a:gd name="connsiteY4" fmla="*/ 1987017 h 1987017"/>
              <a:gd name="connsiteX0" fmla="*/ 0 w 368109"/>
              <a:gd name="connsiteY0" fmla="*/ 1972234 h 1972234"/>
              <a:gd name="connsiteX1" fmla="*/ 197794 w 368109"/>
              <a:gd name="connsiteY1" fmla="*/ 170846 h 1972234"/>
              <a:gd name="connsiteX2" fmla="*/ 368109 w 368109"/>
              <a:gd name="connsiteY2" fmla="*/ 0 h 1972234"/>
              <a:gd name="connsiteX3" fmla="*/ 192699 w 368109"/>
              <a:gd name="connsiteY3" fmla="*/ 1743983 h 1972234"/>
              <a:gd name="connsiteX4" fmla="*/ 0 w 368109"/>
              <a:gd name="connsiteY4" fmla="*/ 1972234 h 1972234"/>
              <a:gd name="connsiteX0" fmla="*/ 0 w 371795"/>
              <a:gd name="connsiteY0" fmla="*/ 1928927 h 1928927"/>
              <a:gd name="connsiteX1" fmla="*/ 201480 w 371795"/>
              <a:gd name="connsiteY1" fmla="*/ 170846 h 1928927"/>
              <a:gd name="connsiteX2" fmla="*/ 371795 w 371795"/>
              <a:gd name="connsiteY2" fmla="*/ 0 h 1928927"/>
              <a:gd name="connsiteX3" fmla="*/ 196385 w 371795"/>
              <a:gd name="connsiteY3" fmla="*/ 1743983 h 1928927"/>
              <a:gd name="connsiteX4" fmla="*/ 0 w 371795"/>
              <a:gd name="connsiteY4" fmla="*/ 1928927 h 1928927"/>
              <a:gd name="connsiteX0" fmla="*/ 0 w 361217"/>
              <a:gd name="connsiteY0" fmla="*/ 1922486 h 1922486"/>
              <a:gd name="connsiteX1" fmla="*/ 190902 w 361217"/>
              <a:gd name="connsiteY1" fmla="*/ 170846 h 1922486"/>
              <a:gd name="connsiteX2" fmla="*/ 361217 w 361217"/>
              <a:gd name="connsiteY2" fmla="*/ 0 h 1922486"/>
              <a:gd name="connsiteX3" fmla="*/ 185807 w 361217"/>
              <a:gd name="connsiteY3" fmla="*/ 1743983 h 1922486"/>
              <a:gd name="connsiteX4" fmla="*/ 0 w 361217"/>
              <a:gd name="connsiteY4" fmla="*/ 1922486 h 192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217" h="1922486">
                <a:moveTo>
                  <a:pt x="0" y="1922486"/>
                </a:moveTo>
                <a:lnTo>
                  <a:pt x="190902" y="170846"/>
                </a:lnTo>
                <a:lnTo>
                  <a:pt x="361217" y="0"/>
                </a:lnTo>
                <a:lnTo>
                  <a:pt x="185807" y="1743983"/>
                </a:lnTo>
                <a:lnTo>
                  <a:pt x="0" y="192248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080000" y="2205000"/>
            <a:ext cx="734400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alt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ДОБРОВОЛЬНИЧЕСКАЯ ДЕЯТЕЛЬНОСТЬ НА БАЗЕ ЦЕНТРА НАУКИ, </a:t>
            </a:r>
            <a:br>
              <a:rPr lang="ru-RU" alt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ru-RU" alt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ИННОВАЦИЙ И ТВОРЧЕСТВА «РОСТОК»</a:t>
            </a:r>
          </a:p>
          <a:p>
            <a:pPr algn="ctr"/>
            <a:endParaRPr lang="ru-RU" alt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0" y="1413000"/>
            <a:ext cx="1194852" cy="1229993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араллелограмм 21"/>
          <p:cNvSpPr/>
          <p:nvPr/>
        </p:nvSpPr>
        <p:spPr>
          <a:xfrm rot="2344141">
            <a:off x="1754367" y="4723881"/>
            <a:ext cx="392717" cy="193623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2129 w 364202"/>
              <a:gd name="connsiteY3" fmla="*/ 1809510 h 1927829"/>
              <a:gd name="connsiteX4" fmla="*/ 0 w 364202"/>
              <a:gd name="connsiteY4" fmla="*/ 1927829 h 192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2" h="1927829">
                <a:moveTo>
                  <a:pt x="0" y="1927829"/>
                </a:moveTo>
                <a:lnTo>
                  <a:pt x="197794" y="126441"/>
                </a:lnTo>
                <a:lnTo>
                  <a:pt x="364202" y="0"/>
                </a:lnTo>
                <a:lnTo>
                  <a:pt x="182129" y="1809510"/>
                </a:lnTo>
                <a:lnTo>
                  <a:pt x="0" y="1927829"/>
                </a:lnTo>
                <a:close/>
              </a:path>
            </a:pathLst>
          </a:custGeom>
          <a:solidFill>
            <a:srgbClr val="79C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 flipV="1">
            <a:off x="2174629" y="4605304"/>
            <a:ext cx="1194852" cy="122999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 rot="18861980" flipV="1">
            <a:off x="-1564863" y="3404603"/>
            <a:ext cx="10693297" cy="1207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098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7647" y="-10086"/>
            <a:ext cx="4273362" cy="4243331"/>
          </a:xfrm>
          <a:custGeom>
            <a:avLst/>
            <a:gdLst>
              <a:gd name="connsiteX0" fmla="*/ 0 w 4273362"/>
              <a:gd name="connsiteY0" fmla="*/ 0 h 4243331"/>
              <a:gd name="connsiteX1" fmla="*/ 4273362 w 4273362"/>
              <a:gd name="connsiteY1" fmla="*/ 0 h 4243331"/>
              <a:gd name="connsiteX2" fmla="*/ 4273362 w 4273362"/>
              <a:gd name="connsiteY2" fmla="*/ 4243331 h 4243331"/>
              <a:gd name="connsiteX3" fmla="*/ 0 w 4273362"/>
              <a:gd name="connsiteY3" fmla="*/ 4243331 h 4243331"/>
              <a:gd name="connsiteX4" fmla="*/ 0 w 4273362"/>
              <a:gd name="connsiteY4" fmla="*/ 0 h 4243331"/>
              <a:gd name="connsiteX0" fmla="*/ 0 w 4273362"/>
              <a:gd name="connsiteY0" fmla="*/ 0 h 4243331"/>
              <a:gd name="connsiteX1" fmla="*/ 4273362 w 4273362"/>
              <a:gd name="connsiteY1" fmla="*/ 0 h 4243331"/>
              <a:gd name="connsiteX2" fmla="*/ 0 w 4273362"/>
              <a:gd name="connsiteY2" fmla="*/ 4243331 h 4243331"/>
              <a:gd name="connsiteX3" fmla="*/ 0 w 4273362"/>
              <a:gd name="connsiteY3" fmla="*/ 0 h 424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3362" h="4243331">
                <a:moveTo>
                  <a:pt x="0" y="0"/>
                </a:moveTo>
                <a:lnTo>
                  <a:pt x="4273362" y="0"/>
                </a:lnTo>
                <a:lnTo>
                  <a:pt x="0" y="4243331"/>
                </a:lnTo>
                <a:lnTo>
                  <a:pt x="0" y="0"/>
                </a:lnTo>
                <a:close/>
              </a:path>
            </a:pathLst>
          </a:custGeom>
          <a:solidFill>
            <a:srgbClr val="6EC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TextBox 10"/>
          <p:cNvSpPr txBox="1"/>
          <p:nvPr/>
        </p:nvSpPr>
        <p:spPr>
          <a:xfrm rot="18888274">
            <a:off x="-418700" y="1075065"/>
            <a:ext cx="4138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kern="1000" spc="100" dirty="0">
                <a:solidFill>
                  <a:srgbClr val="FCF7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Roboto Black" panose="02000000000000000000" pitchFamily="2" charset="0"/>
              </a:rPr>
              <a:t>ОБЩЕСТВЕННАЯ И СОЦИАЛЬНАЯ АКТИВНОСТЬ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144707" y="1105194"/>
            <a:ext cx="660276" cy="61412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араллелограмм 21"/>
          <p:cNvSpPr/>
          <p:nvPr/>
        </p:nvSpPr>
        <p:spPr>
          <a:xfrm rot="2160752">
            <a:off x="623862" y="59453"/>
            <a:ext cx="408439" cy="1432206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2129 w 364202"/>
              <a:gd name="connsiteY3" fmla="*/ 1809510 h 1927829"/>
              <a:gd name="connsiteX4" fmla="*/ 0 w 364202"/>
              <a:gd name="connsiteY4" fmla="*/ 1927829 h 1927829"/>
              <a:gd name="connsiteX0" fmla="*/ 0 w 364202"/>
              <a:gd name="connsiteY0" fmla="*/ 1927829 h 1927829"/>
              <a:gd name="connsiteX1" fmla="*/ 204397 w 364202"/>
              <a:gd name="connsiteY1" fmla="*/ 101957 h 1927829"/>
              <a:gd name="connsiteX2" fmla="*/ 364202 w 364202"/>
              <a:gd name="connsiteY2" fmla="*/ 0 h 1927829"/>
              <a:gd name="connsiteX3" fmla="*/ 182129 w 364202"/>
              <a:gd name="connsiteY3" fmla="*/ 1809510 h 1927829"/>
              <a:gd name="connsiteX4" fmla="*/ 0 w 364202"/>
              <a:gd name="connsiteY4" fmla="*/ 1927829 h 1927829"/>
              <a:gd name="connsiteX0" fmla="*/ 0 w 367853"/>
              <a:gd name="connsiteY0" fmla="*/ 2016005 h 2016005"/>
              <a:gd name="connsiteX1" fmla="*/ 208048 w 367853"/>
              <a:gd name="connsiteY1" fmla="*/ 101957 h 2016005"/>
              <a:gd name="connsiteX2" fmla="*/ 367853 w 367853"/>
              <a:gd name="connsiteY2" fmla="*/ 0 h 2016005"/>
              <a:gd name="connsiteX3" fmla="*/ 185780 w 367853"/>
              <a:gd name="connsiteY3" fmla="*/ 1809510 h 2016005"/>
              <a:gd name="connsiteX4" fmla="*/ 0 w 367853"/>
              <a:gd name="connsiteY4" fmla="*/ 2016005 h 2016005"/>
              <a:gd name="connsiteX0" fmla="*/ 0 w 378782"/>
              <a:gd name="connsiteY0" fmla="*/ 2126640 h 2126640"/>
              <a:gd name="connsiteX1" fmla="*/ 208048 w 378782"/>
              <a:gd name="connsiteY1" fmla="*/ 212592 h 2126640"/>
              <a:gd name="connsiteX2" fmla="*/ 378782 w 378782"/>
              <a:gd name="connsiteY2" fmla="*/ 1 h 2126640"/>
              <a:gd name="connsiteX3" fmla="*/ 185780 w 378782"/>
              <a:gd name="connsiteY3" fmla="*/ 1920145 h 2126640"/>
              <a:gd name="connsiteX4" fmla="*/ 0 w 378782"/>
              <a:gd name="connsiteY4" fmla="*/ 2126640 h 21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782" h="2126640">
                <a:moveTo>
                  <a:pt x="0" y="2126640"/>
                </a:moveTo>
                <a:lnTo>
                  <a:pt x="208048" y="212592"/>
                </a:lnTo>
                <a:lnTo>
                  <a:pt x="378782" y="1"/>
                </a:lnTo>
                <a:lnTo>
                  <a:pt x="185780" y="1920145"/>
                </a:lnTo>
                <a:lnTo>
                  <a:pt x="0" y="212664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36000" y="909000"/>
            <a:ext cx="7416000" cy="646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Автономная некоммерческая организация </a:t>
            </a:r>
            <a:br>
              <a:rPr lang="ru-RU" sz="23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3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«Центр социально-экологических проектов «Росток»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 t="2519" b="9666"/>
          <a:stretch/>
        </p:blipFill>
        <p:spPr bwMode="auto">
          <a:xfrm>
            <a:off x="3687644" y="2349000"/>
            <a:ext cx="3008056" cy="409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58" y="2190126"/>
            <a:ext cx="3182641" cy="42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 rot="18861980" flipV="1">
            <a:off x="-3388863" y="2265067"/>
            <a:ext cx="10693297" cy="1207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араллелограмм 21"/>
          <p:cNvSpPr/>
          <p:nvPr/>
        </p:nvSpPr>
        <p:spPr>
          <a:xfrm rot="2046174">
            <a:off x="1386773" y="3714382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647999" y="5229000"/>
            <a:ext cx="1194852" cy="1229993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49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 flipV="1">
            <a:off x="10997148" y="5445000"/>
            <a:ext cx="1194852" cy="122999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4E4C7D-A044-41D0-BC89-2EC1F242DA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4443"/>
          <a:stretch/>
        </p:blipFill>
        <p:spPr>
          <a:xfrm>
            <a:off x="1704660" y="1948417"/>
            <a:ext cx="6128485" cy="3386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7647" y="-10086"/>
            <a:ext cx="4273362" cy="4243331"/>
          </a:xfrm>
          <a:custGeom>
            <a:avLst/>
            <a:gdLst>
              <a:gd name="connsiteX0" fmla="*/ 0 w 4273362"/>
              <a:gd name="connsiteY0" fmla="*/ 0 h 4243331"/>
              <a:gd name="connsiteX1" fmla="*/ 4273362 w 4273362"/>
              <a:gd name="connsiteY1" fmla="*/ 0 h 4243331"/>
              <a:gd name="connsiteX2" fmla="*/ 4273362 w 4273362"/>
              <a:gd name="connsiteY2" fmla="*/ 4243331 h 4243331"/>
              <a:gd name="connsiteX3" fmla="*/ 0 w 4273362"/>
              <a:gd name="connsiteY3" fmla="*/ 4243331 h 4243331"/>
              <a:gd name="connsiteX4" fmla="*/ 0 w 4273362"/>
              <a:gd name="connsiteY4" fmla="*/ 0 h 4243331"/>
              <a:gd name="connsiteX0" fmla="*/ 0 w 4273362"/>
              <a:gd name="connsiteY0" fmla="*/ 0 h 4243331"/>
              <a:gd name="connsiteX1" fmla="*/ 4273362 w 4273362"/>
              <a:gd name="connsiteY1" fmla="*/ 0 h 4243331"/>
              <a:gd name="connsiteX2" fmla="*/ 0 w 4273362"/>
              <a:gd name="connsiteY2" fmla="*/ 4243331 h 4243331"/>
              <a:gd name="connsiteX3" fmla="*/ 0 w 4273362"/>
              <a:gd name="connsiteY3" fmla="*/ 0 h 424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3362" h="4243331">
                <a:moveTo>
                  <a:pt x="0" y="0"/>
                </a:moveTo>
                <a:lnTo>
                  <a:pt x="4273362" y="0"/>
                </a:lnTo>
                <a:lnTo>
                  <a:pt x="0" y="4243331"/>
                </a:lnTo>
                <a:lnTo>
                  <a:pt x="0" y="0"/>
                </a:lnTo>
                <a:close/>
              </a:path>
            </a:pathLst>
          </a:custGeom>
          <a:solidFill>
            <a:srgbClr val="6EC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144707" y="1105194"/>
            <a:ext cx="660276" cy="61412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араллелограмм 21"/>
          <p:cNvSpPr/>
          <p:nvPr/>
        </p:nvSpPr>
        <p:spPr>
          <a:xfrm rot="2160752">
            <a:off x="623862" y="59453"/>
            <a:ext cx="408439" cy="1432206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2129 w 364202"/>
              <a:gd name="connsiteY3" fmla="*/ 1809510 h 1927829"/>
              <a:gd name="connsiteX4" fmla="*/ 0 w 364202"/>
              <a:gd name="connsiteY4" fmla="*/ 1927829 h 1927829"/>
              <a:gd name="connsiteX0" fmla="*/ 0 w 364202"/>
              <a:gd name="connsiteY0" fmla="*/ 1927829 h 1927829"/>
              <a:gd name="connsiteX1" fmla="*/ 204397 w 364202"/>
              <a:gd name="connsiteY1" fmla="*/ 101957 h 1927829"/>
              <a:gd name="connsiteX2" fmla="*/ 364202 w 364202"/>
              <a:gd name="connsiteY2" fmla="*/ 0 h 1927829"/>
              <a:gd name="connsiteX3" fmla="*/ 182129 w 364202"/>
              <a:gd name="connsiteY3" fmla="*/ 1809510 h 1927829"/>
              <a:gd name="connsiteX4" fmla="*/ 0 w 364202"/>
              <a:gd name="connsiteY4" fmla="*/ 1927829 h 1927829"/>
              <a:gd name="connsiteX0" fmla="*/ 0 w 367853"/>
              <a:gd name="connsiteY0" fmla="*/ 2016005 h 2016005"/>
              <a:gd name="connsiteX1" fmla="*/ 208048 w 367853"/>
              <a:gd name="connsiteY1" fmla="*/ 101957 h 2016005"/>
              <a:gd name="connsiteX2" fmla="*/ 367853 w 367853"/>
              <a:gd name="connsiteY2" fmla="*/ 0 h 2016005"/>
              <a:gd name="connsiteX3" fmla="*/ 185780 w 367853"/>
              <a:gd name="connsiteY3" fmla="*/ 1809510 h 2016005"/>
              <a:gd name="connsiteX4" fmla="*/ 0 w 367853"/>
              <a:gd name="connsiteY4" fmla="*/ 2016005 h 2016005"/>
              <a:gd name="connsiteX0" fmla="*/ 0 w 378782"/>
              <a:gd name="connsiteY0" fmla="*/ 2126640 h 2126640"/>
              <a:gd name="connsiteX1" fmla="*/ 208048 w 378782"/>
              <a:gd name="connsiteY1" fmla="*/ 212592 h 2126640"/>
              <a:gd name="connsiteX2" fmla="*/ 378782 w 378782"/>
              <a:gd name="connsiteY2" fmla="*/ 1 h 2126640"/>
              <a:gd name="connsiteX3" fmla="*/ 185780 w 378782"/>
              <a:gd name="connsiteY3" fmla="*/ 1920145 h 2126640"/>
              <a:gd name="connsiteX4" fmla="*/ 0 w 378782"/>
              <a:gd name="connsiteY4" fmla="*/ 2126640 h 21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782" h="2126640">
                <a:moveTo>
                  <a:pt x="0" y="2126640"/>
                </a:moveTo>
                <a:lnTo>
                  <a:pt x="208048" y="212592"/>
                </a:lnTo>
                <a:lnTo>
                  <a:pt x="378782" y="1"/>
                </a:lnTo>
                <a:lnTo>
                  <a:pt x="185780" y="1920145"/>
                </a:lnTo>
                <a:lnTo>
                  <a:pt x="0" y="212664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5" name="Прямоугольник 14"/>
          <p:cNvSpPr/>
          <p:nvPr/>
        </p:nvSpPr>
        <p:spPr>
          <a:xfrm rot="18861980" flipV="1">
            <a:off x="-3388863" y="2265067"/>
            <a:ext cx="10693297" cy="1207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 rot="18888274">
            <a:off x="-418700" y="1075065"/>
            <a:ext cx="4138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kern="1000" spc="100" dirty="0">
                <a:solidFill>
                  <a:srgbClr val="FCF7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Roboto Black" panose="02000000000000000000" pitchFamily="2" charset="0"/>
              </a:rPr>
              <a:t>ОБЩЕСТВЕННАЯ И СОЦИАЛЬНАЯ АКТИВНОСТЬ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8256000" y="3357000"/>
          <a:ext cx="3488000" cy="3213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Параллелограмм 21"/>
          <p:cNvSpPr/>
          <p:nvPr/>
        </p:nvSpPr>
        <p:spPr>
          <a:xfrm rot="2046174">
            <a:off x="2322774" y="2130383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5418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id="{34C4E74B-CEAE-4C28-96B8-39DC8353BEA6}"/>
              </a:ext>
            </a:extLst>
          </p:cNvPr>
          <p:cNvGraphicFramePr/>
          <p:nvPr/>
        </p:nvGraphicFramePr>
        <p:xfrm>
          <a:off x="4512000" y="3573000"/>
          <a:ext cx="10985620" cy="3085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4F07B5C-7A3B-4BB1-86BC-BCC514434555}"/>
              </a:ext>
            </a:extLst>
          </p:cNvPr>
          <p:cNvSpPr/>
          <p:nvPr/>
        </p:nvSpPr>
        <p:spPr>
          <a:xfrm>
            <a:off x="480000" y="1341000"/>
            <a:ext cx="968534" cy="105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6E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algn="ctr" defTabSz="1219170" fontAlgn="base">
              <a:spcBef>
                <a:spcPts val="533"/>
              </a:spcBef>
              <a:spcAft>
                <a:spcPct val="0"/>
              </a:spcAft>
              <a:defRPr/>
            </a:pPr>
            <a:r>
              <a:rPr lang="ru-RU" sz="213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</a:t>
            </a:r>
            <a:endParaRPr lang="ru-RU" sz="3200" dirty="0">
              <a:solidFill>
                <a:schemeClr val="tx2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59190EF9-1D8E-4AC1-A315-A0CCF25B5548}"/>
              </a:ext>
            </a:extLst>
          </p:cNvPr>
          <p:cNvSpPr/>
          <p:nvPr/>
        </p:nvSpPr>
        <p:spPr>
          <a:xfrm>
            <a:off x="1632000" y="1341000"/>
            <a:ext cx="1194558" cy="1038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6E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algn="ctr" defTabSz="1219170" fontAlgn="base">
              <a:spcBef>
                <a:spcPts val="533"/>
              </a:spcBef>
              <a:spcAft>
                <a:spcPct val="0"/>
              </a:spcAft>
              <a:defRPr/>
            </a:pPr>
            <a:r>
              <a:rPr lang="ru-RU" sz="2133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13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</a:t>
            </a:r>
            <a:endParaRPr lang="ru-RU" sz="3200" dirty="0">
              <a:solidFill>
                <a:schemeClr val="tx2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BD412438-4AE0-462D-BC1B-096254F773D3}"/>
              </a:ext>
            </a:extLst>
          </p:cNvPr>
          <p:cNvSpPr/>
          <p:nvPr/>
        </p:nvSpPr>
        <p:spPr>
          <a:xfrm>
            <a:off x="3000000" y="1341000"/>
            <a:ext cx="968534" cy="1038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6E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ctr" defTabSz="1219170" fontAlgn="base">
              <a:spcBef>
                <a:spcPts val="533"/>
              </a:spcBef>
              <a:spcAft>
                <a:spcPct val="0"/>
              </a:spcAft>
              <a:defRPr/>
            </a:pPr>
            <a:r>
              <a:rPr lang="ru-RU" sz="213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</a:t>
            </a:r>
            <a:endParaRPr lang="ru-RU" sz="3200" dirty="0">
              <a:solidFill>
                <a:schemeClr val="tx2"/>
              </a:solidFill>
              <a:latin typeface="Verdana" pitchFamily="34" charset="0"/>
              <a:cs typeface="Arial" charset="0"/>
            </a:endParaRP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926C90A0-C952-482D-95DA-1F44CDB461FD}"/>
              </a:ext>
            </a:extLst>
          </p:cNvPr>
          <p:cNvCxnSpPr/>
          <p:nvPr/>
        </p:nvCxnSpPr>
        <p:spPr>
          <a:xfrm flipV="1">
            <a:off x="6960000" y="1298260"/>
            <a:ext cx="1196397" cy="474740"/>
          </a:xfrm>
          <a:prstGeom prst="line">
            <a:avLst/>
          </a:prstGeom>
          <a:ln w="12700">
            <a:solidFill>
              <a:srgbClr val="6EC0E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5B389427-79E5-4E1F-B5AA-A2B97EBFDA53}"/>
              </a:ext>
            </a:extLst>
          </p:cNvPr>
          <p:cNvCxnSpPr/>
          <p:nvPr/>
        </p:nvCxnSpPr>
        <p:spPr>
          <a:xfrm>
            <a:off x="7006994" y="2493000"/>
            <a:ext cx="1149403" cy="189124"/>
          </a:xfrm>
          <a:prstGeom prst="line">
            <a:avLst/>
          </a:prstGeom>
          <a:ln w="12700">
            <a:solidFill>
              <a:srgbClr val="6EC0E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51B6AD57-E188-4E12-AB19-88469D275B15}"/>
              </a:ext>
            </a:extLst>
          </p:cNvPr>
          <p:cNvCxnSpPr/>
          <p:nvPr/>
        </p:nvCxnSpPr>
        <p:spPr>
          <a:xfrm flipV="1">
            <a:off x="7010160" y="1869950"/>
            <a:ext cx="1146237" cy="119050"/>
          </a:xfrm>
          <a:prstGeom prst="line">
            <a:avLst/>
          </a:prstGeom>
          <a:ln w="12700">
            <a:solidFill>
              <a:srgbClr val="6EC0E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3F1AB281-3B8D-46BF-8D74-2DF0C356E112}"/>
              </a:ext>
            </a:extLst>
          </p:cNvPr>
          <p:cNvSpPr/>
          <p:nvPr/>
        </p:nvSpPr>
        <p:spPr>
          <a:xfrm>
            <a:off x="480000" y="4293000"/>
            <a:ext cx="2371162" cy="24518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333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1FE6BD62-1B17-4C2F-972F-786C48D77ACF}"/>
              </a:ext>
            </a:extLst>
          </p:cNvPr>
          <p:cNvSpPr/>
          <p:nvPr/>
        </p:nvSpPr>
        <p:spPr>
          <a:xfrm>
            <a:off x="480000" y="3573000"/>
            <a:ext cx="3560655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33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Подготовлено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33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подано всего проектов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C647D88-D392-3D29-9169-1B2D005D60D3}"/>
              </a:ext>
            </a:extLst>
          </p:cNvPr>
          <p:cNvCxnSpPr/>
          <p:nvPr/>
        </p:nvCxnSpPr>
        <p:spPr>
          <a:xfrm>
            <a:off x="6960000" y="2277000"/>
            <a:ext cx="1196397" cy="0"/>
          </a:xfrm>
          <a:prstGeom prst="line">
            <a:avLst/>
          </a:prstGeom>
          <a:ln w="12700">
            <a:solidFill>
              <a:srgbClr val="6EC0E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56000" y="261000"/>
            <a:ext cx="6624000" cy="864000"/>
          </a:xfrm>
          <a:prstGeom prst="roundRect">
            <a:avLst/>
          </a:prstGeom>
          <a:solidFill>
            <a:srgbClr val="6EC0E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0C41B5-5A95-465C-9144-C8774A4C1ACF}"/>
              </a:ext>
            </a:extLst>
          </p:cNvPr>
          <p:cNvSpPr txBox="1"/>
          <p:nvPr/>
        </p:nvSpPr>
        <p:spPr>
          <a:xfrm>
            <a:off x="1056000" y="477000"/>
            <a:ext cx="662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Динамика проектно-грантовой деятельности</a:t>
            </a: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552000" y="2421000"/>
            <a:ext cx="864000" cy="0"/>
          </a:xfrm>
          <a:prstGeom prst="line">
            <a:avLst/>
          </a:prstGeom>
          <a:ln w="76200">
            <a:solidFill>
              <a:srgbClr val="6EC0E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B4F07B5C-7A3B-4BB1-86BC-BCC514434555}"/>
              </a:ext>
            </a:extLst>
          </p:cNvPr>
          <p:cNvSpPr/>
          <p:nvPr/>
        </p:nvSpPr>
        <p:spPr>
          <a:xfrm>
            <a:off x="4152000" y="1341000"/>
            <a:ext cx="968534" cy="1059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6E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  <a:p>
            <a:pPr algn="ctr" defTabSz="1219170" fontAlgn="base">
              <a:spcBef>
                <a:spcPts val="533"/>
              </a:spcBef>
              <a:spcAft>
                <a:spcPct val="0"/>
              </a:spcAft>
              <a:defRPr/>
            </a:pPr>
            <a:r>
              <a:rPr lang="ru-RU" sz="2133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</a:t>
            </a:r>
            <a:endParaRPr lang="ru-RU" sz="3200" dirty="0">
              <a:solidFill>
                <a:schemeClr val="tx2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68B664E-C7AF-47F2-9482-B44343DC5EE8}"/>
              </a:ext>
            </a:extLst>
          </p:cNvPr>
          <p:cNvSpPr/>
          <p:nvPr/>
        </p:nvSpPr>
        <p:spPr>
          <a:xfrm>
            <a:off x="8450239" y="981000"/>
            <a:ext cx="3267180" cy="4795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6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FA076F-1ACF-4E0B-A8E0-CF378A0E821E}"/>
              </a:ext>
            </a:extLst>
          </p:cNvPr>
          <p:cNvSpPr txBox="1"/>
          <p:nvPr/>
        </p:nvSpPr>
        <p:spPr>
          <a:xfrm>
            <a:off x="8450239" y="1518314"/>
            <a:ext cx="326718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президентских грантов – 1 000 000 руб.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CF35A9-EA43-4A70-813D-AB5F639DD2C2}"/>
              </a:ext>
            </a:extLst>
          </p:cNvPr>
          <p:cNvSpPr txBox="1"/>
          <p:nvPr/>
        </p:nvSpPr>
        <p:spPr>
          <a:xfrm>
            <a:off x="8450239" y="2557142"/>
            <a:ext cx="326718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грантов Главы Администрации г. Уфа – 265000 руб.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8E9F37-AB97-449F-8FBB-01922D972053}"/>
              </a:ext>
            </a:extLst>
          </p:cNvPr>
          <p:cNvSpPr txBox="1"/>
          <p:nvPr/>
        </p:nvSpPr>
        <p:spPr>
          <a:xfrm>
            <a:off x="8450239" y="3076556"/>
            <a:ext cx="326718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Росмолодежь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(педагоги) - 500000 руб.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7A8B48-D068-EC76-74F0-14146D93940C}"/>
              </a:ext>
            </a:extLst>
          </p:cNvPr>
          <p:cNvSpPr txBox="1"/>
          <p:nvPr/>
        </p:nvSpPr>
        <p:spPr>
          <a:xfrm>
            <a:off x="8450239" y="2037728"/>
            <a:ext cx="325221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 РГО – 100 000 руб.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8E9F37-AB97-449F-8FBB-01922D972053}"/>
              </a:ext>
            </a:extLst>
          </p:cNvPr>
          <p:cNvSpPr txBox="1"/>
          <p:nvPr/>
        </p:nvSpPr>
        <p:spPr>
          <a:xfrm>
            <a:off x="8450239" y="3595969"/>
            <a:ext cx="326718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Росмолодежь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(дети) - 138000 руб.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14AB88-A073-4801-ACAB-E3811E93D924}"/>
              </a:ext>
            </a:extLst>
          </p:cNvPr>
          <p:cNvSpPr txBox="1"/>
          <p:nvPr/>
        </p:nvSpPr>
        <p:spPr>
          <a:xfrm>
            <a:off x="8400000" y="997287"/>
            <a:ext cx="3267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Успех каждого ребенка – более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6000000 руб.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5B389427-79E5-4E1F-B5AA-A2B97EBFDA53}"/>
              </a:ext>
            </a:extLst>
          </p:cNvPr>
          <p:cNvCxnSpPr/>
          <p:nvPr/>
        </p:nvCxnSpPr>
        <p:spPr>
          <a:xfrm>
            <a:off x="7006994" y="2709000"/>
            <a:ext cx="1149403" cy="477124"/>
          </a:xfrm>
          <a:prstGeom prst="line">
            <a:avLst/>
          </a:prstGeom>
          <a:ln w="12700">
            <a:solidFill>
              <a:srgbClr val="6EC0E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5B389427-79E5-4E1F-B5AA-A2B97EBFDA53}"/>
              </a:ext>
            </a:extLst>
          </p:cNvPr>
          <p:cNvCxnSpPr/>
          <p:nvPr/>
        </p:nvCxnSpPr>
        <p:spPr>
          <a:xfrm>
            <a:off x="7006994" y="2997000"/>
            <a:ext cx="1149403" cy="765124"/>
          </a:xfrm>
          <a:prstGeom prst="line">
            <a:avLst/>
          </a:prstGeom>
          <a:ln w="12700">
            <a:solidFill>
              <a:srgbClr val="6EC0E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Прямоугольник 98"/>
          <p:cNvSpPr/>
          <p:nvPr/>
        </p:nvSpPr>
        <p:spPr>
          <a:xfrm>
            <a:off x="6744000" y="1485000"/>
            <a:ext cx="360000" cy="180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араллелограмм 21"/>
          <p:cNvSpPr/>
          <p:nvPr/>
        </p:nvSpPr>
        <p:spPr>
          <a:xfrm rot="2046174">
            <a:off x="3474774" y="3930383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 flipV="1">
            <a:off x="2736000" y="5445001"/>
            <a:ext cx="1194852" cy="1229993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5664000" y="1341000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6EC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430380" y="1989000"/>
            <a:ext cx="846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ts val="533"/>
              </a:spcBef>
              <a:spcAft>
                <a:spcPct val="0"/>
              </a:spcAft>
              <a:defRPr/>
            </a:pP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</a:t>
            </a:r>
            <a:endParaRPr lang="ru-RU" sz="2400" dirty="0">
              <a:solidFill>
                <a:schemeClr val="tx2"/>
              </a:solidFill>
              <a:latin typeface="Verdana" pitchFamily="34" charset="0"/>
              <a:cs typeface="Arial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1848000" y="2421000"/>
            <a:ext cx="864000" cy="0"/>
          </a:xfrm>
          <a:prstGeom prst="line">
            <a:avLst/>
          </a:prstGeom>
          <a:ln w="76200">
            <a:solidFill>
              <a:srgbClr val="6EC0E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000000" y="2421000"/>
            <a:ext cx="864000" cy="0"/>
          </a:xfrm>
          <a:prstGeom prst="line">
            <a:avLst/>
          </a:prstGeom>
          <a:ln w="76200">
            <a:solidFill>
              <a:srgbClr val="6EC0E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152000" y="2421000"/>
            <a:ext cx="864000" cy="0"/>
          </a:xfrm>
          <a:prstGeom prst="line">
            <a:avLst/>
          </a:prstGeom>
          <a:ln w="76200">
            <a:solidFill>
              <a:srgbClr val="6EC0E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5376000" y="2421000"/>
            <a:ext cx="864000" cy="0"/>
          </a:xfrm>
          <a:prstGeom prst="line">
            <a:avLst/>
          </a:prstGeom>
          <a:ln w="76200">
            <a:solidFill>
              <a:srgbClr val="6EC0E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264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480000" y="1485000"/>
            <a:ext cx="5112000" cy="42228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photo_2023-10-24_16-38-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80241" y="1942160"/>
            <a:ext cx="5020907" cy="37656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96000" y="1792839"/>
            <a:ext cx="4896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dirty="0"/>
              <a:t>Проект «Тропа Здоровья» включен в перечень победителей конкурса на предоставление грантов Администрации городского округа город Уфа РБ на сумму 265 тыс. руб. В 2023 году велась реализация данного проекта. Он направлен на обучение лиц старшего возраста знаниям ЗОЖ и на создание доступной </a:t>
            </a:r>
            <a:r>
              <a:rPr lang="ru-RU" dirty="0" err="1"/>
              <a:t>спортивно-досуговой</a:t>
            </a:r>
            <a:r>
              <a:rPr lang="ru-RU" dirty="0"/>
              <a:t> инфраструктуры для повышения качества жизни пожилых людей, сохранения их физического здоровья и продления активного долголетия.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  <p:sp>
        <p:nvSpPr>
          <p:cNvPr id="5" name="Параллелограмм 21"/>
          <p:cNvSpPr/>
          <p:nvPr/>
        </p:nvSpPr>
        <p:spPr>
          <a:xfrm rot="2046174">
            <a:off x="11735922" y="3498382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0997148" y="5013000"/>
            <a:ext cx="1194852" cy="1229993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tj3YFoZAi8s (1).jpg"/>
          <p:cNvPicPr>
            <a:picLocks noChangeAspect="1"/>
          </p:cNvPicPr>
          <p:nvPr/>
        </p:nvPicPr>
        <p:blipFill>
          <a:blip r:embed="rId2" cstate="print"/>
          <a:srcRect l="6614" b="16637"/>
          <a:stretch>
            <a:fillRect/>
          </a:stretch>
        </p:blipFill>
        <p:spPr>
          <a:xfrm>
            <a:off x="5794176" y="1829627"/>
            <a:ext cx="5359082" cy="3600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80000" y="1413000"/>
            <a:ext cx="4959888" cy="42325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624000" y="2049442"/>
            <a:ext cx="4608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Демское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отделение Русского географического общества в Республике Башкортостан (руководитель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Леушкина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Н.Ф.), организованное на базе ЦНИТ «Росток», выиграло грант на сумму 100 тыс. руб. с проектом «Босая тропа «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Демский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дендропарк», целью которого стало создание босоногой тропы для улучшения условий  физического состояния и полезного досуга жителей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Демского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г. Уфы всех возрастных категорий.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  <p:sp>
        <p:nvSpPr>
          <p:cNvPr id="5" name="Параллелограмм 21"/>
          <p:cNvSpPr/>
          <p:nvPr/>
        </p:nvSpPr>
        <p:spPr>
          <a:xfrm rot="2046174">
            <a:off x="11735922" y="3498382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0997148" y="5013000"/>
            <a:ext cx="1194852" cy="1229993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263999" y="1420170"/>
            <a:ext cx="559089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Молодой педагог центра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Халиуллина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З.Г. стала победителем Всероссийского конкурса молодежных проектов в рамках IV Молодежного гражданского форума ПФО «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Йыйын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молодежи – 2023» с проектом «Клуб юных инженеров «Открывая возможности» на реализацию которого выделено 500 тыс. руб.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photo_2023-08-25_11-35-44.jpg"/>
          <p:cNvPicPr>
            <a:picLocks noChangeAspect="1"/>
          </p:cNvPicPr>
          <p:nvPr/>
        </p:nvPicPr>
        <p:blipFill>
          <a:blip r:embed="rId2" cstate="print"/>
          <a:srcRect r="11811"/>
          <a:stretch>
            <a:fillRect/>
          </a:stretch>
        </p:blipFill>
        <p:spPr>
          <a:xfrm>
            <a:off x="6086664" y="899821"/>
            <a:ext cx="4490320" cy="3818866"/>
          </a:xfrm>
          <a:prstGeom prst="rect">
            <a:avLst/>
          </a:prstGeom>
        </p:spPr>
      </p:pic>
      <p:pic>
        <p:nvPicPr>
          <p:cNvPr id="4" name="Рисунок 3" descr="photo_2023-11-20_19-57-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0000" y="3006492"/>
            <a:ext cx="4008000" cy="3006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hoto_2024-03-17_23-40-17.jpg"/>
          <p:cNvPicPr>
            <a:picLocks noChangeAspect="1"/>
          </p:cNvPicPr>
          <p:nvPr/>
        </p:nvPicPr>
        <p:blipFill>
          <a:blip r:embed="rId2" cstate="print"/>
          <a:srcRect t="32480" r="9966"/>
          <a:stretch>
            <a:fillRect/>
          </a:stretch>
        </p:blipFill>
        <p:spPr>
          <a:xfrm>
            <a:off x="1851279" y="892576"/>
            <a:ext cx="8136000" cy="45763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  <p:sp>
        <p:nvSpPr>
          <p:cNvPr id="6" name="Параллелограмм 21"/>
          <p:cNvSpPr/>
          <p:nvPr/>
        </p:nvSpPr>
        <p:spPr>
          <a:xfrm rot="2046174">
            <a:off x="11466773" y="3924389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0727999" y="5439007"/>
            <a:ext cx="1194852" cy="1229993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158627" y="5628006"/>
            <a:ext cx="11640000" cy="12299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434627" y="5541874"/>
            <a:ext cx="11088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Педагоги ЦНИТ "Росток" стали участниками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пилотного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проекта "Национальная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киберфизическая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платформа (НКФП)" при в рамках субсидирования Гранта «Движение Первых» с целью организации и проведения проектной активности, направленной на воспитание, развитие и самореализацию детей, молодежи, организацию досуга детей и молодежи в 2023 году.  Для массового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вовлечениядетей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техническое творчество и технологическое образование через мобильные игры центру выделено 213 558 руб.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hoto_2024-01-24_14-53-11.jpg"/>
          <p:cNvPicPr>
            <a:picLocks noChangeAspect="1"/>
          </p:cNvPicPr>
          <p:nvPr/>
        </p:nvPicPr>
        <p:blipFill>
          <a:blip r:embed="rId2" cstate="print"/>
          <a:srcRect t="24508"/>
          <a:stretch>
            <a:fillRect/>
          </a:stretch>
        </p:blipFill>
        <p:spPr>
          <a:xfrm>
            <a:off x="1200000" y="803359"/>
            <a:ext cx="9095999" cy="5150028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46950" y="0"/>
            <a:ext cx="10656000" cy="720000"/>
          </a:xfrm>
          <a:prstGeom prst="roundRect">
            <a:avLst/>
          </a:prstGeom>
          <a:solidFill>
            <a:srgbClr val="6EC0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3373" y="66545"/>
            <a:ext cx="104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Продолжает деятельность отряд юных инспекторов дорожного движения «Зеленый свет» на базе ГБОУ Республиканская многопрофильная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полилингвальная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гимназия №2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смарт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  <p:sp>
        <p:nvSpPr>
          <p:cNvPr id="5" name="Параллелограмм 21"/>
          <p:cNvSpPr/>
          <p:nvPr/>
        </p:nvSpPr>
        <p:spPr>
          <a:xfrm rot="2046174">
            <a:off x="11466773" y="3924389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0727999" y="5439007"/>
            <a:ext cx="1194852" cy="1229993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Lenovo\Desktop\августовка 22\IMG_0767.jpg"/>
          <p:cNvPicPr>
            <a:picLocks noChangeAspect="1" noChangeArrowheads="1"/>
          </p:cNvPicPr>
          <p:nvPr/>
        </p:nvPicPr>
        <p:blipFill rotWithShape="1">
          <a:blip r:embed="rId2" cstate="print"/>
          <a:srcRect t="13137" b="-13137"/>
          <a:stretch/>
        </p:blipFill>
        <p:spPr bwMode="auto">
          <a:xfrm>
            <a:off x="5808000" y="837000"/>
            <a:ext cx="5903066" cy="3320474"/>
          </a:xfrm>
          <a:prstGeom prst="rect">
            <a:avLst/>
          </a:prstGeom>
        </p:spPr>
      </p:pic>
      <p:pic>
        <p:nvPicPr>
          <p:cNvPr id="7" name="Picture 3" descr="C:\Users\Lenovo\Desktop\августовка 22\IMG_0174.jpg"/>
          <p:cNvPicPr>
            <a:picLocks noChangeAspect="1" noChangeArrowheads="1"/>
          </p:cNvPicPr>
          <p:nvPr/>
        </p:nvPicPr>
        <p:blipFill rotWithShape="1">
          <a:blip r:embed="rId3" cstate="print"/>
          <a:srcRect t="13563" b="18223"/>
          <a:stretch/>
        </p:blipFill>
        <p:spPr bwMode="auto">
          <a:xfrm>
            <a:off x="1344000" y="3645000"/>
            <a:ext cx="5701681" cy="2916984"/>
          </a:xfrm>
          <a:prstGeom prst="rect">
            <a:avLst/>
          </a:prstGeom>
        </p:spPr>
      </p:pic>
      <p:pic>
        <p:nvPicPr>
          <p:cNvPr id="6" name="Picture 2" descr="C:\Users\Lenovo\Desktop\августовка 22\IMG_9338.jpg"/>
          <p:cNvPicPr>
            <a:picLocks noChangeAspect="1" noChangeArrowheads="1"/>
          </p:cNvPicPr>
          <p:nvPr/>
        </p:nvPicPr>
        <p:blipFill rotWithShape="1">
          <a:blip r:embed="rId4" cstate="print"/>
          <a:srcRect l="-4125" t="22765" r="4125" b="1084"/>
          <a:stretch/>
        </p:blipFill>
        <p:spPr bwMode="auto">
          <a:xfrm>
            <a:off x="1272000" y="765000"/>
            <a:ext cx="5180083" cy="288996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/>
        </p:nvGraphicFramePr>
        <p:xfrm>
          <a:off x="408000" y="8370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3864000" y="477000"/>
            <a:ext cx="4608000" cy="1080000"/>
          </a:xfrm>
          <a:prstGeom prst="roundRect">
            <a:avLst/>
          </a:prstGeom>
          <a:solidFill>
            <a:srgbClr val="6EC0E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92000" y="621000"/>
            <a:ext cx="46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 НАУКИ, ИННОВАЦИЙ </a:t>
            </a:r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ТВОРЧЕСТВА «РОСТОК»</a:t>
            </a:r>
          </a:p>
        </p:txBody>
      </p:sp>
      <p:sp>
        <p:nvSpPr>
          <p:cNvPr id="11" name="Параллелограмм 21"/>
          <p:cNvSpPr/>
          <p:nvPr/>
        </p:nvSpPr>
        <p:spPr>
          <a:xfrm rot="2046174">
            <a:off x="11466773" y="3930383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10727999" y="5445001"/>
            <a:ext cx="1194852" cy="1229993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photo_2024-03-13_14-12-11.jpg"/>
          <p:cNvPicPr>
            <a:picLocks noChangeAspect="1"/>
          </p:cNvPicPr>
          <p:nvPr/>
        </p:nvPicPr>
        <p:blipFill>
          <a:blip r:embed="rId11" cstate="print"/>
          <a:srcRect l="23253"/>
          <a:stretch>
            <a:fillRect/>
          </a:stretch>
        </p:blipFill>
        <p:spPr>
          <a:xfrm>
            <a:off x="6757311" y="3645000"/>
            <a:ext cx="4954689" cy="290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E29366-4B8A-EDF4-73C7-4714116BCA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7060"/>
          <a:stretch/>
        </p:blipFill>
        <p:spPr>
          <a:xfrm>
            <a:off x="551999" y="3708221"/>
            <a:ext cx="5472731" cy="3104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C1CCC48-6850-C0F9-BD08-3C772F8E5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1"/>
          <a:stretch/>
        </p:blipFill>
        <p:spPr bwMode="auto">
          <a:xfrm>
            <a:off x="552000" y="909000"/>
            <a:ext cx="5407929" cy="2973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E8134C-C7E5-470F-B27E-BB4C2330A3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0000" y="3084129"/>
            <a:ext cx="5782345" cy="3728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E492E9-9D52-4936-BB93-FCDEC37D9C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2" t="5319" r="13720" b="68"/>
          <a:stretch/>
        </p:blipFill>
        <p:spPr>
          <a:xfrm>
            <a:off x="5749191" y="837000"/>
            <a:ext cx="5900997" cy="37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>
            <a:off x="2136000" y="477000"/>
            <a:ext cx="7416000" cy="648000"/>
          </a:xfrm>
          <a:prstGeom prst="roundRect">
            <a:avLst/>
          </a:prstGeom>
          <a:solidFill>
            <a:srgbClr val="6EC0E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52000" y="-27000"/>
            <a:ext cx="10491992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НАПРАВЛЕНИЯ ЦНИТ «РОСТОК»  </a:t>
            </a:r>
          </a:p>
        </p:txBody>
      </p:sp>
      <p:graphicFrame>
        <p:nvGraphicFramePr>
          <p:cNvPr id="32" name="Схема 31"/>
          <p:cNvGraphicFramePr/>
          <p:nvPr/>
        </p:nvGraphicFramePr>
        <p:xfrm>
          <a:off x="4152000" y="2925000"/>
          <a:ext cx="4464000" cy="280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3" name="Параллелограмм 21"/>
          <p:cNvSpPr/>
          <p:nvPr/>
        </p:nvSpPr>
        <p:spPr>
          <a:xfrm rot="2046174">
            <a:off x="11682773" y="3426383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10943999" y="4941001"/>
            <a:ext cx="1194852" cy="122999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455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CAE303-E834-EF3A-BF96-6427DA856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6266"/>
          <a:stretch/>
        </p:blipFill>
        <p:spPr>
          <a:xfrm>
            <a:off x="407999" y="3537416"/>
            <a:ext cx="5472001" cy="3186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ED77E4-C704-4A6C-96CB-C90472DBD4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6000" y="3645000"/>
            <a:ext cx="4104001" cy="306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CA23A2-6FDB-4902-B1FA-3B6A71526B0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7949"/>
          <a:stretch>
            <a:fillRect/>
          </a:stretch>
        </p:blipFill>
        <p:spPr>
          <a:xfrm>
            <a:off x="6384000" y="821482"/>
            <a:ext cx="5299393" cy="3154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47E1B6C-5238-4F54-831D-EAB2159451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9" t="3171" r="15958" b="3259"/>
          <a:stretch/>
        </p:blipFill>
        <p:spPr>
          <a:xfrm>
            <a:off x="408000" y="693000"/>
            <a:ext cx="5400000" cy="3482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2136000" y="477000"/>
            <a:ext cx="7416000" cy="648000"/>
          </a:xfrm>
          <a:prstGeom prst="roundRect">
            <a:avLst/>
          </a:prstGeom>
          <a:solidFill>
            <a:srgbClr val="6EC0E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52000" y="-27000"/>
            <a:ext cx="10491992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НАПРАВЛЕНИЯ ЦНИТ «РОСТОК»  </a:t>
            </a:r>
          </a:p>
        </p:txBody>
      </p:sp>
      <p:graphicFrame>
        <p:nvGraphicFramePr>
          <p:cNvPr id="30" name="Схема 29"/>
          <p:cNvGraphicFramePr/>
          <p:nvPr/>
        </p:nvGraphicFramePr>
        <p:xfrm>
          <a:off x="3288000" y="3429000"/>
          <a:ext cx="4464000" cy="280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2" name="Параллелограмм 21"/>
          <p:cNvSpPr/>
          <p:nvPr/>
        </p:nvSpPr>
        <p:spPr>
          <a:xfrm rot="2046174">
            <a:off x="11466773" y="3924389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10727999" y="5439007"/>
            <a:ext cx="1194852" cy="1229993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46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2891AC-BE78-4F1F-8737-EF9A93EF0E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41" t="3747" r="50180" b="-3747"/>
          <a:stretch/>
        </p:blipFill>
        <p:spPr>
          <a:xfrm>
            <a:off x="552000" y="2853000"/>
            <a:ext cx="3579442" cy="2324611"/>
          </a:xfrm>
          <a:prstGeom prst="rect">
            <a:avLst/>
          </a:prstGeom>
          <a:ln>
            <a:noFill/>
          </a:ln>
          <a:effectLst>
            <a:outerShdw dist="139700" algn="tl" rotWithShape="0">
              <a:srgbClr val="333333">
                <a:alpha val="7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693858" y="1269000"/>
            <a:ext cx="4025462" cy="5087350"/>
          </a:xfrm>
          <a:prstGeom prst="rect">
            <a:avLst/>
          </a:prstGeom>
          <a:gradFill flip="none" rotWithShape="1">
            <a:gsLst>
              <a:gs pos="100000">
                <a:srgbClr val="A2D9F7"/>
              </a:gs>
              <a:gs pos="100000">
                <a:srgbClr val="FFEBF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8710" y="642680"/>
            <a:ext cx="5327999" cy="43088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Материально-техническая база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0" t="67088" r="24873"/>
          <a:stretch/>
        </p:blipFill>
        <p:spPr bwMode="auto">
          <a:xfrm>
            <a:off x="482568" y="4356086"/>
            <a:ext cx="3597432" cy="20002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Lenovo\Desktop\РослИН-грант увелич мест\новые места 22\1ee09226-ffdc-4a43-bb1e-3f313b9299a1.jpg"/>
          <p:cNvPicPr>
            <a:picLocks noChangeAspect="1" noChangeArrowheads="1"/>
          </p:cNvPicPr>
          <p:nvPr/>
        </p:nvPicPr>
        <p:blipFill>
          <a:blip r:embed="rId4" cstate="print"/>
          <a:srcRect t="24932"/>
          <a:stretch>
            <a:fillRect/>
          </a:stretch>
        </p:blipFill>
        <p:spPr bwMode="auto">
          <a:xfrm>
            <a:off x="552000" y="1269000"/>
            <a:ext cx="3456000" cy="17867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773018" y="1629000"/>
            <a:ext cx="3722982" cy="421653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Электронная лаборатория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мониторинга окружающей среды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Естественно-научный музей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Оборудование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для 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D-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моделирования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 печати (2 принтера)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Оборудование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для химического анализа (шкаф, весы, реактивы) и др.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Оборудование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для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нейродиагностики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нейропротезирования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2000" y="261000"/>
            <a:ext cx="4320000" cy="792000"/>
          </a:xfrm>
          <a:prstGeom prst="roundRect">
            <a:avLst/>
          </a:prstGeom>
          <a:solidFill>
            <a:srgbClr val="6EC0E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68000" y="333000"/>
            <a:ext cx="91933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МБОУ ДО «ЦНИТ «Росток»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Материально-техническая база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6693" y="267948"/>
            <a:ext cx="662627" cy="79671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008000" y="1269000"/>
            <a:ext cx="3685858" cy="508735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35064" y="1288133"/>
            <a:ext cx="3597432" cy="507830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13 учебных кабинетов оснащены новой мебелью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(одноместные парты,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стулья и стеллажи)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 интерактивные панели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интерактивные доски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 короткофокусным проектором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 проекторов с экранами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40 ноутбуков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 в 2022-2023 году приобретено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ноутбуков, 2 компьютера)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роботехнических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комплектов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(для различного возраста)</a:t>
            </a:r>
          </a:p>
        </p:txBody>
      </p:sp>
      <p:sp>
        <p:nvSpPr>
          <p:cNvPr id="17" name="Параллелограмм 21"/>
          <p:cNvSpPr/>
          <p:nvPr/>
        </p:nvSpPr>
        <p:spPr>
          <a:xfrm rot="2046174">
            <a:off x="11682773" y="3426383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10943999" y="4941001"/>
            <a:ext cx="1194852" cy="122999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hoto_2024-03-17_21-57-48.jpg"/>
          <p:cNvPicPr>
            <a:picLocks noChangeAspect="1"/>
          </p:cNvPicPr>
          <p:nvPr/>
        </p:nvPicPr>
        <p:blipFill>
          <a:blip r:embed="rId2" cstate="print"/>
          <a:srcRect t="24803"/>
          <a:stretch>
            <a:fillRect/>
          </a:stretch>
        </p:blipFill>
        <p:spPr>
          <a:xfrm>
            <a:off x="0" y="-18272"/>
            <a:ext cx="12192000" cy="68762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0" y="24133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552000" y="5085000"/>
            <a:ext cx="11160000" cy="12960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Реализуется Адаптированная дополнительная общеобразовательная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общеразвивающая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программа для обучающихся с задержкой психического развития и  тяжелыми нарушениями речи «Детская йога», кандидатом педагогических наук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Бурангуловой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Г.А., на базе детского сада № 202, на основании договора сетевого взаимодействия </a:t>
            </a:r>
          </a:p>
        </p:txBody>
      </p:sp>
      <p:sp>
        <p:nvSpPr>
          <p:cNvPr id="6" name="Параллелограмм 21"/>
          <p:cNvSpPr/>
          <p:nvPr/>
        </p:nvSpPr>
        <p:spPr>
          <a:xfrm rot="2046174">
            <a:off x="11466773" y="3924389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0727999" y="5439007"/>
            <a:ext cx="1194852" cy="1229993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984000" y="3213000"/>
            <a:ext cx="324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«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Микроген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Естественно-научная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направленность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Инфраструктурных - 15 мест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Ученико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-мест - 71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12000" y="5013000"/>
            <a:ext cx="316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«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Нейро-БОС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Социально-гуманитарная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Инфраструктурных - 15 мест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Ученико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-мест - 45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0000" y="3213000"/>
            <a:ext cx="445486" cy="18440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40000" y="4941000"/>
            <a:ext cx="7776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12000" y="3213000"/>
            <a:ext cx="314175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Цель программы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 ф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ормирование у обучающихся знаний в области биотехнологии и генетики с использованием практических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инновационно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- экспериментальных лабораторных методов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4296000" y="3285000"/>
            <a:ext cx="0" cy="1676804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12000" y="5013000"/>
            <a:ext cx="29384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Цель программы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коррекционная помощь детям с особыми возможностями здоровья с применением метода БОС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4296000" y="4941000"/>
            <a:ext cx="0" cy="1224508"/>
          </a:xfrm>
          <a:prstGeom prst="line">
            <a:avLst/>
          </a:prstGeom>
          <a:ln w="12700">
            <a:solidFill>
              <a:srgbClr val="6EC0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80000" y="4941000"/>
            <a:ext cx="432000" cy="1440000"/>
          </a:xfrm>
          <a:prstGeom prst="rect">
            <a:avLst/>
          </a:prstGeom>
          <a:solidFill>
            <a:srgbClr val="6EC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2000" y="765000"/>
            <a:ext cx="8219290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Параллелограмм 21"/>
          <p:cNvSpPr/>
          <p:nvPr/>
        </p:nvSpPr>
        <p:spPr>
          <a:xfrm rot="2046174">
            <a:off x="11735922" y="3498382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10997148" y="5013000"/>
            <a:ext cx="1194852" cy="1229993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 descr="photo_2024-02-29_16-37-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20000" y="2637000"/>
            <a:ext cx="2304000" cy="3072000"/>
          </a:xfrm>
          <a:prstGeom prst="rect">
            <a:avLst/>
          </a:prstGeom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24000" y="981000"/>
            <a:ext cx="10872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</a:tabLs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рамках федерального проекта «Успех каждого ребенка» национального проекта «Образование»в 2019-2020 учебном году создано 825 новых учебных мест, в 2022-2023 г.  – 165 мест, в 2023-2024 – открылись два новых объединения: естественнонаучной направленности "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МикроGen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" и социально-гуманитарной направленности - «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Нейро-БОС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» с общим охватом 116 человек. Было закуплено и установлено новое оборудование и мебель. Это позволило обучающимся центра   освоить новые профессиональные навыки, умения и компетенции, тем самым почувствовать себя настоящими исследователями и людьми будущего, не ограниченными в возможностях реализации своего творческого потенциала.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s://opt-1662111.ssl.1c-bitrix-cdn.ru/upload/iblock/332/092tl410raqh4bv5c6x09cj25713u847.jpg?16229874223400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00" y="5013000"/>
            <a:ext cx="158400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706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2574" y="903531"/>
            <a:ext cx="115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Каждый год готовится более 50 научно-исследовательских работ по разным тематикам. Ежегодно, обучающиеся «Ростка» становятся победителями и призерами целого ряда научных форумов и конференций для школьников, в числе которых - Балтийский научно-инженерный конкурс (г.Санкт-Петербург), научно-практические конференции имени В.И.Вернадского, «Юные исследователи окружающей среды» (г. Москва), международные конференции «Росток», «Актуальные проблемы науки и техники», «Большие вызовы» и многие другие. Несомненно, опыт успешной исследовательской работы поможет ребятам при выборе профессии и обучении в высших учебных заведениях.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n-nNbCo_q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4000" y="2322920"/>
            <a:ext cx="10152000" cy="4568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  <p:sp>
        <p:nvSpPr>
          <p:cNvPr id="7" name="Параллелограмм 21"/>
          <p:cNvSpPr/>
          <p:nvPr/>
        </p:nvSpPr>
        <p:spPr>
          <a:xfrm rot="2046174">
            <a:off x="11735922" y="3498382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997148" y="5013000"/>
            <a:ext cx="1194852" cy="1229993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MPfRnT4d9U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2000" y="0"/>
            <a:ext cx="6960000" cy="6960000"/>
          </a:xfrm>
          <a:prstGeom prst="rect">
            <a:avLst/>
          </a:prstGeom>
        </p:spPr>
      </p:pic>
      <p:pic>
        <p:nvPicPr>
          <p:cNvPr id="9" name="Рисунок 8" descr="photo_2023-07-24_15-06-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06"/>
            <a:ext cx="5650546" cy="3717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0" y="3789000"/>
            <a:ext cx="5232000" cy="30689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40000" y="3810871"/>
            <a:ext cx="4752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2018 года центр присоединился к чемпионатному движению «Профессионалы» и на данный момент является площадкой для проведения компетенции «Организация экскурсионных услуг» и «Туризм».</a:t>
            </a:r>
            <a:r>
              <a:rPr kumimoji="0" lang="ru-RU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aseline="0" dirty="0">
                <a:latin typeface="Arial" pitchFamily="34" charset="0"/>
                <a:cs typeface="Arial" pitchFamily="34" charset="0"/>
              </a:rPr>
              <a:t>Обучающиеся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и педагоги центра принимают участие в чемпионате по нескольким компетенциям: Охрана окружающей среды, Ландшафтный дизайн, Лабораторный  и химический анализ, Графический дизайн, Спасательные работы, Лечебная деятельность, Преподавание музыки в школе, Фармацевтика, Видеопроизводство.</a:t>
            </a:r>
            <a:endParaRPr kumimoji="0" lang="ru-RU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93000"/>
            <a:ext cx="12192000" cy="19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00" y="333000"/>
            <a:ext cx="662627" cy="796716"/>
          </a:xfrm>
          <a:prstGeom prst="rect">
            <a:avLst/>
          </a:prstGeom>
        </p:spPr>
      </p:pic>
      <p:sp>
        <p:nvSpPr>
          <p:cNvPr id="5" name="Параллелограмм 21"/>
          <p:cNvSpPr/>
          <p:nvPr/>
        </p:nvSpPr>
        <p:spPr>
          <a:xfrm rot="2046174">
            <a:off x="11735922" y="3498382"/>
            <a:ext cx="650024" cy="2149762"/>
          </a:xfrm>
          <a:custGeom>
            <a:avLst/>
            <a:gdLst>
              <a:gd name="connsiteX0" fmla="*/ 0 w 791174"/>
              <a:gd name="connsiteY0" fmla="*/ 1801388 h 1801388"/>
              <a:gd name="connsiteX1" fmla="*/ 197794 w 791174"/>
              <a:gd name="connsiteY1" fmla="*/ 0 h 1801388"/>
              <a:gd name="connsiteX2" fmla="*/ 791174 w 791174"/>
              <a:gd name="connsiteY2" fmla="*/ 0 h 1801388"/>
              <a:gd name="connsiteX3" fmla="*/ 593381 w 791174"/>
              <a:gd name="connsiteY3" fmla="*/ 1801388 h 1801388"/>
              <a:gd name="connsiteX4" fmla="*/ 0 w 791174"/>
              <a:gd name="connsiteY4" fmla="*/ 1801388 h 1801388"/>
              <a:gd name="connsiteX0" fmla="*/ 0 w 593381"/>
              <a:gd name="connsiteY0" fmla="*/ 1962139 h 1962139"/>
              <a:gd name="connsiteX1" fmla="*/ 197794 w 593381"/>
              <a:gd name="connsiteY1" fmla="*/ 160751 h 1962139"/>
              <a:gd name="connsiteX2" fmla="*/ 404812 w 593381"/>
              <a:gd name="connsiteY2" fmla="*/ 0 h 1962139"/>
              <a:gd name="connsiteX3" fmla="*/ 593381 w 593381"/>
              <a:gd name="connsiteY3" fmla="*/ 1962139 h 1962139"/>
              <a:gd name="connsiteX4" fmla="*/ 0 w 593381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360074 w 404812"/>
              <a:gd name="connsiteY3" fmla="*/ 1685995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259529 w 404812"/>
              <a:gd name="connsiteY3" fmla="*/ 1715264 h 1962139"/>
              <a:gd name="connsiteX4" fmla="*/ 0 w 404812"/>
              <a:gd name="connsiteY4" fmla="*/ 1962139 h 1962139"/>
              <a:gd name="connsiteX0" fmla="*/ 0 w 404812"/>
              <a:gd name="connsiteY0" fmla="*/ 1962139 h 1962139"/>
              <a:gd name="connsiteX1" fmla="*/ 197794 w 404812"/>
              <a:gd name="connsiteY1" fmla="*/ 160751 h 1962139"/>
              <a:gd name="connsiteX2" fmla="*/ 404812 w 404812"/>
              <a:gd name="connsiteY2" fmla="*/ 0 h 1962139"/>
              <a:gd name="connsiteX3" fmla="*/ 186432 w 404812"/>
              <a:gd name="connsiteY3" fmla="*/ 1777021 h 1962139"/>
              <a:gd name="connsiteX4" fmla="*/ 0 w 404812"/>
              <a:gd name="connsiteY4" fmla="*/ 1962139 h 1962139"/>
              <a:gd name="connsiteX0" fmla="*/ 0 w 364202"/>
              <a:gd name="connsiteY0" fmla="*/ 1927829 h 1927829"/>
              <a:gd name="connsiteX1" fmla="*/ 197794 w 364202"/>
              <a:gd name="connsiteY1" fmla="*/ 126441 h 1927829"/>
              <a:gd name="connsiteX2" fmla="*/ 364202 w 364202"/>
              <a:gd name="connsiteY2" fmla="*/ 0 h 1927829"/>
              <a:gd name="connsiteX3" fmla="*/ 186432 w 364202"/>
              <a:gd name="connsiteY3" fmla="*/ 1742711 h 1927829"/>
              <a:gd name="connsiteX4" fmla="*/ 0 w 364202"/>
              <a:gd name="connsiteY4" fmla="*/ 1927829 h 1927829"/>
              <a:gd name="connsiteX0" fmla="*/ 0 w 353063"/>
              <a:gd name="connsiteY0" fmla="*/ 1852264 h 1852264"/>
              <a:gd name="connsiteX1" fmla="*/ 186655 w 353063"/>
              <a:gd name="connsiteY1" fmla="*/ 126441 h 1852264"/>
              <a:gd name="connsiteX2" fmla="*/ 353063 w 353063"/>
              <a:gd name="connsiteY2" fmla="*/ 0 h 1852264"/>
              <a:gd name="connsiteX3" fmla="*/ 175293 w 353063"/>
              <a:gd name="connsiteY3" fmla="*/ 1742711 h 1852264"/>
              <a:gd name="connsiteX4" fmla="*/ 0 w 353063"/>
              <a:gd name="connsiteY4" fmla="*/ 1852264 h 1852264"/>
              <a:gd name="connsiteX0" fmla="*/ 0 w 350885"/>
              <a:gd name="connsiteY0" fmla="*/ 1828023 h 1828023"/>
              <a:gd name="connsiteX1" fmla="*/ 186655 w 350885"/>
              <a:gd name="connsiteY1" fmla="*/ 102200 h 1828023"/>
              <a:gd name="connsiteX2" fmla="*/ 350885 w 350885"/>
              <a:gd name="connsiteY2" fmla="*/ 0 h 1828023"/>
              <a:gd name="connsiteX3" fmla="*/ 175293 w 350885"/>
              <a:gd name="connsiteY3" fmla="*/ 1718470 h 1828023"/>
              <a:gd name="connsiteX4" fmla="*/ 0 w 350885"/>
              <a:gd name="connsiteY4" fmla="*/ 1828023 h 1828023"/>
              <a:gd name="connsiteX0" fmla="*/ 0 w 363702"/>
              <a:gd name="connsiteY0" fmla="*/ 1910042 h 1910042"/>
              <a:gd name="connsiteX1" fmla="*/ 186655 w 363702"/>
              <a:gd name="connsiteY1" fmla="*/ 184219 h 1910042"/>
              <a:gd name="connsiteX2" fmla="*/ 363702 w 363702"/>
              <a:gd name="connsiteY2" fmla="*/ 0 h 1910042"/>
              <a:gd name="connsiteX3" fmla="*/ 175293 w 363702"/>
              <a:gd name="connsiteY3" fmla="*/ 1800489 h 1910042"/>
              <a:gd name="connsiteX4" fmla="*/ 0 w 363702"/>
              <a:gd name="connsiteY4" fmla="*/ 1910042 h 1910042"/>
              <a:gd name="connsiteX0" fmla="*/ 0 w 372351"/>
              <a:gd name="connsiteY0" fmla="*/ 1995133 h 1995133"/>
              <a:gd name="connsiteX1" fmla="*/ 195304 w 372351"/>
              <a:gd name="connsiteY1" fmla="*/ 184219 h 1995133"/>
              <a:gd name="connsiteX2" fmla="*/ 372351 w 372351"/>
              <a:gd name="connsiteY2" fmla="*/ 0 h 1995133"/>
              <a:gd name="connsiteX3" fmla="*/ 183942 w 372351"/>
              <a:gd name="connsiteY3" fmla="*/ 1800489 h 1995133"/>
              <a:gd name="connsiteX4" fmla="*/ 0 w 372351"/>
              <a:gd name="connsiteY4" fmla="*/ 1995133 h 1995133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83942 w 344734"/>
              <a:gd name="connsiteY3" fmla="*/ 1809906 h 2004550"/>
              <a:gd name="connsiteX4" fmla="*/ 0 w 344734"/>
              <a:gd name="connsiteY4" fmla="*/ 2004550 h 2004550"/>
              <a:gd name="connsiteX0" fmla="*/ 0 w 344734"/>
              <a:gd name="connsiteY0" fmla="*/ 2004550 h 2004550"/>
              <a:gd name="connsiteX1" fmla="*/ 195304 w 344734"/>
              <a:gd name="connsiteY1" fmla="*/ 193636 h 2004550"/>
              <a:gd name="connsiteX2" fmla="*/ 344734 w 344734"/>
              <a:gd name="connsiteY2" fmla="*/ 0 h 2004550"/>
              <a:gd name="connsiteX3" fmla="*/ 153667 w 344734"/>
              <a:gd name="connsiteY3" fmla="*/ 1824946 h 2004550"/>
              <a:gd name="connsiteX4" fmla="*/ 0 w 344734"/>
              <a:gd name="connsiteY4" fmla="*/ 2004550 h 2004550"/>
              <a:gd name="connsiteX0" fmla="*/ 0 w 339288"/>
              <a:gd name="connsiteY0" fmla="*/ 1987385 h 1987385"/>
              <a:gd name="connsiteX1" fmla="*/ 195304 w 339288"/>
              <a:gd name="connsiteY1" fmla="*/ 176471 h 1987385"/>
              <a:gd name="connsiteX2" fmla="*/ 339288 w 339288"/>
              <a:gd name="connsiteY2" fmla="*/ 0 h 1987385"/>
              <a:gd name="connsiteX3" fmla="*/ 153667 w 339288"/>
              <a:gd name="connsiteY3" fmla="*/ 1807781 h 1987385"/>
              <a:gd name="connsiteX4" fmla="*/ 0 w 339288"/>
              <a:gd name="connsiteY4" fmla="*/ 1987385 h 198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88" h="1987385">
                <a:moveTo>
                  <a:pt x="0" y="1987385"/>
                </a:moveTo>
                <a:lnTo>
                  <a:pt x="195304" y="176471"/>
                </a:lnTo>
                <a:lnTo>
                  <a:pt x="339288" y="0"/>
                </a:lnTo>
                <a:lnTo>
                  <a:pt x="153667" y="1807781"/>
                </a:lnTo>
                <a:lnTo>
                  <a:pt x="0" y="1987385"/>
                </a:lnTo>
                <a:close/>
              </a:path>
            </a:pathLst>
          </a:custGeom>
          <a:solidFill>
            <a:srgbClr val="78C1E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0997148" y="5013000"/>
            <a:ext cx="1194852" cy="1229993"/>
          </a:xfrm>
          <a:prstGeom prst="line">
            <a:avLst/>
          </a:prstGeom>
          <a:ln w="254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37697</TotalTime>
  <Words>945</Words>
  <Application>Microsoft Office PowerPoint</Application>
  <PresentationFormat>Широкоэкранный</PresentationFormat>
  <Paragraphs>124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Corbel Light</vt:lpstr>
      <vt:lpstr>Roboto Black</vt:lpstr>
      <vt:lpstr>Times New Roman</vt:lpstr>
      <vt:lpstr>Verdana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Кабанова Екатерина Афанасьевна</dc:creator>
  <cp:lastModifiedBy>Alekc</cp:lastModifiedBy>
  <cp:revision>1405</cp:revision>
  <cp:lastPrinted>2024-02-08T10:01:43Z</cp:lastPrinted>
  <dcterms:created xsi:type="dcterms:W3CDTF">2022-04-05T12:44:00Z</dcterms:created>
  <dcterms:modified xsi:type="dcterms:W3CDTF">2024-05-01T15:50:53Z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11486461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S9.1.4</vt:lpwstr>
  </property>
</Properties>
</file>