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529E-A999-4BA1-9593-C7C76EFBE31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F92-AD51-4452-AF39-CA8CFD469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76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529E-A999-4BA1-9593-C7C76EFBE31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F92-AD51-4452-AF39-CA8CFD469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50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529E-A999-4BA1-9593-C7C76EFBE31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F92-AD51-4452-AF39-CA8CFD469E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820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529E-A999-4BA1-9593-C7C76EFBE31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F92-AD51-4452-AF39-CA8CFD469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6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529E-A999-4BA1-9593-C7C76EFBE31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F92-AD51-4452-AF39-CA8CFD469E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45982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529E-A999-4BA1-9593-C7C76EFBE31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F92-AD51-4452-AF39-CA8CFD469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32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529E-A999-4BA1-9593-C7C76EFBE31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F92-AD51-4452-AF39-CA8CFD469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9469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529E-A999-4BA1-9593-C7C76EFBE31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F92-AD51-4452-AF39-CA8CFD469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09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529E-A999-4BA1-9593-C7C76EFBE31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F92-AD51-4452-AF39-CA8CFD469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36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529E-A999-4BA1-9593-C7C76EFBE31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F92-AD51-4452-AF39-CA8CFD469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76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529E-A999-4BA1-9593-C7C76EFBE31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F92-AD51-4452-AF39-CA8CFD469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88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529E-A999-4BA1-9593-C7C76EFBE31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F92-AD51-4452-AF39-CA8CFD469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99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529E-A999-4BA1-9593-C7C76EFBE31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F92-AD51-4452-AF39-CA8CFD469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51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529E-A999-4BA1-9593-C7C76EFBE31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F92-AD51-4452-AF39-CA8CFD469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91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529E-A999-4BA1-9593-C7C76EFBE31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F92-AD51-4452-AF39-CA8CFD469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51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529E-A999-4BA1-9593-C7C76EFBE31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F92-AD51-4452-AF39-CA8CFD469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075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7529E-A999-4BA1-9593-C7C76EFBE31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C61F92-AD51-4452-AF39-CA8CFD469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95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5%D1%8F%D1%82%D0%B5%D0%BB%D1%8C%D0%BD%D0%BE%D1%81%D1%82%D1%8C" TargetMode="External"/><Relationship Id="rId2" Type="http://schemas.openxmlformats.org/officeDocument/2006/relationships/hyperlink" Target="https://ru.wikipedia.org/wiki/%D0%9B%D0%B8%D1%86%D0%BE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3182" y="66716"/>
            <a:ext cx="7766936" cy="1568120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Муниципальное автономное общеобразовательное учреждение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"Центр образования №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7«им. Героя РФ Юрия Сергеевича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Игитова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 городского округа Нижняя Салда Свердловской области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182" y="1776984"/>
            <a:ext cx="7499655" cy="508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6498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081" y="518825"/>
            <a:ext cx="6610156" cy="1074448"/>
          </a:xfrm>
        </p:spPr>
        <p:txBody>
          <a:bodyPr>
            <a:noAutofit/>
          </a:bodyPr>
          <a:lstStyle/>
          <a:p>
            <a:r>
              <a:rPr lang="ru-RU" sz="4800" dirty="0" smtClean="0"/>
              <a:t>Волонтер, </a:t>
            </a:r>
            <a:r>
              <a:rPr lang="ru-RU" sz="4800" dirty="0" err="1" smtClean="0"/>
              <a:t>волонтёрство</a:t>
            </a:r>
            <a:r>
              <a:rPr lang="ru-RU" sz="4800" dirty="0" smtClean="0"/>
              <a:t>- это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7927" y="2005920"/>
            <a:ext cx="9284083" cy="3757570"/>
          </a:xfrm>
        </p:spPr>
        <p:txBody>
          <a:bodyPr>
            <a:normAutofit/>
          </a:bodyPr>
          <a:lstStyle/>
          <a:p>
            <a:r>
              <a:rPr lang="ru-RU" b="1" dirty="0"/>
              <a:t>Кто такой волонтер (доброволец)?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Слово «волонтер» произошло от латинского </a:t>
            </a:r>
            <a:r>
              <a:rPr lang="ru-RU" dirty="0">
                <a:solidFill>
                  <a:schemeClr val="accent1"/>
                </a:solidFill>
              </a:rPr>
              <a:t>«</a:t>
            </a:r>
            <a:r>
              <a:rPr lang="ru-RU" dirty="0" err="1">
                <a:solidFill>
                  <a:schemeClr val="accent1"/>
                </a:solidFill>
              </a:rPr>
              <a:t>voluntarius</a:t>
            </a:r>
            <a:r>
              <a:rPr lang="ru-RU" dirty="0">
                <a:solidFill>
                  <a:schemeClr val="accent1"/>
                </a:solidFill>
              </a:rPr>
              <a:t>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– добровольный. В России волонтер и доброволец – это равнозначные понятия, обозначающие человека, который добровольно и безвозмездно выполняет какую-либо работу или занимается общественной деятельностью. Доброволец вкладывает в дело, которым занимается, свои навыки и время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Доброво́лец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доброво́льцы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 — 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hlinkClick r:id="rId2" tooltip="Лицо"/>
              </a:rPr>
              <a:t>лицо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(лица), осуществляющее какую-либо 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hlinkClick r:id="rId3" tooltip="Деятельность"/>
              </a:rPr>
              <a:t>деятельность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добровольно, а также зачастую безвозмездно, не получая за это материального вознаграждения.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0218" y="4515789"/>
            <a:ext cx="2729345" cy="2342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7314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60219" y="401782"/>
            <a:ext cx="8910010" cy="1801091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принципы добровольческой (волонтерской) деятельности</a:t>
            </a:r>
            <a:br>
              <a:rPr lang="ru-RU" dirty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60219" y="2202873"/>
            <a:ext cx="8437418" cy="4655127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900" dirty="0">
                <a:latin typeface="Trebuchet MS" panose="020B0603020202020204" pitchFamily="34" charset="0"/>
              </a:rPr>
              <a:t>Добровольность – никто не может быть принужден к занятию волонтёрской деятельностью. Волонтёрская деятельность осуществляется по собственной инициативе волонтёра.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900" dirty="0">
                <a:latin typeface="Trebuchet MS" panose="020B0603020202020204" pitchFamily="34" charset="0"/>
              </a:rPr>
              <a:t>Безвозмездность – волонтёрская деятельность не оплачивается и не является альтернативой оплачиваемой работе.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900" dirty="0">
                <a:latin typeface="Trebuchet MS" panose="020B0603020202020204" pitchFamily="34" charset="0"/>
              </a:rPr>
              <a:t>Уважение – волонтёр уважает достоинство, личностные и культурные особенности людей.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900" dirty="0">
                <a:latin typeface="Trebuchet MS" panose="020B0603020202020204" pitchFamily="34" charset="0"/>
              </a:rPr>
              <a:t>Ответственность – волонтёр несет ответственность за свою работу, ее качество и соблюдение установленных сроков.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900" dirty="0">
                <a:latin typeface="Trebuchet MS" panose="020B0603020202020204" pitchFamily="34" charset="0"/>
              </a:rPr>
              <a:t>Самосовершенствование – Волонтёр всегда открыт для приобретения новых знаний и навыков.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900" dirty="0">
                <a:latin typeface="Trebuchet MS" panose="020B0603020202020204" pitchFamily="34" charset="0"/>
              </a:rPr>
              <a:t>Здоровый образ жизни – волонтёр не курит, не употребляет алкогольные напитки и наркотические вещества, подавая пример другим членам общества.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900" dirty="0">
                <a:latin typeface="Trebuchet MS" panose="020B0603020202020204" pitchFamily="34" charset="0"/>
              </a:rPr>
              <a:t>Нравственность – волонтёр соблюдает морально-этические принципы.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900" dirty="0">
                <a:latin typeface="Trebuchet MS" panose="020B0603020202020204" pitchFamily="34" charset="0"/>
              </a:rPr>
              <a:t>Равенство - добровольцы признают равные возможности участия каждого в коллективной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142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171" y="179341"/>
            <a:ext cx="8632920" cy="1369379"/>
          </a:xfrm>
        </p:spPr>
        <p:txBody>
          <a:bodyPr/>
          <a:lstStyle/>
          <a:p>
            <a:r>
              <a:rPr lang="ru-RU" dirty="0" smtClean="0"/>
              <a:t>Виды </a:t>
            </a:r>
            <a:r>
              <a:rPr lang="ru-RU" dirty="0"/>
              <a:t>волонтерской </a:t>
            </a:r>
            <a:r>
              <a:rPr lang="ru-RU" dirty="0" smtClean="0"/>
              <a:t>деятельности: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5018" y="2005920"/>
            <a:ext cx="5389417" cy="439488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/>
                </a:solidFill>
              </a:rPr>
              <a:t>социальное</a:t>
            </a:r>
            <a:r>
              <a:rPr lang="ru-RU" dirty="0" smtClean="0">
                <a:solidFill>
                  <a:schemeClr val="tx2"/>
                </a:solidFill>
              </a:rPr>
              <a:t>,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>
                <a:solidFill>
                  <a:schemeClr val="tx2"/>
                </a:solidFill>
              </a:rPr>
              <a:t>событийное</a:t>
            </a:r>
            <a:r>
              <a:rPr lang="ru-RU" i="1" dirty="0" smtClean="0">
                <a:solidFill>
                  <a:schemeClr val="tx2"/>
                </a:solidFill>
              </a:rPr>
              <a:t>,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>
                <a:solidFill>
                  <a:schemeClr val="tx2"/>
                </a:solidFill>
              </a:rPr>
              <a:t>культурное, </a:t>
            </a:r>
            <a:endParaRPr lang="ru-RU" i="1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schemeClr val="tx2"/>
                </a:solidFill>
              </a:rPr>
              <a:t>экологическое</a:t>
            </a:r>
            <a:r>
              <a:rPr lang="ru-RU" i="1" dirty="0">
                <a:solidFill>
                  <a:schemeClr val="tx2"/>
                </a:solidFill>
              </a:rPr>
              <a:t>, </a:t>
            </a:r>
            <a:endParaRPr lang="ru-RU" i="1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schemeClr val="tx2"/>
                </a:solidFill>
              </a:rPr>
              <a:t>медицинское</a:t>
            </a:r>
            <a:r>
              <a:rPr lang="ru-RU" i="1" dirty="0">
                <a:solidFill>
                  <a:schemeClr val="tx2"/>
                </a:solidFill>
              </a:rPr>
              <a:t>, </a:t>
            </a:r>
            <a:endParaRPr lang="ru-RU" i="1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schemeClr val="tx2"/>
                </a:solidFill>
              </a:rPr>
              <a:t>спортивное,</a:t>
            </a:r>
            <a:endParaRPr lang="ru-RU" i="1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schemeClr val="tx2"/>
                </a:solidFill>
              </a:rPr>
              <a:t>п</a:t>
            </a:r>
            <a:r>
              <a:rPr lang="ru-RU" i="1" dirty="0" smtClean="0">
                <a:solidFill>
                  <a:schemeClr val="tx2"/>
                </a:solidFill>
              </a:rPr>
              <a:t>атриотическое,</a:t>
            </a:r>
            <a:endParaRPr lang="ru-RU" i="1" dirty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i="1" dirty="0" err="1">
                <a:solidFill>
                  <a:schemeClr val="tx2"/>
                </a:solidFill>
              </a:rPr>
              <a:t>медиаволонтерство</a:t>
            </a:r>
            <a:endParaRPr lang="ru-RU" i="1" dirty="0">
              <a:solidFill>
                <a:schemeClr val="tx2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8690" y="1745910"/>
            <a:ext cx="6733309" cy="504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2920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091" y="304800"/>
            <a:ext cx="10931236" cy="353291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Первыми волонтерами в Центре образования №7 стали ребята весной-летом 2017 года. Они помогали при проведении уборок территории рощи, очистке памятников, организации летней оздоровительной кампании, при ремонтных работах в структурном подразделении дополнительного </a:t>
            </a:r>
            <a:r>
              <a:rPr lang="ru-RU" dirty="0" smtClean="0">
                <a:solidFill>
                  <a:schemeClr val="tx2"/>
                </a:solidFill>
              </a:rPr>
              <a:t>образования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С </a:t>
            </a:r>
            <a:r>
              <a:rPr lang="ru-RU" dirty="0">
                <a:solidFill>
                  <a:schemeClr val="tx2"/>
                </a:solidFill>
              </a:rPr>
              <a:t>сентября 2017 года волонтерский отряд получил название "Доброволец". Волонтеры активно включились в социально-экологическую акцию по сбору пластиковых крышек совместно с благотворительным фондом "Живи малыш" и АНО "Салда - город возможностей</a:t>
            </a:r>
            <a:r>
              <a:rPr lang="ru-RU" dirty="0" smtClean="0">
                <a:solidFill>
                  <a:schemeClr val="tx2"/>
                </a:solidFill>
              </a:rPr>
              <a:t>". Основные </a:t>
            </a:r>
            <a:r>
              <a:rPr lang="ru-RU" dirty="0">
                <a:solidFill>
                  <a:schemeClr val="tx2"/>
                </a:solidFill>
              </a:rPr>
              <a:t>направления работы волонтерского отряда "Доброволец": событийное, спортивное, </a:t>
            </a:r>
            <a:r>
              <a:rPr lang="ru-RU" dirty="0" smtClean="0">
                <a:solidFill>
                  <a:schemeClr val="tx2"/>
                </a:solidFill>
              </a:rPr>
              <a:t>социальное </a:t>
            </a:r>
            <a:r>
              <a:rPr lang="ru-RU" dirty="0">
                <a:solidFill>
                  <a:schemeClr val="tx2"/>
                </a:solidFill>
              </a:rPr>
              <a:t>и экологическое.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4657" y="3325091"/>
            <a:ext cx="5145671" cy="34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7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135" y="498764"/>
            <a:ext cx="4203865" cy="6179127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2"/>
                </a:solidFill>
              </a:rPr>
              <a:t>В 2019 году волонтеры Центра образования №7 совместно с волонтерами ресурсного центра добровольчества "Сила Урала" работали на V Международном марафоне "</a:t>
            </a:r>
            <a:r>
              <a:rPr lang="ru-RU" sz="2200" dirty="0" smtClean="0">
                <a:solidFill>
                  <a:schemeClr val="tx2"/>
                </a:solidFill>
              </a:rPr>
              <a:t>Европа-Азия«</a:t>
            </a:r>
          </a:p>
          <a:p>
            <a:r>
              <a:rPr lang="ru-RU" sz="2200" dirty="0" smtClean="0">
                <a:solidFill>
                  <a:schemeClr val="tx2"/>
                </a:solidFill>
              </a:rPr>
              <a:t>В </a:t>
            </a:r>
            <a:r>
              <a:rPr lang="ru-RU" sz="2200" dirty="0">
                <a:solidFill>
                  <a:schemeClr val="tx2"/>
                </a:solidFill>
              </a:rPr>
              <a:t>2019 году совместно с педагогами дополнительного образования организовали Чистые игры в Нижней Салде (экологическая акция по очистке берега </a:t>
            </a:r>
            <a:r>
              <a:rPr lang="ru-RU" sz="2200" dirty="0" err="1">
                <a:solidFill>
                  <a:schemeClr val="tx2"/>
                </a:solidFill>
              </a:rPr>
              <a:t>нижнесалдинского</a:t>
            </a:r>
            <a:r>
              <a:rPr lang="ru-RU" sz="2200" dirty="0">
                <a:solidFill>
                  <a:schemeClr val="tx2"/>
                </a:solidFill>
              </a:rPr>
              <a:t> пруда в районе Первой речки) в рамках Всемирного дня чистоты.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4110" y="0"/>
            <a:ext cx="4918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36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6982" y="443346"/>
            <a:ext cx="5943600" cy="415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7896" y="1470152"/>
            <a:ext cx="7198795" cy="5387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1292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69" y="401013"/>
            <a:ext cx="10378593" cy="279938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Только помогая другим, человек может чувствовать себя человеком»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49564"/>
            <a:ext cx="12192000" cy="320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9551527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372</Words>
  <Application>Microsoft Office PowerPoint</Application>
  <PresentationFormat>Произвольный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Муниципальное автономное общеобразовательное учреждение "Центр образования №7«им. Героя РФ Юрия Сергеевича Игитова   городского округа Нижняя Салда Свердловской области </vt:lpstr>
      <vt:lpstr>Волонтер, волонтёрство- это</vt:lpstr>
      <vt:lpstr>Основные принципы добровольческой (волонтерской) деятельности </vt:lpstr>
      <vt:lpstr>Виды волонтерской деятельности:</vt:lpstr>
      <vt:lpstr>Слайд 5</vt:lpstr>
      <vt:lpstr>Слайд 6</vt:lpstr>
      <vt:lpstr>Слайд 7</vt:lpstr>
      <vt:lpstr>Только помогая другим, человек может чувствовать себя человеком»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"Центр образования №7«им. Героя РФ Юрия Сергеевича Игитова   городского округа Нижняя Салда Свердловской области </dc:title>
  <dc:creator>user</dc:creator>
  <cp:lastModifiedBy>User</cp:lastModifiedBy>
  <cp:revision>6</cp:revision>
  <dcterms:created xsi:type="dcterms:W3CDTF">2023-03-29T11:02:12Z</dcterms:created>
  <dcterms:modified xsi:type="dcterms:W3CDTF">2023-03-29T11:41:40Z</dcterms:modified>
</cp:coreProperties>
</file>