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60" r:id="rId3"/>
    <p:sldId id="282" r:id="rId4"/>
    <p:sldId id="284" r:id="rId5"/>
    <p:sldId id="285" r:id="rId6"/>
    <p:sldId id="291" r:id="rId7"/>
    <p:sldId id="305" r:id="rId8"/>
    <p:sldId id="286" r:id="rId9"/>
    <p:sldId id="306" r:id="rId10"/>
    <p:sldId id="308" r:id="rId11"/>
    <p:sldId id="290" r:id="rId12"/>
    <p:sldId id="292" r:id="rId13"/>
    <p:sldId id="309" r:id="rId14"/>
    <p:sldId id="294" r:id="rId15"/>
    <p:sldId id="313" r:id="rId16"/>
    <p:sldId id="314" r:id="rId17"/>
    <p:sldId id="315" r:id="rId18"/>
    <p:sldId id="297" r:id="rId19"/>
    <p:sldId id="317" r:id="rId20"/>
    <p:sldId id="316" r:id="rId21"/>
    <p:sldId id="319" r:id="rId22"/>
    <p:sldId id="320" r:id="rId23"/>
    <p:sldId id="321" r:id="rId24"/>
    <p:sldId id="322" r:id="rId25"/>
    <p:sldId id="323" r:id="rId26"/>
    <p:sldId id="324" r:id="rId27"/>
    <p:sldId id="344" r:id="rId28"/>
    <p:sldId id="326" r:id="rId29"/>
    <p:sldId id="327" r:id="rId30"/>
    <p:sldId id="328" r:id="rId31"/>
    <p:sldId id="329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5" r:id="rId43"/>
    <p:sldId id="346" r:id="rId44"/>
    <p:sldId id="281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C31"/>
    <a:srgbClr val="58E537"/>
    <a:srgbClr val="3FDD7F"/>
    <a:srgbClr val="7CF0A0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74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E3EC6CF-D2AE-4CC0-8F44-67399D34BC81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8ADC96-7C8C-4F9F-8E2F-904BAE108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802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76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1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1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1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5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5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55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076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8ADC96-7C8C-4F9F-8E2F-904BAE108604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7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6E2CDCA-5DF1-470E-AC88-15B6EF1EFB6F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210DAC8-6194-4D0A-B7C3-24D3DD23F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556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D9986-B1DC-4664-8111-C4DCAE502BFD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35E3-6A8C-44E8-9B4A-89C9E356D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0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E0F2-62F2-4923-8636-C51128F40BB3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E482-3A42-4713-BDE9-AC354ABE6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37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911D8-201A-41CD-9B67-6B8B7E348EC7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E83-1FA6-4AE9-B650-133F2F04A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56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A6F7-760C-491B-948B-37D95C4DDEFA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0BFDB9-752D-435D-8C41-8B72FA94B5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865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CF2AD8-2473-4DF2-B9C3-13B8283431AE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5DA224-F521-4134-8E3B-447C0CE76C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1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489F09-077A-4786-AB96-D1701DDAA535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5BA3BB2-5478-4C7E-900D-40B8FF6EF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57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B8B38-E28E-44D8-891F-5ECFF66F3682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58292-B4BA-4EE8-B6AD-3C367FD3A2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42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6A6B8-363C-4321-ACA3-647183091A2A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1CE7FDE-7F7B-46FE-A5AA-2EF60A85E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0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3442E-EAE7-48F5-AC10-95A2133EDE22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5968-7D46-49B0-91FE-32217A2FE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2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12BB210-91DE-402D-9E19-709222066A3B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32C1478-1BBE-42D0-83C3-4885F89CF0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7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162767-B1A4-4293-8B93-603188ACCF4A}" type="datetimeFigureOut">
              <a:rPr lang="ru-RU"/>
              <a:pPr>
                <a:defRPr/>
              </a:pPr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D4ED75-E099-4A53-8D4C-F6EC749FF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6" r:id="rId2"/>
    <p:sldLayoutId id="2147483691" r:id="rId3"/>
    <p:sldLayoutId id="2147483692" r:id="rId4"/>
    <p:sldLayoutId id="2147483693" r:id="rId5"/>
    <p:sldLayoutId id="2147483687" r:id="rId6"/>
    <p:sldLayoutId id="2147483694" r:id="rId7"/>
    <p:sldLayoutId id="2147483688" r:id="rId8"/>
    <p:sldLayoutId id="2147483695" r:id="rId9"/>
    <p:sldLayoutId id="2147483689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7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3275856" y="6381328"/>
            <a:ext cx="1630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solidFill>
                  <a:srgbClr val="00B050"/>
                </a:solidFill>
              </a:rPr>
              <a:t>Томск – </a:t>
            </a:r>
            <a:r>
              <a:rPr lang="ru-RU" altLang="ru-RU" b="1" dirty="0" smtClean="0">
                <a:solidFill>
                  <a:srgbClr val="00B050"/>
                </a:solidFill>
              </a:rPr>
              <a:t>2022</a:t>
            </a:r>
            <a:endParaRPr lang="ru-RU" altLang="ru-RU" b="1" dirty="0" smtClean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20069"/>
            <a:ext cx="9144000" cy="21770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36912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</a:rPr>
              <a:t>Об отчете Мэра Города Томска о результатах его деятельности и деятельности администрации Города </a:t>
            </a:r>
            <a:r>
              <a:rPr lang="ru-RU" sz="2400" b="1" dirty="0" smtClean="0">
                <a:solidFill>
                  <a:schemeClr val="bg1"/>
                </a:solidFill>
              </a:rPr>
              <a:t>Томска за 2021 год.</a:t>
            </a:r>
            <a:endParaRPr lang="ru-RU" sz="2400" b="1" dirty="0">
              <a:solidFill>
                <a:schemeClr val="bg1"/>
              </a:solidFill>
              <a:ea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196612" y="4940448"/>
            <a:ext cx="5127916" cy="1368872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ru-RU" sz="1700" b="1" u="sng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</a:t>
            </a:r>
            <a:r>
              <a:rPr lang="ru-RU" sz="17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ru-RU" sz="17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Nazarova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1021"/>
            <a:ext cx="2078524" cy="233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zarova\Desktop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736" y="425037"/>
            <a:ext cx="2699887" cy="21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1683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№2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: Слет работающей молодежи «Маёвка»</a:t>
            </a: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1916832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июнь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2564904"/>
            <a:ext cx="4944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команды томских предприятий и организаций. Ежегодное общее количество участников – около 700 человек из 25 организаций и предприятий города Томска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2210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251" y="4205987"/>
            <a:ext cx="8207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6C31"/>
                </a:solidFill>
              </a:rPr>
              <a:t>2-х </a:t>
            </a:r>
            <a:r>
              <a:rPr lang="ru-RU" b="1" dirty="0" err="1">
                <a:solidFill>
                  <a:srgbClr val="006C31"/>
                </a:solidFill>
              </a:rPr>
              <a:t>дневный</a:t>
            </a:r>
            <a:r>
              <a:rPr lang="ru-RU" b="1" dirty="0">
                <a:solidFill>
                  <a:srgbClr val="006C31"/>
                </a:solidFill>
              </a:rPr>
              <a:t> выезд с размещением участников в палаточном лагере. </a:t>
            </a:r>
            <a:endParaRPr lang="ru-RU" b="1" dirty="0" smtClean="0">
              <a:solidFill>
                <a:srgbClr val="006C31"/>
              </a:solidFill>
            </a:endParaRP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Создание </a:t>
            </a:r>
            <a:r>
              <a:rPr lang="ru-RU" b="1" dirty="0">
                <a:solidFill>
                  <a:srgbClr val="006C31"/>
                </a:solidFill>
              </a:rPr>
              <a:t>площадки для общения, обучения, получения новых навыков, возможности неформального дружеского общения, обмена опытом, проведения соревнований в спорте и творчестве для молодёжи разных профессий и отраслей. Вовлечение советов молодых специалистов предприятий в городскую молодёжную политику и общественную жизнь города Томска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2462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3: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 smtClean="0"/>
              <a:t>Работающая </a:t>
            </a:r>
            <a:r>
              <a:rPr lang="ru-RU" sz="2500" b="1" dirty="0"/>
              <a:t>молодежь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266" name="Picture 2" descr="\\csi01\UMP\Отдел детских и молодёжных организаций\Планирование\2021\презентация\буклет\буклет\МАЕВКА\DOMI_0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44" y="1858147"/>
            <a:ext cx="3436243" cy="2290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448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3: «Патриотическое и гражданское воспитание»</a:t>
            </a:r>
            <a:endParaRPr lang="ru-RU" altLang="ru-RU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4836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835532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сентябрь-октябрь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4208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394754"/>
            <a:ext cx="460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к</a:t>
            </a:r>
            <a:r>
              <a:rPr lang="ru-RU" b="1" dirty="0" smtClean="0">
                <a:solidFill>
                  <a:srgbClr val="006C31"/>
                </a:solidFill>
              </a:rPr>
              <a:t>оманды </a:t>
            </a:r>
            <a:r>
              <a:rPr lang="ru-RU" b="1" dirty="0">
                <a:solidFill>
                  <a:srgbClr val="006C31"/>
                </a:solidFill>
              </a:rPr>
              <a:t>из числа учащихся общеобразовательных организаций, профессиональных образовательных организаций, образовательных организаций высшего образования города Томска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22108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4221088"/>
            <a:ext cx="468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игра </a:t>
            </a:r>
            <a:r>
              <a:rPr lang="ru-RU" b="1" dirty="0">
                <a:solidFill>
                  <a:srgbClr val="006C31"/>
                </a:solidFill>
              </a:rPr>
              <a:t>включает интеллектуальные соревнования, спортивное ориентирование на местности, </a:t>
            </a:r>
            <a:r>
              <a:rPr lang="ru-RU" b="1" dirty="0" err="1" smtClean="0">
                <a:solidFill>
                  <a:srgbClr val="006C31"/>
                </a:solidFill>
              </a:rPr>
              <a:t>командно</a:t>
            </a:r>
            <a:r>
              <a:rPr lang="ru-RU" b="1" dirty="0" smtClean="0">
                <a:solidFill>
                  <a:srgbClr val="006C31"/>
                </a:solidFill>
              </a:rPr>
              <a:t>–тактические </a:t>
            </a:r>
            <a:r>
              <a:rPr lang="ru-RU" b="1" dirty="0">
                <a:solidFill>
                  <a:srgbClr val="006C31"/>
                </a:solidFill>
              </a:rPr>
              <a:t>игры, стрелковый тир, строевую подготовку, оказание первой помощи и т.д., а также ряд тематических мастер-классов с привлечением специалистов силовых ведомств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4149080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2442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№1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: Военно-спортивная игра «Взвод»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098" name="Picture 2" descr="C:\Users\Nazarova\Desktop\в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68" y="1910452"/>
            <a:ext cx="3251200" cy="216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zarova\Desktop\вз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11" y="4275325"/>
            <a:ext cx="3268346" cy="2178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048778"/>
            <a:ext cx="170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апрель – май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2492896"/>
            <a:ext cx="4896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е</a:t>
            </a:r>
            <a:r>
              <a:rPr lang="ru-RU" b="1" dirty="0" smtClean="0">
                <a:solidFill>
                  <a:srgbClr val="006C31"/>
                </a:solidFill>
              </a:rPr>
              <a:t>жегодно </a:t>
            </a:r>
            <a:r>
              <a:rPr lang="ru-RU" b="1" dirty="0">
                <a:solidFill>
                  <a:srgbClr val="006C31"/>
                </a:solidFill>
              </a:rPr>
              <a:t>ко Дню Победы формируется волонтёрский корпус для обеспечения работы площадок, как на время праздничных мероприятий, так и подготовки к празднованию Дня Победы. </a:t>
            </a:r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Корпус </a:t>
            </a:r>
            <a:r>
              <a:rPr lang="ru-RU" b="1" dirty="0">
                <a:solidFill>
                  <a:srgbClr val="006C31"/>
                </a:solidFill>
              </a:rPr>
              <a:t>насчитывает более 300 человек. 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№2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: Формирование волонтёрского корпуса </a:t>
            </a:r>
            <a:endParaRPr lang="en-US" altLang="ru-RU" sz="2200" b="1" i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Волонтёры Дня Победы»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8194" name="Picture 2" descr="C:\Users\Nazarova\Desktop\qjpsJZwIJ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38891"/>
            <a:ext cx="3960516" cy="2102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zarova\Desktop\LUxrrfvrV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" b="4929"/>
          <a:stretch/>
        </p:blipFill>
        <p:spPr bwMode="auto">
          <a:xfrm>
            <a:off x="5757279" y="1844824"/>
            <a:ext cx="3207209" cy="2412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b="23606"/>
          <a:stretch/>
        </p:blipFill>
        <p:spPr>
          <a:xfrm>
            <a:off x="5757279" y="4293096"/>
            <a:ext cx="3207209" cy="2478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39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71758" y="1988840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998851"/>
            <a:ext cx="460851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 smtClean="0">
                <a:solidFill>
                  <a:srgbClr val="006C31"/>
                </a:solidFill>
              </a:rPr>
              <a:t>1. Акция </a:t>
            </a:r>
            <a:r>
              <a:rPr lang="ru-RU" sz="1750" b="1" dirty="0">
                <a:solidFill>
                  <a:srgbClr val="006C31"/>
                </a:solidFill>
              </a:rPr>
              <a:t>«Георгиевская ленточка</a:t>
            </a:r>
            <a:r>
              <a:rPr lang="ru-RU" sz="1750" b="1" dirty="0" smtClean="0">
                <a:solidFill>
                  <a:srgbClr val="006C31"/>
                </a:solidFill>
              </a:rPr>
              <a:t>»</a:t>
            </a:r>
          </a:p>
          <a:p>
            <a:r>
              <a:rPr lang="ru-RU" sz="1750" b="1" dirty="0" smtClean="0">
                <a:solidFill>
                  <a:srgbClr val="006C31"/>
                </a:solidFill>
              </a:rPr>
              <a:t>2. Акция </a:t>
            </a:r>
            <a:r>
              <a:rPr lang="ru-RU" sz="1750" b="1" dirty="0">
                <a:solidFill>
                  <a:srgbClr val="006C31"/>
                </a:solidFill>
              </a:rPr>
              <a:t>«Рекорд Победы</a:t>
            </a:r>
            <a:r>
              <a:rPr lang="ru-RU" sz="1750" b="1" dirty="0" smtClean="0">
                <a:solidFill>
                  <a:srgbClr val="006C31"/>
                </a:solidFill>
              </a:rPr>
              <a:t>»</a:t>
            </a:r>
          </a:p>
          <a:p>
            <a:r>
              <a:rPr lang="ru-RU" sz="1750" b="1" dirty="0" smtClean="0">
                <a:solidFill>
                  <a:srgbClr val="006C31"/>
                </a:solidFill>
              </a:rPr>
              <a:t>3. Акция </a:t>
            </a:r>
            <a:r>
              <a:rPr lang="ru-RU" sz="1750" b="1" dirty="0">
                <a:solidFill>
                  <a:srgbClr val="006C31"/>
                </a:solidFill>
              </a:rPr>
              <a:t>«Письмо Победы</a:t>
            </a:r>
            <a:r>
              <a:rPr lang="ru-RU" sz="1750" b="1" dirty="0" smtClean="0">
                <a:solidFill>
                  <a:srgbClr val="006C31"/>
                </a:solidFill>
              </a:rPr>
              <a:t>»</a:t>
            </a:r>
          </a:p>
          <a:p>
            <a:r>
              <a:rPr lang="ru-RU" sz="1750" b="1" dirty="0" smtClean="0">
                <a:solidFill>
                  <a:srgbClr val="006C31"/>
                </a:solidFill>
              </a:rPr>
              <a:t>4</a:t>
            </a:r>
            <a:r>
              <a:rPr lang="ru-RU" sz="1750" b="1" dirty="0">
                <a:solidFill>
                  <a:srgbClr val="006C31"/>
                </a:solidFill>
              </a:rPr>
              <a:t>. «Сервисное </a:t>
            </a:r>
            <a:r>
              <a:rPr lang="ru-RU" sz="1750" b="1" dirty="0" err="1" smtClean="0">
                <a:solidFill>
                  <a:srgbClr val="006C31"/>
                </a:solidFill>
              </a:rPr>
              <a:t>волонтёрство</a:t>
            </a:r>
            <a:r>
              <a:rPr lang="ru-RU" sz="1750" b="1" dirty="0" smtClean="0">
                <a:solidFill>
                  <a:srgbClr val="006C31"/>
                </a:solidFill>
              </a:rPr>
              <a:t>» - помощь на праздничных площадках, приуроченных к празднованию Дня Победы </a:t>
            </a:r>
          </a:p>
          <a:p>
            <a:r>
              <a:rPr lang="ru-RU" sz="1750" b="1" dirty="0" smtClean="0">
                <a:solidFill>
                  <a:srgbClr val="006C31"/>
                </a:solidFill>
              </a:rPr>
              <a:t>5. </a:t>
            </a:r>
            <a:r>
              <a:rPr lang="ru-RU" sz="1750" b="1" dirty="0">
                <a:solidFill>
                  <a:srgbClr val="006C31"/>
                </a:solidFill>
              </a:rPr>
              <a:t>«Благоустройство</a:t>
            </a:r>
            <a:r>
              <a:rPr lang="ru-RU" sz="1750" b="1" dirty="0" smtClean="0">
                <a:solidFill>
                  <a:srgbClr val="006C31"/>
                </a:solidFill>
              </a:rPr>
              <a:t>» -</a:t>
            </a:r>
            <a:r>
              <a:rPr lang="en-US" sz="1750" b="1" dirty="0" smtClean="0">
                <a:solidFill>
                  <a:srgbClr val="006C31"/>
                </a:solidFill>
              </a:rPr>
              <a:t> </a:t>
            </a:r>
            <a:r>
              <a:rPr lang="ru-RU" sz="1750" b="1" dirty="0" err="1" smtClean="0">
                <a:solidFill>
                  <a:srgbClr val="006C31"/>
                </a:solidFill>
              </a:rPr>
              <a:t>благоустроительные</a:t>
            </a:r>
            <a:r>
              <a:rPr lang="ru-RU" sz="1750" b="1" dirty="0" smtClean="0">
                <a:solidFill>
                  <a:srgbClr val="006C31"/>
                </a:solidFill>
              </a:rPr>
              <a:t> работы в местах, связанных с воинской славой России (скверы, парки, места захоронений, памятники, мемориальные доски и т.д.)</a:t>
            </a:r>
          </a:p>
          <a:p>
            <a:r>
              <a:rPr lang="ru-RU" sz="1750" b="1" dirty="0" smtClean="0">
                <a:solidFill>
                  <a:srgbClr val="006C31"/>
                </a:solidFill>
              </a:rPr>
              <a:t> 6</a:t>
            </a:r>
            <a:r>
              <a:rPr lang="ru-RU" sz="1750" b="1" dirty="0">
                <a:solidFill>
                  <a:srgbClr val="006C31"/>
                </a:solidFill>
              </a:rPr>
              <a:t>. «Вам, родные</a:t>
            </a:r>
            <a:r>
              <a:rPr lang="ru-RU" sz="1750" b="1" dirty="0" smtClean="0">
                <a:solidFill>
                  <a:srgbClr val="006C31"/>
                </a:solidFill>
              </a:rPr>
              <a:t>!»</a:t>
            </a:r>
            <a:r>
              <a:rPr lang="ru-RU" sz="1750" b="1" dirty="0">
                <a:solidFill>
                  <a:srgbClr val="006C31"/>
                </a:solidFill>
              </a:rPr>
              <a:t> </a:t>
            </a:r>
            <a:r>
              <a:rPr lang="en-US" sz="1750" b="1" dirty="0" smtClean="0">
                <a:solidFill>
                  <a:srgbClr val="006C31"/>
                </a:solidFill>
              </a:rPr>
              <a:t> - </a:t>
            </a:r>
            <a:r>
              <a:rPr lang="ru-RU" sz="1750" b="1" dirty="0" smtClean="0">
                <a:solidFill>
                  <a:srgbClr val="006C31"/>
                </a:solidFill>
              </a:rPr>
              <a:t>доставка подарков ветеранам – участникам боевых действий ВОВ, доставка открыток с поздравлением тружеников тыла ВОВ с Днём Победы </a:t>
            </a:r>
            <a:endParaRPr lang="ru-RU" sz="1750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2379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b="1" i="1" dirty="0" smtClean="0">
                <a:solidFill>
                  <a:schemeClr val="bg1"/>
                </a:solidFill>
                <a:cs typeface="Times New Roman" pitchFamily="18" charset="0"/>
              </a:rPr>
              <a:t>№2</a:t>
            </a:r>
            <a:r>
              <a:rPr lang="ru-RU" altLang="ru-RU" b="1" i="1" dirty="0">
                <a:solidFill>
                  <a:schemeClr val="bg1"/>
                </a:solidFill>
                <a:cs typeface="Times New Roman" pitchFamily="18" charset="0"/>
              </a:rPr>
              <a:t>: Формирование волонтёрского корпуса «Волонтёры Дня Победы»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" name="Рисунок 9" descr="8yqLnySWwN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1" y="1837777"/>
            <a:ext cx="3600400" cy="238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№2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: Формирование волонтёрского корпуса </a:t>
            </a:r>
            <a:endParaRPr lang="en-US" altLang="ru-RU" sz="2200" b="1" i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Волонтёры Дня Победы»</a:t>
            </a:r>
          </a:p>
        </p:txBody>
      </p:sp>
      <p:pic>
        <p:nvPicPr>
          <p:cNvPr id="12" name="Picture 13" descr="2018-05-05 памятник 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 b="8775"/>
          <a:stretch/>
        </p:blipFill>
        <p:spPr bwMode="auto">
          <a:xfrm>
            <a:off x="5292081" y="4326465"/>
            <a:ext cx="3622626" cy="231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4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24158" y="18448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4836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1916832"/>
            <a:ext cx="152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апрель-май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35337" y="2500441"/>
            <a:ext cx="441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6C31"/>
              </a:solidFill>
            </a:endParaRPr>
          </a:p>
          <a:p>
            <a:endParaRPr lang="ru-RU" sz="1600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 b="17171"/>
          <a:stretch/>
        </p:blipFill>
        <p:spPr bwMode="auto">
          <a:xfrm>
            <a:off x="5076056" y="1850581"/>
            <a:ext cx="3816425" cy="2370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№3: Серия молодёжных мероприятий, в рамках праздничных мероприятий, посвященных Дню Победы в Великой Отечественной войне «Я помню! Я горжусь!»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7" y="2564904"/>
            <a:ext cx="41764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1) выставка оружия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2) выставка образцов современного оружия и снаряжения;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3) сектор с радиоуправляемыми моделями танков времён ВОВ;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4) мастер-классы по укладке парашютов и установкой передвижных подвесных систем от парашютов;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5) реконструкция полевого госпиталя «Медсанбат»;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6) организация работы десяти полевых кухонь «Солдатский привал»</a:t>
            </a:r>
          </a:p>
        </p:txBody>
      </p:sp>
      <p:pic>
        <p:nvPicPr>
          <p:cNvPr id="7170" name="Picture 2" descr="C:\Users\Nazarova\Desktop\jACFvzjblh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40" y="4285995"/>
            <a:ext cx="3808041" cy="2539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24158" y="18448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4836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1916832"/>
            <a:ext cx="152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апрель-май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35337" y="2500441"/>
            <a:ext cx="441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6C31"/>
              </a:solidFill>
            </a:endParaRPr>
          </a:p>
          <a:p>
            <a:endParaRPr lang="ru-RU" sz="1600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№3: Серия молодёжных мероприятий, в рамках праздничных мероприятий, посвященных Дню Победы в Великой Отечественной войне «Я помню! Я горжусь!»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2564904"/>
            <a:ext cx="44644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7) </a:t>
            </a:r>
            <a:r>
              <a:rPr lang="ru-RU" b="1" dirty="0" err="1" smtClean="0">
                <a:solidFill>
                  <a:srgbClr val="006C31"/>
                </a:solidFill>
              </a:rPr>
              <a:t>квест</a:t>
            </a:r>
            <a:r>
              <a:rPr lang="ru-RU" b="1" dirty="0" smtClean="0">
                <a:solidFill>
                  <a:srgbClr val="006C31"/>
                </a:solidFill>
              </a:rPr>
              <a:t> «По следам памяти» - знакомство с историей и памятными местами города Томска, связанными с Великой Отечественной войной;</a:t>
            </a:r>
          </a:p>
          <a:p>
            <a:endParaRPr lang="ru-RU" sz="1000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8) интеллектуальная игра КВИЗ о вкладе Томска в Победу в ВОВ «Жизнь, опалённая войной»;  </a:t>
            </a:r>
          </a:p>
        </p:txBody>
      </p:sp>
      <p:pic>
        <p:nvPicPr>
          <p:cNvPr id="9219" name="Picture 3" descr="C:\Users\Nazarova\Desktop\NbhlZ5zJJD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3600000" cy="239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55575" y="4725144"/>
            <a:ext cx="82085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9) проект «Судьба солдата онлайн» по сбору заявок на установление фронтовой судьбы родственников, погибших или пропавших без вести в годы Великой Отечественной войны, а также установлении боевого пути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934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524158" y="18448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4836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1916832"/>
            <a:ext cx="152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апрель-май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7544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35337" y="2500441"/>
            <a:ext cx="441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6C31"/>
              </a:solidFill>
            </a:endParaRPr>
          </a:p>
          <a:p>
            <a:endParaRPr lang="ru-RU" sz="1600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pp.userapi.com/c840624/v840624166/1469d/kQJyAoe9gl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57" y="1899226"/>
            <a:ext cx="3888189" cy="2371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№3: Серия молодёжных мероприятий, в рамках праздничных мероприятий, посвященных Дню Победы в Великой Отечественной войне «Я помню! Я горжусь!»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7" y="2564904"/>
            <a:ext cx="417646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6C31"/>
                </a:solidFill>
              </a:rPr>
              <a:t>В рамках праздничного Парада ежегодно формируются: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1) знаменный взвод, который проносит копию Знамени Победы в Великой Отечественной войне размером 10х20 м.;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2) колонна с портретами маршалов Победы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3) колонна «Героев Томичей»: 36 портретов Героев Советского Союза – уроженцев г.Томска и Томской области и 13 портретов полных кавалеров Ордена Славы – уроженцев г.Томска и Томской области.</a:t>
            </a:r>
          </a:p>
        </p:txBody>
      </p:sp>
      <p:pic>
        <p:nvPicPr>
          <p:cNvPr id="9218" name="Picture 2" descr="\\csi01\UMP\Отдел детских и молодёжных организаций\Мероприятия\2019\05 День Победы\фото\i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29" y="4437112"/>
            <a:ext cx="3909767" cy="219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16833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3: «Патриотическое и гражданское воспитание»</a:t>
            </a:r>
            <a:endParaRPr lang="ru-RU" altLang="ru-RU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2037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907540"/>
            <a:ext cx="1925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апрель-ноябрь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56490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7" y="2566645"/>
            <a:ext cx="5657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учащиеся вузов и профессиональных образовательных организаций города Томска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3429000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35338" y="3458031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п</a:t>
            </a:r>
            <a:r>
              <a:rPr lang="ru-RU" b="1" dirty="0" smtClean="0">
                <a:solidFill>
                  <a:srgbClr val="006C31"/>
                </a:solidFill>
              </a:rPr>
              <a:t>рограмма по вовлечению иностранных и иногородних </a:t>
            </a:r>
            <a:r>
              <a:rPr lang="ru-RU" b="1" dirty="0">
                <a:solidFill>
                  <a:srgbClr val="006C31"/>
                </a:solidFill>
              </a:rPr>
              <a:t>студентов в молодёжную политику. Формирование и развитие «локального</a:t>
            </a:r>
            <a:r>
              <a:rPr lang="ru-RU" b="1" dirty="0" smtClean="0">
                <a:solidFill>
                  <a:srgbClr val="006C31"/>
                </a:solidFill>
              </a:rPr>
              <a:t>» патриотизма у молодых людей, имеющих сформированную национальную идентичность, в том числе иностранных и иногородних студентов, через их включение в комплексную </a:t>
            </a:r>
            <a:r>
              <a:rPr lang="ru-RU" b="1" dirty="0" err="1" smtClean="0">
                <a:solidFill>
                  <a:srgbClr val="006C31"/>
                </a:solidFill>
              </a:rPr>
              <a:t>социокультурную</a:t>
            </a:r>
            <a:r>
              <a:rPr lang="ru-RU" b="1" dirty="0" smtClean="0">
                <a:solidFill>
                  <a:srgbClr val="006C31"/>
                </a:solidFill>
              </a:rPr>
              <a:t> программу.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32539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6844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№4: Центр современного гражданского и патриотического воспитания «</a:t>
            </a:r>
            <a:r>
              <a:rPr lang="ru-RU" altLang="ru-RU" sz="2200" b="1" i="1" dirty="0" err="1" smtClean="0">
                <a:solidFill>
                  <a:schemeClr val="bg1"/>
                </a:solidFill>
                <a:cs typeface="Times New Roman" pitchFamily="18" charset="0"/>
              </a:rPr>
              <a:t>ЭтноТомск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42" name="Picture 2" descr="C:\Users\Nazarova\Desktop\inde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58" y="1844824"/>
            <a:ext cx="2424708" cy="242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azarova\Desktop\eb20705abf05a012219f169bf5cedfc2450bd17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" b="31228"/>
          <a:stretch/>
        </p:blipFill>
        <p:spPr bwMode="auto">
          <a:xfrm>
            <a:off x="6341357" y="4437113"/>
            <a:ext cx="2432354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187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течение года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278092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7" y="2780928"/>
            <a:ext cx="808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основу идеи молодёжного пространства легла идея открытого кода, характеризующаяся мобильностью, универсальностью, доступностью и узнаваемостью. Основная задача пространства – формирование из пассивной – активную публику, из зрителей – граждан. 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Принципы построения пространства: минимализм и </a:t>
            </a:r>
            <a:r>
              <a:rPr lang="ru-RU" b="1" dirty="0" err="1" smtClean="0">
                <a:solidFill>
                  <a:srgbClr val="006C31"/>
                </a:solidFill>
              </a:rPr>
              <a:t>экологичность</a:t>
            </a:r>
            <a:r>
              <a:rPr lang="ru-RU" b="1" dirty="0" smtClean="0">
                <a:solidFill>
                  <a:srgbClr val="006C31"/>
                </a:solidFill>
              </a:rPr>
              <a:t>.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8446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№1: Молодёжное пространство по адресу ул.Р.Люксембург, 8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5: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 smtClean="0"/>
              <a:t>Поддержка идей молодёжи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187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течение года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278092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7" y="2780928"/>
            <a:ext cx="44164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с</a:t>
            </a:r>
            <a:r>
              <a:rPr lang="ru-RU" b="1" dirty="0" smtClean="0">
                <a:solidFill>
                  <a:srgbClr val="006C31"/>
                </a:solidFill>
              </a:rPr>
              <a:t>истема услуг и мероприятий по оказанию информационной, методической, административной, ресурсной и других видов поддержки молодёжи, желающей участвовать в конкурсах </a:t>
            </a:r>
            <a:r>
              <a:rPr lang="ru-RU" b="1" dirty="0" err="1" smtClean="0">
                <a:solidFill>
                  <a:srgbClr val="006C31"/>
                </a:solidFill>
              </a:rPr>
              <a:t>грантового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8446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№2: Проектный офис «Лампочка»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5: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 smtClean="0"/>
              <a:t>Поддержка идей молодёжи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266" name="Picture 2" descr="\\csi01\UMP\Отдел детских и молодёжных организаций\Деятельность отдела\Дом молодежи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35" y="1988840"/>
            <a:ext cx="36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08021" y="4563514"/>
            <a:ext cx="8183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распределения средств, включающая программу обучения социальному проектированию, </a:t>
            </a:r>
            <a:r>
              <a:rPr lang="ru-RU" b="1" dirty="0" err="1" smtClean="0">
                <a:solidFill>
                  <a:srgbClr val="006C31"/>
                </a:solidFill>
              </a:rPr>
              <a:t>грантрайтингу</a:t>
            </a:r>
            <a:r>
              <a:rPr lang="ru-RU" b="1" dirty="0" smtClean="0">
                <a:solidFill>
                  <a:srgbClr val="006C31"/>
                </a:solidFill>
              </a:rPr>
              <a:t>, выпуском альманахов по </a:t>
            </a:r>
            <a:r>
              <a:rPr lang="ru-RU" b="1" dirty="0" err="1" smtClean="0">
                <a:solidFill>
                  <a:srgbClr val="006C31"/>
                </a:solidFill>
              </a:rPr>
              <a:t>грантовым</a:t>
            </a:r>
            <a:r>
              <a:rPr lang="ru-RU" b="1" dirty="0" smtClean="0">
                <a:solidFill>
                  <a:srgbClr val="006C31"/>
                </a:solidFill>
              </a:rPr>
              <a:t> конкурсам, подготовкой писем поддержки, сопровождением победителей</a:t>
            </a:r>
            <a:endParaRPr lang="ru-RU" b="1" dirty="0">
              <a:solidFill>
                <a:srgbClr val="006C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67544" y="1268760"/>
            <a:ext cx="8676456" cy="55892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Пропаганда 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здорового образа жизни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35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300" b="1" dirty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 Добровольчество;</a:t>
            </a:r>
          </a:p>
          <a:p>
            <a:pPr marL="0" indent="0">
              <a:buNone/>
            </a:pPr>
            <a:endParaRPr lang="ru-RU" sz="13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Мероприятия для работающей 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молодёжи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endParaRPr lang="ru-RU" sz="13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талантливой и одарённой 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молодёжи;</a:t>
            </a:r>
          </a:p>
          <a:p>
            <a:pPr marL="0" indent="0">
              <a:buNone/>
            </a:pPr>
            <a:endParaRPr lang="ru-RU" sz="1500" b="1" dirty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городских социально-значимых мероприятий и 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событий;</a:t>
            </a:r>
          </a:p>
          <a:p>
            <a:pPr marL="0" indent="0">
              <a:buNone/>
            </a:pPr>
            <a:endParaRPr lang="ru-RU" sz="13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Поддержка идей молодёжи;</a:t>
            </a:r>
          </a:p>
          <a:p>
            <a:pPr marL="0" indent="0">
              <a:buNone/>
            </a:pPr>
            <a:endParaRPr lang="ru-RU" sz="14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Патриотическое и гражданское воспитание;</a:t>
            </a:r>
          </a:p>
          <a:p>
            <a:pPr marL="0" indent="0">
              <a:buNone/>
            </a:pPr>
            <a:endParaRPr lang="ru-RU" sz="11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Трудоустройство в рамках деятельности сводного городского трудового отряда </a:t>
            </a: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молодёжи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endParaRPr lang="ru-RU" sz="1800" b="1" dirty="0" smtClean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5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3500" b="1" dirty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 Улучшение жилищных условий молодых семей.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2136"/>
            <a:ext cx="91440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40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Направления работы</a:t>
            </a:r>
            <a:r>
              <a:rPr lang="ru-RU" alt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39552" y="278092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2031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октябрь-ноябрь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36450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3645024"/>
            <a:ext cx="441646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н</a:t>
            </a:r>
            <a:r>
              <a:rPr lang="ru-RU" b="1" dirty="0" smtClean="0">
                <a:solidFill>
                  <a:srgbClr val="006C31"/>
                </a:solidFill>
              </a:rPr>
              <a:t>оминации: «Хореография», «Вокал», «Инструментальное исполнение», «Рэп исполнение и </a:t>
            </a:r>
            <a:r>
              <a:rPr lang="ru-RU" b="1" dirty="0" err="1" smtClean="0">
                <a:solidFill>
                  <a:srgbClr val="006C31"/>
                </a:solidFill>
              </a:rPr>
              <a:t>битбоксинг</a:t>
            </a:r>
            <a:r>
              <a:rPr lang="ru-RU" b="1" dirty="0" smtClean="0">
                <a:solidFill>
                  <a:srgbClr val="006C31"/>
                </a:solidFill>
              </a:rPr>
              <a:t>», «Разговорный жанр», «СТЭМ», «КВН», «Театр малых форм», «Оригинальное сценическое действие».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В составе жюри работают профессионалы в каждом из направлений, в том числе, приглашённые из других городов.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№1: Фестиваль творческой самодеятельности студентов и работающей молодежи «Молодежный формат»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6: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«Поддержка талантливой и одарённой молодёжи»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8020" y="2780928"/>
            <a:ext cx="4584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творческие коллективы студенческой и работающей молодёжи Томска</a:t>
            </a: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csi01\UMP\Отдел детских и молодёжных организаций\Планирование\2021\презентация\буклет\буклет\молодежный формат\IMG_3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04964"/>
            <a:ext cx="36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zarova\Desktop\85852729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13169"/>
            <a:ext cx="3560983" cy="2372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39552" y="206084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37890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3751872"/>
            <a:ext cx="4416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р</a:t>
            </a:r>
            <a:r>
              <a:rPr lang="ru-RU" b="1" dirty="0" smtClean="0">
                <a:solidFill>
                  <a:srgbClr val="006C31"/>
                </a:solidFill>
              </a:rPr>
              <a:t>азмер стипендии составляет от 500 до 3 000 руб. в зависимости от номинации и выплачивается с сентября по май (июнь) включительно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92579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№2: Две стипендиальные программы администрации Города Томска для талантливой и одарённой молодёжи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6: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«Поддержка талантливой и одарённой молодёжи»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3568" y="2060848"/>
            <a:ext cx="4584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м</a:t>
            </a:r>
            <a:r>
              <a:rPr lang="ru-RU" b="1" dirty="0" smtClean="0">
                <a:solidFill>
                  <a:srgbClr val="006C31"/>
                </a:solidFill>
              </a:rPr>
              <a:t>олодёжь в возрасте от 14 до 30 лет имеющие достижения в научной, спортивной, творческой и общественной деятельности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csi01\UMP\Отдел детских и молодёжных организаций\Планирование\2021\презентация\буклет\буклет\СТИПЕНДИИ\foto-21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28" y="1965479"/>
            <a:ext cx="3600000" cy="239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si01\UMP\Отдел детских и молодёжных организаций\Планирование\2021\презентация\буклет\буклет\СТИПЕНДИИ\foto-21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1" b="10563"/>
          <a:stretch/>
        </p:blipFill>
        <p:spPr bwMode="auto">
          <a:xfrm>
            <a:off x="5250175" y="4600002"/>
            <a:ext cx="3600000" cy="199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№1. Проведение общегородских мероприятий, посвящённых праздничным и историческим датам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7: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«Проведение городских мероприятий и событий»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496" y="1844824"/>
            <a:ext cx="5544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День российского студенчества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«Татьянин день» (25 января)</a:t>
            </a:r>
          </a:p>
          <a:p>
            <a:pPr lvl="0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Подготовка и организация работы волонтерского корпуса в легкоатлетическом марафоне «Ярче» (июнь);</a:t>
            </a:r>
          </a:p>
          <a:p>
            <a:pPr lvl="0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День молодежи России (июнь);</a:t>
            </a:r>
          </a:p>
          <a:p>
            <a:pPr lvl="0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Подготовка и организация работы волонтерского корпуса для участия в праздничных мероприятиях, посвящённых Дню Томича (сентябрь);</a:t>
            </a:r>
          </a:p>
          <a:p>
            <a:pPr lvl="0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Итоговое молодежное мероприятие, посвященное празднованию Нового Года (декабрь)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3074" name="Picture 2" descr="C:\Users\Nazarova\Desktop\32465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9" y="2060848"/>
            <a:ext cx="3600000" cy="204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csi01\UMP\Отдел детских и молодёжных организаций\Планирование\2021\презентация\буклет\буклет\мОЛФЕСТ\DV190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10" y="4293096"/>
            <a:ext cx="3504270" cy="233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№2. Расходы администраций Кировского и Октябрьского районов по разделу «молодёжная политика»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7: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«Проведение городских мероприятий и событий»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9552" y="2060848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6C31"/>
                </a:solidFill>
              </a:rPr>
              <a:t>Администрация Кировского района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1 Открытый фестиваль поэзии и музыки среди студенческой молодежи «Строки, опаленные войной», в рамках празднования Победы в ВОВ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2 Праздничное мероприятие, посвященное проводам в армию РФ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3 Праздничное мероприятие, посвященное Дню защиты детей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4 Акция по вручению паспортов «</a:t>
            </a:r>
            <a:r>
              <a:rPr lang="ru-RU" b="1" dirty="0" err="1" smtClean="0">
                <a:solidFill>
                  <a:srgbClr val="006C31"/>
                </a:solidFill>
              </a:rPr>
              <a:t>Я-Гражданин</a:t>
            </a:r>
            <a:r>
              <a:rPr lang="ru-RU" b="1" dirty="0" smtClean="0">
                <a:solidFill>
                  <a:srgbClr val="006C31"/>
                </a:solidFill>
              </a:rPr>
              <a:t>!»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5 Праздничное мероприятие, посвященное Всероссийскому дню призывника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 </a:t>
            </a:r>
          </a:p>
          <a:p>
            <a:pPr algn="ctr"/>
            <a:r>
              <a:rPr lang="ru-RU" b="1" u="sng" dirty="0" smtClean="0">
                <a:solidFill>
                  <a:srgbClr val="006C31"/>
                </a:solidFill>
              </a:rPr>
              <a:t>Администрация Октябрьского района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1 Праздничное мероприятие, посвященное проводам в армию РФ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2 Праздничные мероприятия, посвященные Дню защиты детей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3 Мероприятия, посвященные подведению итогов трудового лета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4 Праздничное мероприятие, посвящённое Всероссийскому дню призывника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 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39552" y="278092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2562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течение всего года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№1: Информационное освещение сферы молодёжной политики в социальных сетях «Сеть».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8: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«Информационное освещение»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8020" y="2780928"/>
            <a:ext cx="44400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Система мероприятий по продвижению молодёжных событий в социальных сетях, а именно: 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«</a:t>
            </a:r>
            <a:r>
              <a:rPr lang="ru-RU" b="1" dirty="0" err="1" smtClean="0">
                <a:solidFill>
                  <a:srgbClr val="006C31"/>
                </a:solidFill>
              </a:rPr>
              <a:t>ВКонтакте</a:t>
            </a:r>
            <a:r>
              <a:rPr lang="ru-RU" b="1" dirty="0" smtClean="0">
                <a:solidFill>
                  <a:srgbClr val="006C31"/>
                </a:solidFill>
              </a:rPr>
              <a:t>» (https://vk.com/mol_tsk),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«</a:t>
            </a:r>
            <a:r>
              <a:rPr lang="ru-RU" b="1" dirty="0" err="1" smtClean="0">
                <a:solidFill>
                  <a:srgbClr val="006C31"/>
                </a:solidFill>
              </a:rPr>
              <a:t>Facebook</a:t>
            </a:r>
            <a:r>
              <a:rPr lang="ru-RU" b="1" dirty="0" smtClean="0">
                <a:solidFill>
                  <a:srgbClr val="006C31"/>
                </a:solidFill>
              </a:rPr>
              <a:t>» (https://www.facebook.com/moltomsk),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«</a:t>
            </a:r>
            <a:r>
              <a:rPr lang="ru-RU" b="1" dirty="0" err="1" smtClean="0">
                <a:solidFill>
                  <a:srgbClr val="006C31"/>
                </a:solidFill>
              </a:rPr>
              <a:t>Instagram</a:t>
            </a:r>
            <a:r>
              <a:rPr lang="ru-RU" b="1" dirty="0" smtClean="0">
                <a:solidFill>
                  <a:srgbClr val="006C31"/>
                </a:solidFill>
              </a:rPr>
              <a:t>» (https://www.instagram.com/mol_tsk/),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«</a:t>
            </a:r>
            <a:r>
              <a:rPr lang="ru-RU" b="1" dirty="0" err="1" smtClean="0">
                <a:solidFill>
                  <a:srgbClr val="006C31"/>
                </a:solidFill>
              </a:rPr>
              <a:t>Telegram</a:t>
            </a:r>
            <a:r>
              <a:rPr lang="ru-RU" b="1" dirty="0" smtClean="0">
                <a:solidFill>
                  <a:srgbClr val="006C31"/>
                </a:solidFill>
              </a:rPr>
              <a:t>» (https://t.me/mol_tsk/84).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2" t="19138" r="22177" b="9336"/>
          <a:stretch/>
        </p:blipFill>
        <p:spPr bwMode="auto">
          <a:xfrm>
            <a:off x="5205754" y="1867244"/>
            <a:ext cx="2820909" cy="2425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Nazarova\Downloads\WhatsApp Image 2020-11-19 at 00.45.0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5" b="39861"/>
          <a:stretch/>
        </p:blipFill>
        <p:spPr bwMode="auto">
          <a:xfrm>
            <a:off x="6453428" y="4007675"/>
            <a:ext cx="2511060" cy="2661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Nazarova\Desktop\Безымянный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"/>
          <a:stretch/>
        </p:blipFill>
        <p:spPr bwMode="auto">
          <a:xfrm>
            <a:off x="4660750" y="3681028"/>
            <a:ext cx="2791570" cy="29163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39552" y="278092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245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ежегодно в декабре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 №1: Ежегодный информационный буклет по итогам работы за год «МТ» (Молодёжь Томска).</a:t>
            </a:r>
          </a:p>
          <a:p>
            <a:pPr algn="ctr" fontAlgn="auto">
              <a:spcAft>
                <a:spcPts val="0"/>
              </a:spcAft>
              <a:defRPr/>
            </a:pPr>
            <a:endParaRPr lang="ru-RU" altLang="ru-RU" sz="2200" b="1" i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8: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«Информационное освещение»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8020" y="2780928"/>
            <a:ext cx="4440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е</a:t>
            </a:r>
            <a:r>
              <a:rPr lang="ru-RU" b="1" dirty="0" smtClean="0">
                <a:solidFill>
                  <a:srgbClr val="006C31"/>
                </a:solidFill>
              </a:rPr>
              <a:t>жегодно издаваемый и размещаемый в социальных сетях буклет о реализации администрацией Города Томска проектов и мероприятий в сфере молодёжной политики с указанием количественных и качественных результатов</a:t>
            </a:r>
          </a:p>
        </p:txBody>
      </p:sp>
      <p:pic>
        <p:nvPicPr>
          <p:cNvPr id="1028" name="Picture 4" descr="C:\Users\Nazarova\Desktop\Безымянны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97" y="1897182"/>
            <a:ext cx="2487091" cy="2611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39552" y="278092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8852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2048778"/>
            <a:ext cx="1615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июнь-август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5774" y="400506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4050938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пять направлений: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благоустройство районов (1 отряд), устройство газонов (1 отряд), благоустройство кладбищ (1 отряд), педагогическое направление (2 отряда),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строительное направление (3 отряда).</a:t>
            </a: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4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i="1" dirty="0" smtClean="0"/>
              <a:t>Проект №1: Сводный городской трудовой отряд молодежи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9: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«Трудоустройство в рамках деятельности сводного городского трудового отряда молодежи»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8020" y="2780928"/>
            <a:ext cx="458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200 бойцов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zarova\Downloads\@nikita_solomanidin_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84" y="1985816"/>
            <a:ext cx="3028596" cy="2019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azarova\Downloads\@nikita_solomanidin_00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57" y="1985816"/>
            <a:ext cx="3028621" cy="2019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Nazarova\Desktop\mrF7XFeigy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42" y="4329102"/>
            <a:ext cx="3077737" cy="2052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67544" y="242088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8448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48363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11560" y="1844824"/>
            <a:ext cx="1870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течение года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2442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i="1" dirty="0" smtClean="0"/>
              <a:t>Проект №2: Штаб студенческих отрядов Города Томска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9: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«Трудоустройство в рамках деятельности сводного городского трудового отряда молодежи»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9553" y="2348880"/>
            <a:ext cx="5688632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6C31"/>
                </a:solidFill>
              </a:rPr>
              <a:t>- проведение месячников по благоустройству (весна/осень);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- участие в </a:t>
            </a:r>
            <a:r>
              <a:rPr lang="ru-RU" sz="1700" b="1" dirty="0" err="1" smtClean="0">
                <a:solidFill>
                  <a:srgbClr val="006C31"/>
                </a:solidFill>
              </a:rPr>
              <a:t>противопаводковых</a:t>
            </a:r>
            <a:r>
              <a:rPr lang="ru-RU" sz="1700" b="1" dirty="0" smtClean="0">
                <a:solidFill>
                  <a:srgbClr val="006C31"/>
                </a:solidFill>
              </a:rPr>
              <a:t> мероприятиях (весна); 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- набор, </a:t>
            </a:r>
            <a:r>
              <a:rPr lang="ru-RU" sz="1700" b="1" dirty="0" err="1" smtClean="0">
                <a:solidFill>
                  <a:srgbClr val="006C31"/>
                </a:solidFill>
              </a:rPr>
              <a:t>обучение,организация</a:t>
            </a:r>
            <a:r>
              <a:rPr lang="ru-RU" sz="1700" b="1" dirty="0" smtClean="0">
                <a:solidFill>
                  <a:srgbClr val="006C31"/>
                </a:solidFill>
              </a:rPr>
              <a:t> работы СГТОМ 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- проведение общегородских мероприятий для бойцов отрядов в течение года: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День РСО (17 февраля);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Мистер и Мисс РСО (апрель);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Спартакиада СО (май);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День открытых дверей СГСО (июль);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Закрытие сезона (сентябрь);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Спартакиада ТРО по футболу (октябрь);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КВИЗ СО (ноябрь);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Подведение итогов года (декабрь);</a:t>
            </a:r>
          </a:p>
          <a:p>
            <a:pPr lvl="0"/>
            <a:r>
              <a:rPr lang="ru-RU" sz="1700" b="1" dirty="0" smtClean="0">
                <a:solidFill>
                  <a:srgbClr val="006C31"/>
                </a:solidFill>
              </a:rPr>
              <a:t>мастер–классы для бойцов на развитие мягких компетенций (в течение года).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14338" name="Picture 2" descr="C:\Users\Nazarova\Desktop\iujODwQbSL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34" y="1988521"/>
            <a:ext cx="3205261" cy="2047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azarova\Desktop\O3l45VDAWB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34" y="4414269"/>
            <a:ext cx="3165995" cy="2111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15774" y="494116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1916832"/>
            <a:ext cx="8244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Предоставление: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части первоначального взноса 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(10% от расчетной стоимости жилого объекта) </a:t>
            </a:r>
          </a:p>
          <a:p>
            <a:endParaRPr lang="ru-RU" b="1" dirty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либо субсидирование части % ставки (4%) по ипотечному кредиту в течение 3-х лет, заключенному на цели приобретения готового жилья у застройщиков по договорам купли-продажи</a:t>
            </a: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 smtClean="0"/>
              <a:t>Проект №1: «Губернаторская ипотека»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10: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«Улучшение жилищных условий молодых семей/граждан»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5576" y="4941168"/>
            <a:ext cx="4944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Количество получателей в 2019 году: 20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Количество получателей в 2020 году: 15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9715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15774" y="5445225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1559" y="1988840"/>
            <a:ext cx="81546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Предоставление единовременных социальных выплат на приобретение жилья молодым семьям. 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Размер выплаты:</a:t>
            </a:r>
          </a:p>
          <a:p>
            <a:endParaRPr lang="ru-RU" b="1" dirty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 для семьи из 3-х человек составляет 373 354 руб.,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 для семьи из 4-х человек - 498 204 руб., 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для семьи из 5-ти человек – 622 755 руб.</a:t>
            </a: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 smtClean="0"/>
              <a:t>Проект №2: «Молодая семья»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10: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«Улучшение жилищных условий молодых семей/граждан»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2036" y="5445224"/>
            <a:ext cx="5880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Количество получателей в 2019 году: 37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Планируемое количество семей в 2020 году: 59</a:t>
            </a: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120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 bwMode="auto">
          <a:xfrm>
            <a:off x="323528" y="62136"/>
            <a:ext cx="8820472" cy="7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1: </a:t>
            </a:r>
            <a:endParaRPr lang="ru-RU" altLang="ru-RU" sz="25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Пропаганда здорового образа жизни»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219200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1) Программа </a:t>
            </a:r>
            <a:r>
              <a:rPr lang="ru-RU" dirty="0"/>
              <a:t>по вовлечению подростков и молодёжи в деятельность по популяризации здорового образа жизни «Будь здоров</a:t>
            </a:r>
            <a:r>
              <a:rPr lang="ru-RU" dirty="0" smtClean="0"/>
              <a:t>!»: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53 </a:t>
            </a:r>
            <a:r>
              <a:rPr lang="ru-RU" dirty="0" smtClean="0"/>
              <a:t>команды;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3 очных, 7 заочных/он-</a:t>
            </a:r>
            <a:r>
              <a:rPr lang="ru-RU" dirty="0" err="1"/>
              <a:t>лайн</a:t>
            </a:r>
            <a:r>
              <a:rPr lang="ru-RU" dirty="0"/>
              <a:t> </a:t>
            </a:r>
            <a:r>
              <a:rPr lang="ru-RU" dirty="0" smtClean="0"/>
              <a:t>этапов;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5 </a:t>
            </a:r>
            <a:r>
              <a:rPr lang="ru-RU" dirty="0"/>
              <a:t>мастер-классов от ведущих экспертов в сфере здорового образа жизни и серии тренировок по пяти дисциплинам от профессиональных </a:t>
            </a:r>
            <a:r>
              <a:rPr lang="ru-RU" dirty="0" smtClean="0"/>
              <a:t>тренеров;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6422 </a:t>
            </a:r>
            <a:r>
              <a:rPr lang="ru-RU" dirty="0" smtClean="0"/>
              <a:t>человек.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r>
              <a:rPr lang="ru-RU" dirty="0" smtClean="0"/>
              <a:t>2) </a:t>
            </a:r>
            <a:r>
              <a:rPr lang="ru-RU" dirty="0"/>
              <a:t>Проект по профилактике и созданию позитивной картины мира среди подростков «Истории успеха в формате </a:t>
            </a:r>
            <a:r>
              <a:rPr lang="ru-RU" dirty="0" err="1"/>
              <a:t>стэнд</a:t>
            </a:r>
            <a:r>
              <a:rPr lang="ru-RU" dirty="0"/>
              <a:t>-ап</a:t>
            </a:r>
            <a:r>
              <a:rPr lang="ru-RU" dirty="0" smtClean="0"/>
              <a:t>»: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23 </a:t>
            </a:r>
            <a:r>
              <a:rPr lang="ru-RU" dirty="0" smtClean="0"/>
              <a:t>спикера;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30 </a:t>
            </a:r>
            <a:r>
              <a:rPr lang="ru-RU" dirty="0"/>
              <a:t>встреч в образовательных учреждениях и </a:t>
            </a:r>
            <a:r>
              <a:rPr lang="ru-RU" dirty="0" smtClean="0"/>
              <a:t>лагерях;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996 участников.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5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539552" y="5949280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335699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15774" y="501317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1916832"/>
            <a:ext cx="7920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Возмещение затрат молодым семьям и специалистам в виде субсидирования процентной ставки по ипотечным жилищным кредитам.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Финансирование: полностью из местного бюджета (выплаты по ранее заключенным договорам, публичные обязательства муниципального образования «Город Томск»)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 smtClean="0"/>
              <a:t>Проект №3: «Социальная ипотека»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10: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«Улучшение жилищных условий молодых семей/граждан»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1560" y="5013176"/>
            <a:ext cx="5880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Количество получателей в январе 2020: 288</a:t>
            </a: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69160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705231" cy="705231"/>
          </a:xfrm>
          <a:prstGeom prst="rect">
            <a:avLst/>
          </a:prstGeom>
        </p:spPr>
      </p:pic>
      <p:pic>
        <p:nvPicPr>
          <p:cNvPr id="1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0526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36012" y="5949280"/>
            <a:ext cx="5880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Приём документов: завершён в 2013 году;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Период завершения выплат: 2023 год;</a:t>
            </a:r>
          </a:p>
        </p:txBody>
      </p:sp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467544" y="472514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67544" y="3429000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11560" y="1916832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Возмещение расходов, связанных с оплатой найма жилых помещений работникам муниципальных образовательных учреждений.</a:t>
            </a:r>
          </a:p>
          <a:p>
            <a:endParaRPr lang="en-US" b="1" dirty="0" smtClean="0">
              <a:solidFill>
                <a:srgbClr val="006C31"/>
              </a:solidFill>
            </a:endParaRP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endParaRPr lang="ru-RU" b="1" dirty="0" smtClean="0">
              <a:solidFill>
                <a:srgbClr val="006C31"/>
              </a:solidFill>
            </a:endParaRP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 smtClean="0"/>
              <a:t>Проект №4: «Аренда»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10: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«Улучшение жилищных условий молодых семей/граждан»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11560" y="3429000"/>
            <a:ext cx="5880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Количество получателей: 27</a:t>
            </a: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11560" y="4725144"/>
            <a:ext cx="5880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Приём документов: завершён в 2017 году;</a:t>
            </a:r>
          </a:p>
          <a:p>
            <a:r>
              <a:rPr lang="ru-RU" b="1" dirty="0" smtClean="0">
                <a:solidFill>
                  <a:srgbClr val="006C31"/>
                </a:solidFill>
              </a:rPr>
              <a:t>Период завершения выплат: 2025 год</a:t>
            </a:r>
          </a:p>
        </p:txBody>
      </p:sp>
    </p:spTree>
    <p:extLst>
      <p:ext uri="{BB962C8B-B14F-4D97-AF65-F5344CB8AC3E}">
        <p14:creationId xmlns:p14="http://schemas.microsoft.com/office/powerpoint/2010/main" val="13288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2048778"/>
            <a:ext cx="228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январь – май 2020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9497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8251" y="3017337"/>
            <a:ext cx="43878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участие </a:t>
            </a:r>
            <a:r>
              <a:rPr lang="ru-RU" b="1" dirty="0">
                <a:solidFill>
                  <a:srgbClr val="006C31"/>
                </a:solidFill>
              </a:rPr>
              <a:t>приняли 33 команды. Общее количество участников составило 1506 </a:t>
            </a:r>
            <a:r>
              <a:rPr lang="ru-RU" b="1" dirty="0" smtClean="0">
                <a:solidFill>
                  <a:srgbClr val="006C31"/>
                </a:solidFill>
              </a:rPr>
              <a:t>человек, из них: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>
                <a:solidFill>
                  <a:srgbClr val="006C31"/>
                </a:solidFill>
              </a:rPr>
              <a:t>9 инициативных групп;</a:t>
            </a:r>
          </a:p>
          <a:p>
            <a:r>
              <a:rPr lang="ru-RU" b="1" dirty="0">
                <a:solidFill>
                  <a:srgbClr val="006C31"/>
                </a:solidFill>
              </a:rPr>
              <a:t>7 советов молодых специалистов предприятий и организаций;</a:t>
            </a:r>
          </a:p>
          <a:p>
            <a:r>
              <a:rPr lang="ru-RU" b="1" dirty="0">
                <a:solidFill>
                  <a:srgbClr val="006C31"/>
                </a:solidFill>
              </a:rPr>
              <a:t>5 вузовских штабов студенческих отрядов;</a:t>
            </a:r>
          </a:p>
          <a:p>
            <a:r>
              <a:rPr lang="ru-RU" b="1" dirty="0">
                <a:solidFill>
                  <a:srgbClr val="006C31"/>
                </a:solidFill>
              </a:rPr>
              <a:t>8 команд системы профессионального образования;</a:t>
            </a:r>
          </a:p>
          <a:p>
            <a:r>
              <a:rPr lang="ru-RU" b="1" dirty="0">
                <a:solidFill>
                  <a:srgbClr val="006C31"/>
                </a:solidFill>
              </a:rPr>
              <a:t>4 общеобразовательные организации.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3223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7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Снежная вахта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 в 2020 году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074" name="Picture 2" descr="\\csi01\UMP\Отдел детских и молодёжных организаций\Планирование\2021\презентация\буклет\буклет\Снежная вахта\nikitafoto.ru (71 of 8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26" y="1938712"/>
            <a:ext cx="3531929" cy="2354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azarova\Desktop\MIs5_qn-UBblIArklyk_7w=s1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26" y="4425679"/>
            <a:ext cx="3531929" cy="2352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6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23528" y="170080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1700809"/>
            <a:ext cx="496855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6C31"/>
                </a:solidFill>
              </a:rPr>
              <a:t>У</a:t>
            </a:r>
            <a:r>
              <a:rPr lang="ru-RU" sz="1700" b="1" dirty="0" smtClean="0">
                <a:solidFill>
                  <a:srgbClr val="006C31"/>
                </a:solidFill>
              </a:rPr>
              <a:t>частники </a:t>
            </a:r>
            <a:r>
              <a:rPr lang="ru-RU" sz="1700" b="1" dirty="0">
                <a:solidFill>
                  <a:srgbClr val="006C31"/>
                </a:solidFill>
              </a:rPr>
              <a:t>конкурса в течение 9 недель </a:t>
            </a:r>
            <a:r>
              <a:rPr lang="ru-RU" sz="1700" b="1" dirty="0" smtClean="0">
                <a:solidFill>
                  <a:srgbClr val="006C31"/>
                </a:solidFill>
              </a:rPr>
              <a:t>осуществили </a:t>
            </a:r>
            <a:r>
              <a:rPr lang="ru-RU" sz="1700" b="1" dirty="0">
                <a:solidFill>
                  <a:srgbClr val="006C31"/>
                </a:solidFill>
              </a:rPr>
              <a:t>499 выхода (в том числе 27 повторных):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434 адреса пенсионеров (14 повторных выходов);  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3 адреса ветеранов труда (2 </a:t>
            </a:r>
            <a:r>
              <a:rPr lang="ru-RU" sz="1700" b="1" dirty="0" smtClean="0">
                <a:solidFill>
                  <a:srgbClr val="006C31"/>
                </a:solidFill>
              </a:rPr>
              <a:t>повторных);</a:t>
            </a:r>
            <a:r>
              <a:rPr lang="ru-RU" sz="1700" b="1" dirty="0">
                <a:solidFill>
                  <a:srgbClr val="006C31"/>
                </a:solidFill>
              </a:rPr>
              <a:t>  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2 адреса ветеранов ВОВ (2  </a:t>
            </a:r>
            <a:r>
              <a:rPr lang="ru-RU" sz="1700" b="1" dirty="0" smtClean="0">
                <a:solidFill>
                  <a:srgbClr val="006C31"/>
                </a:solidFill>
              </a:rPr>
              <a:t>повторных);</a:t>
            </a:r>
            <a:r>
              <a:rPr lang="ru-RU" sz="1700" b="1" dirty="0">
                <a:solidFill>
                  <a:srgbClr val="006C31"/>
                </a:solidFill>
              </a:rPr>
              <a:t>  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6 адресов </a:t>
            </a:r>
            <a:r>
              <a:rPr lang="ru-RU" sz="1700" b="1" dirty="0" smtClean="0">
                <a:solidFill>
                  <a:srgbClr val="006C31"/>
                </a:solidFill>
              </a:rPr>
              <a:t>инвалидов </a:t>
            </a:r>
            <a:r>
              <a:rPr lang="ru-RU" sz="1700" b="1" dirty="0">
                <a:solidFill>
                  <a:srgbClr val="006C31"/>
                </a:solidFill>
              </a:rPr>
              <a:t>(4  </a:t>
            </a:r>
            <a:r>
              <a:rPr lang="ru-RU" sz="1700" b="1" dirty="0" smtClean="0">
                <a:solidFill>
                  <a:srgbClr val="006C31"/>
                </a:solidFill>
              </a:rPr>
              <a:t>повторных);</a:t>
            </a:r>
            <a:r>
              <a:rPr lang="ru-RU" sz="1700" b="1" dirty="0">
                <a:solidFill>
                  <a:srgbClr val="006C31"/>
                </a:solidFill>
              </a:rPr>
              <a:t>  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3 адреса тружеников тыла (1 </a:t>
            </a:r>
            <a:r>
              <a:rPr lang="ru-RU" sz="1700" b="1" dirty="0" smtClean="0">
                <a:solidFill>
                  <a:srgbClr val="006C31"/>
                </a:solidFill>
              </a:rPr>
              <a:t>повторный);</a:t>
            </a:r>
            <a:r>
              <a:rPr lang="ru-RU" sz="1700" b="1" dirty="0">
                <a:solidFill>
                  <a:srgbClr val="006C31"/>
                </a:solidFill>
              </a:rPr>
              <a:t>  </a:t>
            </a: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5 памятных объектов </a:t>
            </a:r>
            <a:r>
              <a:rPr lang="ru-RU" sz="1700" b="1" dirty="0" smtClean="0">
                <a:solidFill>
                  <a:srgbClr val="006C31"/>
                </a:solidFill>
              </a:rPr>
              <a:t>(мемориалы и памятники) </a:t>
            </a:r>
            <a:r>
              <a:rPr lang="ru-RU" sz="1700" b="1" dirty="0">
                <a:solidFill>
                  <a:srgbClr val="006C31"/>
                </a:solidFill>
              </a:rPr>
              <a:t>(4 </a:t>
            </a:r>
            <a:r>
              <a:rPr lang="ru-RU" sz="1700" b="1" dirty="0" smtClean="0">
                <a:solidFill>
                  <a:srgbClr val="006C31"/>
                </a:solidFill>
              </a:rPr>
              <a:t>повторных);</a:t>
            </a:r>
            <a:endParaRPr lang="ru-RU" sz="1700" b="1" dirty="0">
              <a:solidFill>
                <a:srgbClr val="006C31"/>
              </a:solidFill>
            </a:endParaRPr>
          </a:p>
          <a:p>
            <a:pPr lvl="0"/>
            <a:r>
              <a:rPr lang="ru-RU" sz="1700" b="1" dirty="0">
                <a:solidFill>
                  <a:srgbClr val="006C31"/>
                </a:solidFill>
              </a:rPr>
              <a:t>19 общественных пространств. </a:t>
            </a:r>
            <a:endParaRPr lang="ru-RU" sz="1700" b="1" dirty="0" smtClean="0">
              <a:solidFill>
                <a:srgbClr val="006C31"/>
              </a:solidFill>
            </a:endParaRPr>
          </a:p>
          <a:p>
            <a:pPr lvl="0"/>
            <a:endParaRPr lang="ru-RU" sz="1700" b="1" dirty="0">
              <a:solidFill>
                <a:srgbClr val="006C31"/>
              </a:solidFill>
            </a:endParaRPr>
          </a:p>
          <a:p>
            <a:r>
              <a:rPr lang="ru-RU" sz="1700" b="1" dirty="0" smtClean="0">
                <a:solidFill>
                  <a:srgbClr val="006C31"/>
                </a:solidFill>
              </a:rPr>
              <a:t>В марте </a:t>
            </a:r>
            <a:r>
              <a:rPr lang="ru-RU" sz="1700" b="1" dirty="0">
                <a:solidFill>
                  <a:srgbClr val="006C31"/>
                </a:solidFill>
              </a:rPr>
              <a:t>участники </a:t>
            </a:r>
            <a:r>
              <a:rPr lang="ru-RU" sz="1700" b="1" dirty="0" smtClean="0">
                <a:solidFill>
                  <a:srgbClr val="006C31"/>
                </a:solidFill>
              </a:rPr>
              <a:t>присоединились </a:t>
            </a:r>
            <a:r>
              <a:rPr lang="ru-RU" sz="1700" b="1" dirty="0">
                <a:solidFill>
                  <a:srgbClr val="006C31"/>
                </a:solidFill>
              </a:rPr>
              <a:t>к работе </a:t>
            </a:r>
            <a:r>
              <a:rPr lang="ru-RU" sz="1700" b="1" dirty="0" smtClean="0">
                <a:solidFill>
                  <a:srgbClr val="006C31"/>
                </a:solidFill>
              </a:rPr>
              <a:t>штаба </a:t>
            </a:r>
            <a:r>
              <a:rPr lang="ru-RU" sz="1700" b="1" dirty="0">
                <a:solidFill>
                  <a:srgbClr val="006C31"/>
                </a:solidFill>
              </a:rPr>
              <a:t>#</a:t>
            </a:r>
            <a:r>
              <a:rPr lang="ru-RU" sz="1700" b="1" dirty="0" err="1" smtClean="0">
                <a:solidFill>
                  <a:srgbClr val="006C31"/>
                </a:solidFill>
              </a:rPr>
              <a:t>МыВместе</a:t>
            </a:r>
            <a:r>
              <a:rPr lang="ru-RU" sz="1700" b="1" dirty="0">
                <a:solidFill>
                  <a:srgbClr val="006C31"/>
                </a:solidFill>
              </a:rPr>
              <a:t>:</a:t>
            </a:r>
            <a:r>
              <a:rPr lang="ru-RU" sz="1700" b="1" dirty="0" smtClean="0">
                <a:solidFill>
                  <a:srgbClr val="006C31"/>
                </a:solidFill>
              </a:rPr>
              <a:t> 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- работали </a:t>
            </a:r>
            <a:r>
              <a:rPr lang="ru-RU" sz="1700" b="1" dirty="0">
                <a:solidFill>
                  <a:srgbClr val="006C31"/>
                </a:solidFill>
              </a:rPr>
              <a:t>в </a:t>
            </a:r>
            <a:r>
              <a:rPr lang="ru-RU" sz="1700" b="1" dirty="0" err="1">
                <a:solidFill>
                  <a:srgbClr val="006C31"/>
                </a:solidFill>
              </a:rPr>
              <a:t>колл</a:t>
            </a:r>
            <a:r>
              <a:rPr lang="ru-RU" sz="1700" b="1" dirty="0">
                <a:solidFill>
                  <a:srgbClr val="006C31"/>
                </a:solidFill>
              </a:rPr>
              <a:t>-центре;</a:t>
            </a:r>
          </a:p>
          <a:p>
            <a:r>
              <a:rPr lang="ru-RU" sz="1700" b="1" dirty="0">
                <a:solidFill>
                  <a:srgbClr val="006C31"/>
                </a:solidFill>
              </a:rPr>
              <a:t>- </a:t>
            </a:r>
            <a:r>
              <a:rPr lang="ru-RU" sz="1700" b="1" dirty="0" smtClean="0">
                <a:solidFill>
                  <a:srgbClr val="006C31"/>
                </a:solidFill>
              </a:rPr>
              <a:t>доставили </a:t>
            </a:r>
            <a:r>
              <a:rPr lang="ru-RU" sz="1700" b="1" dirty="0">
                <a:solidFill>
                  <a:srgbClr val="006C31"/>
                </a:solidFill>
              </a:rPr>
              <a:t>620 продуктовых наборов;</a:t>
            </a:r>
          </a:p>
          <a:p>
            <a:r>
              <a:rPr lang="ru-RU" sz="1700" b="1" dirty="0">
                <a:solidFill>
                  <a:srgbClr val="006C31"/>
                </a:solidFill>
              </a:rPr>
              <a:t>- 3 </a:t>
            </a:r>
            <a:r>
              <a:rPr lang="ru-RU" sz="1700" b="1" dirty="0" smtClean="0">
                <a:solidFill>
                  <a:srgbClr val="006C31"/>
                </a:solidFill>
              </a:rPr>
              <a:t>участника </a:t>
            </a:r>
            <a:r>
              <a:rPr lang="ru-RU" sz="1700" b="1" dirty="0">
                <a:solidFill>
                  <a:srgbClr val="006C31"/>
                </a:solidFill>
              </a:rPr>
              <a:t>акции стали </a:t>
            </a:r>
            <a:r>
              <a:rPr lang="ru-RU" sz="1700" b="1" dirty="0" err="1">
                <a:solidFill>
                  <a:srgbClr val="006C31"/>
                </a:solidFill>
              </a:rPr>
              <a:t>автоволонтёрами</a:t>
            </a:r>
            <a:r>
              <a:rPr lang="ru-RU" sz="1700" b="1" dirty="0">
                <a:solidFill>
                  <a:srgbClr val="006C31"/>
                </a:solidFill>
              </a:rPr>
              <a:t> на личных авто.  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8640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7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Снежная вахта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 в 2020 году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1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04347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azarova\Desktop\h4dlxsryce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50770"/>
            <a:ext cx="3364673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azarova\Desktop\hkLMtYiRvH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56" y="4509120"/>
            <a:ext cx="3401632" cy="226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5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4000" b="1" dirty="0" smtClean="0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4498" y="2062897"/>
            <a:ext cx="319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с 01.10.2019 </a:t>
            </a:r>
            <a:r>
              <a:rPr lang="ru-RU" b="1" dirty="0">
                <a:solidFill>
                  <a:srgbClr val="006C31"/>
                </a:solidFill>
              </a:rPr>
              <a:t>по 28.09.2020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56490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2564904"/>
            <a:ext cx="4512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32 </a:t>
            </a:r>
            <a:r>
              <a:rPr lang="ru-RU" b="1" dirty="0" smtClean="0">
                <a:solidFill>
                  <a:srgbClr val="006C31"/>
                </a:solidFill>
              </a:rPr>
              <a:t>команды: инициативные группы, команды советов </a:t>
            </a:r>
            <a:r>
              <a:rPr lang="ru-RU" b="1" dirty="0">
                <a:solidFill>
                  <a:srgbClr val="006C31"/>
                </a:solidFill>
              </a:rPr>
              <a:t>молодых специалистов предприятий и организаций, </a:t>
            </a:r>
            <a:r>
              <a:rPr lang="ru-RU" b="1" dirty="0" smtClean="0">
                <a:solidFill>
                  <a:srgbClr val="006C31"/>
                </a:solidFill>
              </a:rPr>
              <a:t>студентов </a:t>
            </a:r>
            <a:r>
              <a:rPr lang="ru-RU" b="1" dirty="0">
                <a:solidFill>
                  <a:srgbClr val="006C31"/>
                </a:solidFill>
              </a:rPr>
              <a:t>ВУЗов, </a:t>
            </a:r>
            <a:r>
              <a:rPr lang="ru-RU" b="1" dirty="0" smtClean="0">
                <a:solidFill>
                  <a:srgbClr val="006C31"/>
                </a:solidFill>
              </a:rPr>
              <a:t>СПО, школ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437113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250" y="4422011"/>
            <a:ext cx="82078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6C31"/>
                </a:solidFill>
              </a:rPr>
              <a:t>у</a:t>
            </a:r>
            <a:r>
              <a:rPr lang="ru-RU" b="1" dirty="0" smtClean="0">
                <a:solidFill>
                  <a:srgbClr val="006C31"/>
                </a:solidFill>
              </a:rPr>
              <a:t>частники </a:t>
            </a:r>
            <a:r>
              <a:rPr lang="ru-RU" b="1" dirty="0">
                <a:solidFill>
                  <a:srgbClr val="006C31"/>
                </a:solidFill>
              </a:rPr>
              <a:t>конкурса в течение 11 месяцев и 24 дней </a:t>
            </a:r>
            <a:r>
              <a:rPr lang="ru-RU" b="1" dirty="0" smtClean="0">
                <a:solidFill>
                  <a:srgbClr val="006C31"/>
                </a:solidFill>
              </a:rPr>
              <a:t>помогали </a:t>
            </a:r>
            <a:r>
              <a:rPr lang="ru-RU" b="1" dirty="0">
                <a:solidFill>
                  <a:srgbClr val="006C31"/>
                </a:solidFill>
              </a:rPr>
              <a:t>социально незащищенным гражданам и гражданам, оказавшимся в тяжелой жизненной </a:t>
            </a:r>
            <a:r>
              <a:rPr lang="ru-RU" b="1" dirty="0" smtClean="0">
                <a:solidFill>
                  <a:srgbClr val="006C31"/>
                </a:solidFill>
              </a:rPr>
              <a:t>ситуации - оказывали </a:t>
            </a:r>
            <a:r>
              <a:rPr lang="ru-RU" b="1" dirty="0">
                <a:solidFill>
                  <a:srgbClr val="006C31"/>
                </a:solidFill>
              </a:rPr>
              <a:t>помощь бытового характера: расчистка территорий частных домов от снега, домашняя уборка, перестановка мебели, покраска потолков, стен и т.д</a:t>
            </a:r>
            <a:r>
              <a:rPr lang="ru-RU" b="1" dirty="0" smtClean="0">
                <a:solidFill>
                  <a:srgbClr val="006C31"/>
                </a:solidFill>
              </a:rPr>
              <a:t>.), сопровождали </a:t>
            </a:r>
            <a:r>
              <a:rPr lang="ru-RU" b="1" dirty="0">
                <a:solidFill>
                  <a:srgbClr val="006C31"/>
                </a:solidFill>
              </a:rPr>
              <a:t>во время прогулок, </a:t>
            </a:r>
            <a:r>
              <a:rPr lang="ru-RU" b="1" dirty="0" smtClean="0">
                <a:solidFill>
                  <a:srgbClr val="006C31"/>
                </a:solidFill>
              </a:rPr>
              <a:t>оказывали помощь </a:t>
            </a:r>
            <a:r>
              <a:rPr lang="ru-RU" b="1" dirty="0">
                <a:solidFill>
                  <a:srgbClr val="006C31"/>
                </a:solidFill>
              </a:rPr>
              <a:t>на приусадебных участках: посадка, поливка, прополка грядок и т.д</a:t>
            </a:r>
            <a:r>
              <a:rPr lang="ru-RU" b="1" dirty="0" smtClean="0">
                <a:solidFill>
                  <a:srgbClr val="006C31"/>
                </a:solidFill>
              </a:rPr>
              <a:t>. 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434065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Социально-благотворительный 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проект </a:t>
            </a:r>
            <a:endParaRPr lang="ru-RU" altLang="ru-RU" sz="2200" b="1" i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Город добрых дел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 в 2020 году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147" name="Picture 3" descr="C:\Users\Nazarova\Desktop\147693068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 b="4377"/>
          <a:stretch/>
        </p:blipFill>
        <p:spPr bwMode="auto">
          <a:xfrm>
            <a:off x="5364088" y="1897182"/>
            <a:ext cx="3600000" cy="2568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0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4482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40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12775" y="1772816"/>
            <a:ext cx="4751713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6C31"/>
                </a:solidFill>
              </a:rPr>
              <a:t>За время проведения конкурса </a:t>
            </a:r>
            <a:r>
              <a:rPr lang="ru-RU" sz="1700" b="1" dirty="0" smtClean="0">
                <a:solidFill>
                  <a:srgbClr val="006C31"/>
                </a:solidFill>
              </a:rPr>
              <a:t>выполнено </a:t>
            </a:r>
            <a:r>
              <a:rPr lang="ru-RU" sz="1700" b="1" dirty="0">
                <a:solidFill>
                  <a:srgbClr val="006C31"/>
                </a:solidFill>
              </a:rPr>
              <a:t>2798 </a:t>
            </a:r>
            <a:r>
              <a:rPr lang="ru-RU" sz="1700" b="1" dirty="0" smtClean="0">
                <a:solidFill>
                  <a:srgbClr val="006C31"/>
                </a:solidFill>
              </a:rPr>
              <a:t>заявок: </a:t>
            </a:r>
            <a:endParaRPr lang="ru-RU" sz="1700" b="1" dirty="0">
              <a:solidFill>
                <a:srgbClr val="006C31"/>
              </a:solidFill>
            </a:endParaRPr>
          </a:p>
          <a:p>
            <a:r>
              <a:rPr lang="ru-RU" sz="1700" b="1" dirty="0">
                <a:solidFill>
                  <a:srgbClr val="006C31"/>
                </a:solidFill>
              </a:rPr>
              <a:t>84 заявки на помощь от пенсионеров</a:t>
            </a:r>
          </a:p>
          <a:p>
            <a:r>
              <a:rPr lang="ru-RU" sz="1700" b="1" dirty="0">
                <a:solidFill>
                  <a:srgbClr val="006C31"/>
                </a:solidFill>
              </a:rPr>
              <a:t>21 заявка от инвалидов</a:t>
            </a:r>
          </a:p>
          <a:p>
            <a:r>
              <a:rPr lang="ru-RU" sz="1700" b="1" dirty="0">
                <a:solidFill>
                  <a:srgbClr val="006C31"/>
                </a:solidFill>
              </a:rPr>
              <a:t>3 заявки от администраций</a:t>
            </a:r>
          </a:p>
          <a:p>
            <a:r>
              <a:rPr lang="ru-RU" sz="1700" b="1" dirty="0">
                <a:solidFill>
                  <a:srgbClr val="006C31"/>
                </a:solidFill>
              </a:rPr>
              <a:t>28 иных (организации, предприятия и </a:t>
            </a:r>
            <a:r>
              <a:rPr lang="ru-RU" sz="1700" b="1" dirty="0" err="1">
                <a:solidFill>
                  <a:srgbClr val="006C31"/>
                </a:solidFill>
              </a:rPr>
              <a:t>тд</a:t>
            </a:r>
            <a:r>
              <a:rPr lang="ru-RU" sz="1700" b="1" dirty="0" smtClean="0">
                <a:solidFill>
                  <a:srgbClr val="006C31"/>
                </a:solidFill>
              </a:rPr>
              <a:t>).</a:t>
            </a:r>
          </a:p>
          <a:p>
            <a:endParaRPr lang="ru-RU" sz="1700" b="1" dirty="0">
              <a:solidFill>
                <a:srgbClr val="006C31"/>
              </a:solidFill>
            </a:endParaRPr>
          </a:p>
          <a:p>
            <a:pPr algn="just"/>
            <a:r>
              <a:rPr lang="ru-RU" sz="1700" b="1" dirty="0">
                <a:solidFill>
                  <a:srgbClr val="006C31"/>
                </a:solidFill>
              </a:rPr>
              <a:t>После введения режима самоизоляции участники </a:t>
            </a:r>
            <a:r>
              <a:rPr lang="ru-RU" sz="1700" b="1" dirty="0" smtClean="0">
                <a:solidFill>
                  <a:srgbClr val="006C31"/>
                </a:solidFill>
              </a:rPr>
              <a:t>присоединились </a:t>
            </a:r>
            <a:r>
              <a:rPr lang="ru-RU" sz="1700" b="1" dirty="0">
                <a:solidFill>
                  <a:srgbClr val="006C31"/>
                </a:solidFill>
              </a:rPr>
              <a:t>к работе </a:t>
            </a:r>
            <a:r>
              <a:rPr lang="ru-RU" sz="1700" b="1" dirty="0" smtClean="0">
                <a:solidFill>
                  <a:srgbClr val="006C31"/>
                </a:solidFill>
              </a:rPr>
              <a:t>штаба </a:t>
            </a:r>
            <a:r>
              <a:rPr lang="ru-RU" sz="1700" b="1" dirty="0">
                <a:solidFill>
                  <a:srgbClr val="006C31"/>
                </a:solidFill>
              </a:rPr>
              <a:t>#</a:t>
            </a:r>
            <a:r>
              <a:rPr lang="ru-RU" sz="1700" b="1" dirty="0" err="1" smtClean="0">
                <a:solidFill>
                  <a:srgbClr val="006C31"/>
                </a:solidFill>
              </a:rPr>
              <a:t>МыВместе</a:t>
            </a:r>
            <a:r>
              <a:rPr lang="ru-RU" sz="1700" b="1" dirty="0">
                <a:solidFill>
                  <a:srgbClr val="006C31"/>
                </a:solidFill>
              </a:rPr>
              <a:t>:</a:t>
            </a:r>
            <a:endParaRPr lang="ru-RU" sz="1700" b="1" dirty="0" smtClean="0">
              <a:solidFill>
                <a:srgbClr val="006C31"/>
              </a:solidFill>
            </a:endParaRPr>
          </a:p>
          <a:p>
            <a:pPr algn="just"/>
            <a:r>
              <a:rPr lang="ru-RU" sz="1700" b="1" dirty="0" smtClean="0">
                <a:solidFill>
                  <a:srgbClr val="006C31"/>
                </a:solidFill>
              </a:rPr>
              <a:t>2071 </a:t>
            </a:r>
            <a:r>
              <a:rPr lang="ru-RU" sz="1700" b="1" dirty="0">
                <a:solidFill>
                  <a:srgbClr val="006C31"/>
                </a:solidFill>
              </a:rPr>
              <a:t>часов дежурства в штабе помощи по </a:t>
            </a:r>
            <a:r>
              <a:rPr lang="ru-RU" sz="1700" b="1" dirty="0" err="1">
                <a:solidFill>
                  <a:srgbClr val="006C31"/>
                </a:solidFill>
              </a:rPr>
              <a:t>коронавирусной</a:t>
            </a:r>
            <a:r>
              <a:rPr lang="ru-RU" sz="1700" b="1" dirty="0">
                <a:solidFill>
                  <a:srgbClr val="006C31"/>
                </a:solidFill>
              </a:rPr>
              <a:t> инфекции на базе </a:t>
            </a:r>
            <a:r>
              <a:rPr lang="ru-RU" sz="1700" b="1" dirty="0" err="1" smtClean="0">
                <a:solidFill>
                  <a:srgbClr val="006C31"/>
                </a:solidFill>
              </a:rPr>
              <a:t>СибГМУ</a:t>
            </a:r>
            <a:r>
              <a:rPr lang="ru-RU" sz="1700" b="1" dirty="0" smtClean="0">
                <a:solidFill>
                  <a:srgbClr val="006C31"/>
                </a:solidFill>
              </a:rPr>
              <a:t>;</a:t>
            </a:r>
            <a:endParaRPr lang="ru-RU" sz="1700" b="1" dirty="0">
              <a:solidFill>
                <a:srgbClr val="006C31"/>
              </a:solidFill>
            </a:endParaRPr>
          </a:p>
          <a:p>
            <a:pPr algn="just"/>
            <a:r>
              <a:rPr lang="ru-RU" sz="1700" b="1" dirty="0">
                <a:solidFill>
                  <a:srgbClr val="006C31"/>
                </a:solidFill>
              </a:rPr>
              <a:t>573 выезда на заявки в рамках работы в штабе помощи по </a:t>
            </a:r>
            <a:r>
              <a:rPr lang="ru-RU" sz="1700" b="1" dirty="0" err="1">
                <a:solidFill>
                  <a:srgbClr val="006C31"/>
                </a:solidFill>
              </a:rPr>
              <a:t>коронавирусной</a:t>
            </a:r>
            <a:r>
              <a:rPr lang="ru-RU" sz="1700" b="1" dirty="0">
                <a:solidFill>
                  <a:srgbClr val="006C31"/>
                </a:solidFill>
              </a:rPr>
              <a:t> инфекции на базе </a:t>
            </a:r>
            <a:r>
              <a:rPr lang="ru-RU" sz="1700" b="1" dirty="0" err="1" smtClean="0">
                <a:solidFill>
                  <a:srgbClr val="006C31"/>
                </a:solidFill>
              </a:rPr>
              <a:t>СибГМУ</a:t>
            </a:r>
            <a:r>
              <a:rPr lang="ru-RU" sz="1700" b="1" dirty="0" smtClean="0">
                <a:solidFill>
                  <a:srgbClr val="006C31"/>
                </a:solidFill>
              </a:rPr>
              <a:t>;</a:t>
            </a:r>
            <a:endParaRPr lang="ru-RU" sz="1700" b="1" dirty="0">
              <a:solidFill>
                <a:srgbClr val="006C31"/>
              </a:solidFill>
            </a:endParaRPr>
          </a:p>
          <a:p>
            <a:pPr algn="just"/>
            <a:r>
              <a:rPr lang="ru-RU" sz="1700" b="1" dirty="0">
                <a:solidFill>
                  <a:srgbClr val="006C31"/>
                </a:solidFill>
              </a:rPr>
              <a:t>7 часов патрулирования улиц города Томска с </a:t>
            </a:r>
            <a:r>
              <a:rPr lang="ru-RU" sz="1700" b="1" dirty="0" smtClean="0">
                <a:solidFill>
                  <a:srgbClr val="006C31"/>
                </a:solidFill>
              </a:rPr>
              <a:t>полицией;</a:t>
            </a:r>
            <a:endParaRPr lang="ru-RU" sz="1700" b="1" dirty="0">
              <a:solidFill>
                <a:srgbClr val="006C31"/>
              </a:solidFill>
            </a:endParaRPr>
          </a:p>
          <a:p>
            <a:pPr algn="just"/>
            <a:r>
              <a:rPr lang="ru-RU" sz="1700" b="1" dirty="0">
                <a:solidFill>
                  <a:srgbClr val="006C31"/>
                </a:solidFill>
              </a:rPr>
              <a:t>развезено около 2000 </a:t>
            </a:r>
            <a:r>
              <a:rPr lang="ru-RU" sz="1700" b="1" dirty="0" smtClean="0">
                <a:solidFill>
                  <a:srgbClr val="006C31"/>
                </a:solidFill>
              </a:rPr>
              <a:t>наборов.</a:t>
            </a:r>
            <a:endParaRPr lang="ru-RU" sz="1700" b="1" dirty="0">
              <a:solidFill>
                <a:srgbClr val="006C3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Социально-благотворительный 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проект </a:t>
            </a:r>
            <a:endParaRPr lang="ru-RU" altLang="ru-RU" sz="2200" b="1" i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Город добрых дел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 в 2020 году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6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zarova\Desktop\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"/>
          <a:stretch/>
        </p:blipFill>
        <p:spPr bwMode="auto">
          <a:xfrm>
            <a:off x="5364488" y="1844824"/>
            <a:ext cx="3600000" cy="2279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p.userapi.com/c840328/v840328558/b761/ckrm-BE1dr0.jpg"/>
          <p:cNvPicPr>
            <a:picLocks noChangeAspect="1" noChangeArrowheads="1"/>
          </p:cNvPicPr>
          <p:nvPr/>
        </p:nvPicPr>
        <p:blipFill rotWithShape="1">
          <a:blip r:embed="rId4" cstate="print"/>
          <a:srcRect b="4102"/>
          <a:stretch/>
        </p:blipFill>
        <p:spPr bwMode="auto">
          <a:xfrm>
            <a:off x="5364488" y="4221088"/>
            <a:ext cx="3600000" cy="2532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8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</a:t>
            </a:r>
            <a:r>
              <a:rPr lang="ru-RU" dirty="0"/>
              <a:t>течение года </a:t>
            </a:r>
            <a:r>
              <a:rPr lang="ru-RU" dirty="0" smtClean="0"/>
              <a:t>работы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4000" b="1" dirty="0" smtClean="0"/>
          </a:p>
        </p:txBody>
      </p:sp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Социальные акции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1892379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6251" y="2104935"/>
            <a:ext cx="46078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C31"/>
                </a:solidFill>
              </a:rPr>
              <a:t>о</a:t>
            </a:r>
            <a:r>
              <a:rPr lang="ru-RU" b="1" dirty="0" smtClean="0">
                <a:solidFill>
                  <a:srgbClr val="006C31"/>
                </a:solidFill>
              </a:rPr>
              <a:t>рганизация </a:t>
            </a:r>
            <a:r>
              <a:rPr lang="ru-RU" b="1" dirty="0">
                <a:solidFill>
                  <a:srgbClr val="006C31"/>
                </a:solidFill>
              </a:rPr>
              <a:t>в течение года работы волонтеров в волонтёрском штабе #</a:t>
            </a:r>
            <a:r>
              <a:rPr lang="ru-RU" b="1" dirty="0" err="1">
                <a:solidFill>
                  <a:srgbClr val="006C31"/>
                </a:solidFill>
              </a:rPr>
              <a:t>МыВместе</a:t>
            </a:r>
            <a:r>
              <a:rPr lang="ru-RU" b="1" dirty="0">
                <a:solidFill>
                  <a:srgbClr val="006C31"/>
                </a:solidFill>
              </a:rPr>
              <a:t> (привлечение  и инструктаж волонтеров, обеспечение транспортом, работа с заявками</a:t>
            </a:r>
            <a:r>
              <a:rPr lang="ru-RU" b="1" dirty="0" smtClean="0">
                <a:solidFill>
                  <a:srgbClr val="006C31"/>
                </a:solidFill>
              </a:rPr>
              <a:t>)</a:t>
            </a:r>
          </a:p>
        </p:txBody>
      </p:sp>
      <p:pic>
        <p:nvPicPr>
          <p:cNvPr id="8194" name="Picture 2" descr="C:\Users\Nazarova\Desktop\b26117aa5026cfcb71c112897a258e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7"/>
          <a:stretch/>
        </p:blipFill>
        <p:spPr bwMode="auto">
          <a:xfrm>
            <a:off x="5894649" y="1908966"/>
            <a:ext cx="3069839" cy="239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azarova\Desktop\ind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80" y="4391025"/>
            <a:ext cx="1676508" cy="22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4023062"/>
            <a:ext cx="6174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C31"/>
                </a:solidFill>
              </a:rPr>
              <a:t>р</a:t>
            </a:r>
            <a:r>
              <a:rPr lang="ru-RU" b="1" dirty="0" smtClean="0">
                <a:solidFill>
                  <a:srgbClr val="006C31"/>
                </a:solidFill>
              </a:rPr>
              <a:t>еализация </a:t>
            </a:r>
            <a:r>
              <a:rPr lang="ru-RU" b="1" dirty="0">
                <a:solidFill>
                  <a:srgbClr val="006C31"/>
                </a:solidFill>
              </a:rPr>
              <a:t>акции по обеспечению многодетных семей компьютерами. </a:t>
            </a:r>
            <a:endParaRPr lang="ru-RU" b="1" dirty="0" smtClean="0">
              <a:solidFill>
                <a:srgbClr val="006C3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     Цель </a:t>
            </a:r>
            <a:r>
              <a:rPr lang="ru-RU" b="1" dirty="0">
                <a:solidFill>
                  <a:srgbClr val="006C31"/>
                </a:solidFill>
              </a:rPr>
              <a:t>акции - предоставить возможность жителям города передать уже не </a:t>
            </a:r>
            <a:r>
              <a:rPr lang="ru-RU" b="1" dirty="0" smtClean="0">
                <a:solidFill>
                  <a:srgbClr val="006C31"/>
                </a:solidFill>
              </a:rPr>
              <a:t>нужный </a:t>
            </a:r>
            <a:r>
              <a:rPr lang="ru-RU" b="1" dirty="0">
                <a:solidFill>
                  <a:srgbClr val="006C31"/>
                </a:solidFill>
              </a:rPr>
              <a:t>персональный </a:t>
            </a:r>
            <a:r>
              <a:rPr lang="ru-RU" b="1" dirty="0" smtClean="0">
                <a:solidFill>
                  <a:srgbClr val="006C31"/>
                </a:solidFill>
              </a:rPr>
              <a:t>компьютер/ноутбук/планшет </a:t>
            </a:r>
            <a:r>
              <a:rPr lang="ru-RU" b="1" dirty="0">
                <a:solidFill>
                  <a:srgbClr val="006C31"/>
                </a:solidFill>
              </a:rPr>
              <a:t>в многодетные семьи для обеспечения непрерывности образовательного процесса всех детей без </a:t>
            </a:r>
            <a:r>
              <a:rPr lang="ru-RU" b="1" dirty="0" smtClean="0">
                <a:solidFill>
                  <a:srgbClr val="006C31"/>
                </a:solidFill>
              </a:rPr>
              <a:t>исключения.</a:t>
            </a:r>
            <a:endParaRPr lang="ru-RU" b="1" dirty="0">
              <a:solidFill>
                <a:srgbClr val="006C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0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836712"/>
            <a:ext cx="9119882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Программа 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по развитию корпоративной молодёжной политики г.Томска «</a:t>
            </a:r>
            <a:r>
              <a:rPr lang="ru-RU" altLang="ru-RU" sz="2200" b="1" i="1" dirty="0" err="1">
                <a:solidFill>
                  <a:schemeClr val="bg1"/>
                </a:solidFill>
                <a:cs typeface="Times New Roman" pitchFamily="18" charset="0"/>
              </a:rPr>
              <a:t>КорпораTEAM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» в 2020 году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13285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2145630"/>
            <a:ext cx="4584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команды молодых специалистов предприятий и организаций города Томска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321297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67585" y="3258850"/>
            <a:ext cx="45358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в марте 2020 года в рамках программы по развитию корпоративной молодёжной политики г.Томска «</a:t>
            </a:r>
            <a:r>
              <a:rPr lang="ru-RU" b="1" dirty="0" err="1">
                <a:solidFill>
                  <a:srgbClr val="006C31"/>
                </a:solidFill>
              </a:rPr>
              <a:t>КорпораTEAM</a:t>
            </a:r>
            <a:r>
              <a:rPr lang="ru-RU" b="1" dirty="0">
                <a:solidFill>
                  <a:srgbClr val="006C31"/>
                </a:solidFill>
              </a:rPr>
              <a:t>» был проведен этап </a:t>
            </a:r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«</a:t>
            </a:r>
            <a:r>
              <a:rPr lang="ru-RU" b="1" dirty="0">
                <a:solidFill>
                  <a:srgbClr val="006C31"/>
                </a:solidFill>
              </a:rPr>
              <a:t>Экстремальное вождение».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16515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36395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3: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 smtClean="0"/>
              <a:t>Работающая </a:t>
            </a:r>
            <a:r>
              <a:rPr lang="ru-RU" sz="2500" b="1" dirty="0"/>
              <a:t>молодежь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053" name="Picture 5" descr="C:\Users\Nazarova\Desktop\HFskBSMTNd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58" y="1945630"/>
            <a:ext cx="3304530" cy="220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Nazarova\Desktop\af0B-YAhkD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61" y="4365104"/>
            <a:ext cx="3239727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7175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2001029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- 120 ветеранам Великой Отечественной войны осуществлена доставка писем Победы;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- осуществлена доставка 120 Ветеранам Великой Отечественной войны продуктовых наборов в рамках акции «Вам, родные»;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- 2000 Флагов России распространенно в рамках проекта «Флаг России. 9 мая»;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- 3000 плакатов с заготовками распространено в рамках акции «Окна Победы»; </a:t>
            </a:r>
          </a:p>
          <a:p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- 10 000 Георгиевских ленточек распространено рамках акции «Георгиевская ленточка»;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2379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Проекты, приуроченные к празднованию 75-й годовщины Победы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в Великой Отечественной войне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7175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916832"/>
            <a:ext cx="59046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- осуществлена доставка подарков 120 Ветеранам Великой Отечественной войны;</a:t>
            </a:r>
          </a:p>
          <a:p>
            <a:pPr algn="just"/>
            <a:endParaRPr lang="ru-RU" b="1" dirty="0" smtClean="0">
              <a:solidFill>
                <a:srgbClr val="006C31"/>
              </a:solidFill>
            </a:endParaRP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- осуществлена доставка 2092 открыток с поздравлением с Днём Победы труженикам тыла ВОВ;</a:t>
            </a:r>
          </a:p>
          <a:p>
            <a:pPr algn="just"/>
            <a:endParaRPr lang="ru-RU" b="1" dirty="0" smtClean="0">
              <a:solidFill>
                <a:srgbClr val="006C31"/>
              </a:solidFill>
            </a:endParaRP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-  с 7 по 11 мая 2020 реализован проект «Судьба солдата онлайн» по сбору заявок на установление фронтовой судьбы родственников, погибших или пропавших без вести в годы Великой Отечественной войны, а также установлении боевого пути. </a:t>
            </a: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Обработано и отправлено 236 заявок;</a:t>
            </a:r>
          </a:p>
          <a:p>
            <a:pPr algn="just"/>
            <a:endParaRPr lang="ru-RU" b="1" dirty="0" smtClean="0">
              <a:solidFill>
                <a:srgbClr val="006C31"/>
              </a:solidFill>
            </a:endParaRPr>
          </a:p>
          <a:p>
            <a:pPr algn="just"/>
            <a:r>
              <a:rPr lang="ru-RU" b="1" dirty="0" smtClean="0">
                <a:solidFill>
                  <a:srgbClr val="006C31"/>
                </a:solidFill>
              </a:rPr>
              <a:t>- 09.05.2020 проведена интеллектуальная он-</a:t>
            </a:r>
            <a:r>
              <a:rPr lang="ru-RU" b="1" dirty="0" err="1" smtClean="0">
                <a:solidFill>
                  <a:srgbClr val="006C31"/>
                </a:solidFill>
              </a:rPr>
              <a:t>лайн</a:t>
            </a:r>
            <a:r>
              <a:rPr lang="ru-RU" b="1" dirty="0" smtClean="0">
                <a:solidFill>
                  <a:srgbClr val="006C31"/>
                </a:solidFill>
              </a:rPr>
              <a:t> игра в формате КВИЗ о ВОВ и роли Томска в ней.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Проекты, приуроченные к празднованию 75-й годовщины Победы</a:t>
            </a:r>
            <a:endParaRPr lang="en-US" altLang="ru-RU" sz="2200" b="1" i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 в Великой Отечественной войне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098" name="Picture 2" descr="C:\Users\Nazarova\Desktop\RuPiBbefV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40" y="1919040"/>
            <a:ext cx="2158032" cy="215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azarova\Desktop\Xz1u_7qCk0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204864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4000" b="1" dirty="0" smtClean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1: «Пропаганда здорового образа жизни»</a:t>
            </a:r>
            <a:endParaRPr lang="ru-RU" altLang="ru-RU" sz="2400" b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048778"/>
            <a:ext cx="1894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течение года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9497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3009726"/>
            <a:ext cx="4224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подростки: учащиеся старших классов,  а также отдыхающие в загородных оздоровительных лагерях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31469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4293096"/>
            <a:ext cx="43920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встречи </a:t>
            </a:r>
            <a:r>
              <a:rPr lang="ru-RU" b="1" dirty="0">
                <a:solidFill>
                  <a:srgbClr val="006C31"/>
                </a:solidFill>
              </a:rPr>
              <a:t>молодых и успешных представителей общественных организаций, бизнеса, волонтерского движения, молодёжных объединений, спортсменов со студентами СПО и школьниками по вопросам поиска себя в жизни и выстраивания личной жизненной траектории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" y="42210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3223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0812"/>
            <a:ext cx="4164488" cy="208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/>
          <a:stretch/>
        </p:blipFill>
        <p:spPr>
          <a:xfrm>
            <a:off x="4790875" y="4019550"/>
            <a:ext cx="4173613" cy="2751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>
                <a:solidFill>
                  <a:schemeClr val="bg1"/>
                </a:solidFill>
                <a:ea typeface="+mj-ea"/>
                <a:cs typeface="Times New Roman" pitchFamily="18" charset="0"/>
              </a:rPr>
              <a:t>Проект №2: Проект по профилактике и созданию позитивной картины мира среди подростков </a:t>
            </a:r>
            <a:endParaRPr lang="ru-RU" sz="2200" b="1" i="1" dirty="0" smtClean="0">
              <a:solidFill>
                <a:schemeClr val="bg1"/>
              </a:solidFill>
              <a:ea typeface="+mj-ea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200" b="1" i="1" dirty="0" smtClean="0">
                <a:solidFill>
                  <a:schemeClr val="bg1"/>
                </a:solidFill>
                <a:ea typeface="+mj-ea"/>
                <a:cs typeface="Times New Roman" pitchFamily="18" charset="0"/>
              </a:rPr>
              <a:t>«</a:t>
            </a:r>
            <a:r>
              <a:rPr lang="ru-RU" sz="2200" b="1" i="1" dirty="0">
                <a:solidFill>
                  <a:schemeClr val="bg1"/>
                </a:solidFill>
                <a:ea typeface="+mj-ea"/>
                <a:cs typeface="Times New Roman" pitchFamily="18" charset="0"/>
              </a:rPr>
              <a:t>Истории успеха в формате </a:t>
            </a:r>
            <a:r>
              <a:rPr lang="ru-RU" sz="2200" b="1" i="1" dirty="0" err="1">
                <a:solidFill>
                  <a:schemeClr val="bg1"/>
                </a:solidFill>
                <a:ea typeface="+mj-ea"/>
                <a:cs typeface="Times New Roman" pitchFamily="18" charset="0"/>
              </a:rPr>
              <a:t>стэнд</a:t>
            </a:r>
            <a:r>
              <a:rPr lang="ru-RU" sz="2200" b="1" i="1" dirty="0">
                <a:solidFill>
                  <a:schemeClr val="bg1"/>
                </a:solidFill>
                <a:ea typeface="+mj-ea"/>
                <a:cs typeface="Times New Roman" pitchFamily="18" charset="0"/>
              </a:rPr>
              <a:t>-ап»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323528" y="62136"/>
            <a:ext cx="8820472" cy="77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1: </a:t>
            </a:r>
            <a:endParaRPr lang="ru-RU" altLang="ru-RU" sz="25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Пропаганда здорового образа жизни»</a:t>
            </a:r>
          </a:p>
        </p:txBody>
      </p:sp>
    </p:spTree>
    <p:extLst>
      <p:ext uri="{BB962C8B-B14F-4D97-AF65-F5344CB8AC3E}">
        <p14:creationId xmlns:p14="http://schemas.microsoft.com/office/powerpoint/2010/main" val="86569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71758" y="184482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772816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 в рамках празднования Дня России 12.06.2020 была организована раздача ленточек и </a:t>
            </a:r>
            <a:r>
              <a:rPr lang="ru-RU" b="1" dirty="0" err="1" smtClean="0">
                <a:solidFill>
                  <a:srgbClr val="006C31"/>
                </a:solidFill>
              </a:rPr>
              <a:t>флажков-триколор</a:t>
            </a:r>
            <a:r>
              <a:rPr lang="ru-RU" b="1" dirty="0" smtClean="0">
                <a:solidFill>
                  <a:srgbClr val="006C31"/>
                </a:solidFill>
              </a:rPr>
              <a:t> в торговых центрах города («Манеж», «Волна», «Изумрудный город», «</a:t>
            </a:r>
            <a:r>
              <a:rPr lang="ru-RU" b="1" dirty="0" err="1" smtClean="0">
                <a:solidFill>
                  <a:srgbClr val="006C31"/>
                </a:solidFill>
              </a:rPr>
              <a:t>Смайл</a:t>
            </a:r>
            <a:r>
              <a:rPr lang="en-US" b="1" dirty="0" smtClean="0">
                <a:solidFill>
                  <a:srgbClr val="006C31"/>
                </a:solidFill>
              </a:rPr>
              <a:t>City</a:t>
            </a:r>
            <a:r>
              <a:rPr lang="ru-RU" b="1" dirty="0" smtClean="0">
                <a:solidFill>
                  <a:srgbClr val="006C31"/>
                </a:solidFill>
              </a:rPr>
              <a:t>»);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с 25.06.2020 по 01.07.2020 реализован проект «Город трудовой доблести», в рамках которого было привлечено около 200 человек для осуществления сбора подписей в поддержку присвоения городу Томску звания «Город трудовой доблести» (экипировка, набор, инструктаж, текущий ежедневный контроль, организация деятельности на местах сбора);</a:t>
            </a:r>
          </a:p>
          <a:p>
            <a:pPr algn="just"/>
            <a:endParaRPr lang="ru-RU" b="1" dirty="0" smtClean="0">
              <a:solidFill>
                <a:srgbClr val="006C3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 в рамках празднования Дня флага 22.08.2020 организована раздача </a:t>
            </a:r>
            <a:r>
              <a:rPr lang="ru-RU" b="1" dirty="0" err="1" smtClean="0">
                <a:solidFill>
                  <a:srgbClr val="006C31"/>
                </a:solidFill>
              </a:rPr>
              <a:t>флажков-триколор</a:t>
            </a:r>
            <a:r>
              <a:rPr lang="ru-RU" b="1" dirty="0" smtClean="0">
                <a:solidFill>
                  <a:srgbClr val="006C31"/>
                </a:solidFill>
              </a:rPr>
              <a:t> в торговых центрах города («Манеж», «Волна», «Изумрудный город», «</a:t>
            </a:r>
            <a:r>
              <a:rPr lang="ru-RU" b="1" dirty="0" err="1" smtClean="0">
                <a:solidFill>
                  <a:srgbClr val="006C31"/>
                </a:solidFill>
              </a:rPr>
              <a:t>Смайл</a:t>
            </a:r>
            <a:r>
              <a:rPr lang="en-US" b="1" dirty="0" smtClean="0">
                <a:solidFill>
                  <a:srgbClr val="006C31"/>
                </a:solidFill>
              </a:rPr>
              <a:t>City</a:t>
            </a:r>
            <a:r>
              <a:rPr lang="ru-RU" b="1" dirty="0" smtClean="0">
                <a:solidFill>
                  <a:srgbClr val="006C31"/>
                </a:solidFill>
              </a:rPr>
              <a:t>»);</a:t>
            </a:r>
          </a:p>
          <a:p>
            <a:pPr algn="just">
              <a:buFont typeface="Arial" pitchFamily="34" charset="0"/>
              <a:buChar char="•"/>
            </a:pPr>
            <a:endParaRPr lang="ru-RU" b="1" dirty="0" smtClean="0">
              <a:solidFill>
                <a:srgbClr val="006C3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6C31"/>
                </a:solidFill>
              </a:rPr>
              <a:t> к </a:t>
            </a:r>
            <a:r>
              <a:rPr lang="ru-RU" b="1" dirty="0" err="1" smtClean="0">
                <a:solidFill>
                  <a:srgbClr val="006C31"/>
                </a:solidFill>
              </a:rPr>
              <a:t>благоустроительным</a:t>
            </a:r>
            <a:r>
              <a:rPr lang="ru-RU" b="1" dirty="0" smtClean="0">
                <a:solidFill>
                  <a:srgbClr val="006C31"/>
                </a:solidFill>
              </a:rPr>
              <a:t> работам в рамках осеннего общегородского месячника по благоустройству были привлечены более 250 человек из числа учащейся и работающей молодёжи.</a:t>
            </a:r>
          </a:p>
          <a:p>
            <a:pPr algn="just"/>
            <a:endParaRPr lang="ru-RU" b="1" dirty="0" smtClean="0">
              <a:solidFill>
                <a:srgbClr val="006C31"/>
              </a:solidFill>
            </a:endParaRP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Иные проекты и акции, реализованные в 2020 году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4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/>
              <a:t>Патриотическое и гражданское воспитание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67544" y="3068961"/>
            <a:ext cx="712879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>
              <a:solidFill>
                <a:srgbClr val="006C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5536" y="24208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988" y="1916833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08021" y="1916832"/>
            <a:ext cx="1615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июнь-август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386104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3807038"/>
            <a:ext cx="496883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6C31"/>
                </a:solidFill>
              </a:rPr>
              <a:t>1. благоустройство кладбищ - 40 бойцов;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2. устройство газонов - 21 боец;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3. благоустройство районов города - 40 бойцов (бригады по 10 бойцов на каждый район, в т.ч. 20 несовершеннолетних, стоящих на учёте в КДН);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4. на объекты деревянного зодчества - 15 бойцов;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5. строительное направление - 100 бойцов; </a:t>
            </a:r>
          </a:p>
          <a:p>
            <a:r>
              <a:rPr lang="ru-RU" sz="1700" b="1" dirty="0" smtClean="0">
                <a:solidFill>
                  <a:srgbClr val="006C31"/>
                </a:solidFill>
              </a:rPr>
              <a:t>6. комсостав, 4 человека (командир, комиссар, мастер, медик).</a:t>
            </a: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37170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i="1" dirty="0" smtClean="0"/>
              <a:t>Сводный городской трудовой отряд молодежи</a:t>
            </a:r>
            <a:r>
              <a:rPr lang="en-US" sz="2200" b="1" i="1" dirty="0" smtClean="0"/>
              <a:t> </a:t>
            </a:r>
            <a:r>
              <a:rPr lang="ru-RU" sz="2200" b="1" i="1" dirty="0" smtClean="0"/>
              <a:t>в 2020 году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10527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9: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«Трудоустройство в рамках деятельности сводного городского трудового отряда молодежи»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83568" y="2420888"/>
            <a:ext cx="458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250 рабочих мест</a:t>
            </a:r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9793"/>
            <a:ext cx="705231" cy="70523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11560" y="3009726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привлечены дополнительные средств студенческой биржи труда НИ ТГУ «ЮНИПРОФИ» 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12290" name="Picture 2" descr="\\csi01\UMP\Отдел детских и молодёжных организаций\Планирование\2021\презентация\буклет\буклет\СГСО\foto-46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98" y="1965571"/>
            <a:ext cx="3383698" cy="2255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csi01\UMP\Отдел детских и молодёжных организаций\Планирование\2021\презентация\буклет\буклет\СГСО\foto-47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98" y="4413843"/>
            <a:ext cx="3383698" cy="2255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9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67544" y="1988840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1758" y="501317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568" y="5013176"/>
            <a:ext cx="81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6C31"/>
                </a:solidFill>
              </a:rPr>
              <a:t>По стипендиальной программе, направленной на поощрение и поддержку студентов высших учебных заведений Города Томска (до 27 лет), обучающихся по очной форме обучения, показавших отличную успеваемость, имеющих достижения в научно-исследовательской деятельности на текущий момент осуществляется прием заявок</a:t>
            </a:r>
          </a:p>
        </p:txBody>
      </p:sp>
      <p:pic>
        <p:nvPicPr>
          <p:cNvPr id="2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4116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Стипендиальные программы администрации Города Томска для талантливой и одарённой молодёжи в 2020 году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6: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«Поддержка талантливой и одарённой молодёжи»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8020" y="2060848"/>
            <a:ext cx="58081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на текущий момент реализована одна из двух стипендиальных программ, лауреатами конкурса именных стипендий администрации Города Томска талантливой и одаренной молодежи в 2020-2021 учебном году признаны 90 человек - молодёжь в возрасте от 14 до 30 лет, имеющие достижения в научной, спортивной, творческой и общественной деятельности, с сентября осуществляются выплаты</a:t>
            </a:r>
          </a:p>
        </p:txBody>
      </p:sp>
      <p:pic>
        <p:nvPicPr>
          <p:cNvPr id="17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zarova\Desktop\inde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0031" r="6636" b="14170"/>
          <a:stretch/>
        </p:blipFill>
        <p:spPr bwMode="auto">
          <a:xfrm>
            <a:off x="6702745" y="1918757"/>
            <a:ext cx="2045719" cy="3166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2394" y="0"/>
            <a:ext cx="9156394" cy="1205136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62136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5496" y="1064922"/>
            <a:ext cx="882047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Направление 4: </a:t>
            </a:r>
            <a:r>
              <a:rPr lang="ru-RU" altLang="ru-RU" sz="2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«Поддержка талантливой и одарённой молодёжи»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Проведение общегородских мероприятий,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посвящённых праздничным и историческим датам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7: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«Проведение городских мероприятий и событий»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1988840"/>
            <a:ext cx="5256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Праздничные мероприятия, посвященные Дню российского студенчества </a:t>
            </a:r>
            <a:endParaRPr lang="ru-RU" dirty="0" smtClean="0"/>
          </a:p>
          <a:p>
            <a:pPr lvl="0"/>
            <a:r>
              <a:rPr lang="ru-RU" dirty="0"/>
              <a:t> </a:t>
            </a:r>
            <a:r>
              <a:rPr lang="ru-RU" dirty="0" smtClean="0"/>
              <a:t>    «</a:t>
            </a:r>
            <a:r>
              <a:rPr lang="ru-RU" dirty="0"/>
              <a:t>Татьянин день» (24-25 января</a:t>
            </a:r>
            <a:r>
              <a:rPr lang="ru-RU" dirty="0" smtClean="0"/>
              <a:t>)</a:t>
            </a:r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городской </a:t>
            </a:r>
            <a:r>
              <a:rPr lang="ru-RU" dirty="0"/>
              <a:t>конкурс по строительству снежных хижин «Золотая Иглу-2020»</a:t>
            </a:r>
          </a:p>
          <a:p>
            <a:pPr lvl="0"/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2050" name="Picture 2" descr="C:\Users\Nazarova\Downloads\@nikita_solomanidin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8" y="1844824"/>
            <a:ext cx="3600000" cy="239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Nazarova\Downloads\@nikita_solomanidin_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8" y="4365104"/>
            <a:ext cx="3600000" cy="240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1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sz="quarter" idx="1"/>
          </p:nvPr>
        </p:nvSpPr>
        <p:spPr>
          <a:xfrm>
            <a:off x="251520" y="2348880"/>
            <a:ext cx="8568061" cy="1944786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4500" b="1" dirty="0" smtClean="0">
                <a:solidFill>
                  <a:srgbClr val="006C31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altLang="ru-RU" sz="4500" b="1" dirty="0" smtClean="0">
              <a:solidFill>
                <a:srgbClr val="006C3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394" y="1052736"/>
            <a:ext cx="9156394" cy="4749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2048778"/>
            <a:ext cx="2841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январь – май ежегодно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9497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3009726"/>
            <a:ext cx="42240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общественные организации, инициативные группы молодежи, предприятия и организации Города Томска, студенты, школьники</a:t>
            </a:r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74674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251" y="4806681"/>
            <a:ext cx="43920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общественные </a:t>
            </a:r>
            <a:r>
              <a:rPr lang="ru-RU" b="1" dirty="0">
                <a:solidFill>
                  <a:srgbClr val="006C31"/>
                </a:solidFill>
              </a:rPr>
              <a:t>организации, молодёжные инициативные группы, советы молодых специалистов предприятий и организаций города, студенты вузов и профессиональных образовательных организаций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4653136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3223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pp.userapi.com/c837721/v837721276/2dd94/JCSeHPQmkDE.jpg"/>
          <p:cNvPicPr>
            <a:picLocks noChangeAspect="1" noChangeArrowheads="1"/>
          </p:cNvPicPr>
          <p:nvPr/>
        </p:nvPicPr>
        <p:blipFill rotWithShape="1">
          <a:blip r:embed="rId5" cstate="print"/>
          <a:srcRect t="5080"/>
          <a:stretch/>
        </p:blipFill>
        <p:spPr bwMode="auto">
          <a:xfrm>
            <a:off x="5291385" y="4365104"/>
            <a:ext cx="3673103" cy="232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/>
          <a:srcRect t="2035" b="-1"/>
          <a:stretch/>
        </p:blipFill>
        <p:spPr bwMode="auto">
          <a:xfrm>
            <a:off x="5292080" y="1844824"/>
            <a:ext cx="3672408" cy="239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72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№1: 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Снежная вахта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4000" b="1" dirty="0" smtClean="0"/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4498" y="2062897"/>
            <a:ext cx="3044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в течение учебного года </a:t>
            </a:r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(</a:t>
            </a:r>
            <a:r>
              <a:rPr lang="ru-RU" b="1" dirty="0">
                <a:solidFill>
                  <a:srgbClr val="006C31"/>
                </a:solidFill>
              </a:rPr>
              <a:t>октябрь - сентябрь)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949789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3009726"/>
            <a:ext cx="4584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команды </a:t>
            </a:r>
            <a:r>
              <a:rPr lang="ru-RU" b="1" dirty="0">
                <a:solidFill>
                  <a:srgbClr val="006C31"/>
                </a:solidFill>
              </a:rPr>
              <a:t>волонтёрских организаций </a:t>
            </a:r>
            <a:r>
              <a:rPr lang="ru-RU" b="1" dirty="0" smtClean="0">
                <a:solidFill>
                  <a:srgbClr val="006C31"/>
                </a:solidFill>
              </a:rPr>
              <a:t>школ, СПО, вузов,  </a:t>
            </a:r>
            <a:r>
              <a:rPr lang="ru-RU" b="1" dirty="0">
                <a:solidFill>
                  <a:srgbClr val="006C31"/>
                </a:solidFill>
              </a:rPr>
              <a:t>предприятий города </a:t>
            </a:r>
            <a:r>
              <a:rPr lang="ru-RU" b="1" dirty="0" smtClean="0">
                <a:solidFill>
                  <a:srgbClr val="006C31"/>
                </a:solidFill>
              </a:rPr>
              <a:t>Томска, а также молодежные инициативные команды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31469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250" y="4374633"/>
            <a:ext cx="45358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помощь </a:t>
            </a:r>
            <a:r>
              <a:rPr lang="ru-RU" b="1" dirty="0">
                <a:solidFill>
                  <a:srgbClr val="006C31"/>
                </a:solidFill>
              </a:rPr>
              <a:t>нуждающимся одиноко проживающим пенсионерам, инвалидам и ветеранам, участие в общегородских субботниках, адресная социальная помощь, участие в организации мероприятий, приведение в порядок городской территории общего пользования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42210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32231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12394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94" y="836712"/>
            <a:ext cx="9156394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2200" b="1" i="1" dirty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35496" y="836712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Проект №2: Социально-благотворительный 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проект </a:t>
            </a:r>
            <a:endParaRPr lang="ru-RU" altLang="ru-RU" sz="2200" b="1" i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«</a:t>
            </a:r>
            <a:r>
              <a:rPr lang="ru-RU" altLang="ru-RU" sz="2200" b="1" i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Город добрых дел</a:t>
            </a:r>
            <a:r>
              <a:rPr lang="ru-RU" altLang="ru-RU" sz="2200" b="1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»</a:t>
            </a: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123" name="Picture 3" descr="C:\Users\Nazarova\Desktop\0.8A!OpenElement&amp;FieldElemFormat=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96" y="1826823"/>
            <a:ext cx="3449483" cy="225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azarova\Desktop\4ebgUat_h5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95" y="4149080"/>
            <a:ext cx="3524741" cy="2643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328" y="191683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6C3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№3: Форум волонтёров города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Томска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«Пространство доброй воли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2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23528" y="2492896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405787"/>
            <a:ext cx="45840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команды волонтёрских организаций школ, СПО, вузов,  предприятий города Томска, а также молодежные инициативные команды, которые активно принимали участие в проектах управления молодежной политики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4437112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4365104"/>
            <a:ext cx="50881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</a:t>
            </a:r>
            <a:r>
              <a:rPr lang="ru-RU" b="1" dirty="0">
                <a:solidFill>
                  <a:srgbClr val="006C31"/>
                </a:solidFill>
              </a:rPr>
              <a:t>течение трёх дней с участниками форума проводится широкая образовательная программа, мастер-классы, встречи с интересными </a:t>
            </a:r>
            <a:r>
              <a:rPr lang="ru-RU" b="1" dirty="0" smtClean="0">
                <a:solidFill>
                  <a:srgbClr val="006C31"/>
                </a:solidFill>
              </a:rPr>
              <a:t>людьми</a:t>
            </a:r>
            <a:r>
              <a:rPr lang="ru-RU" b="1" dirty="0">
                <a:solidFill>
                  <a:srgbClr val="006C31"/>
                </a:solidFill>
              </a:rPr>
              <a:t>, знакомство с историями </a:t>
            </a:r>
            <a:r>
              <a:rPr lang="ru-RU" b="1" dirty="0" smtClean="0">
                <a:solidFill>
                  <a:srgbClr val="006C31"/>
                </a:solidFill>
              </a:rPr>
              <a:t>успеха</a:t>
            </a:r>
            <a:r>
              <a:rPr lang="ru-RU" b="1" dirty="0">
                <a:solidFill>
                  <a:srgbClr val="006C31"/>
                </a:solidFill>
              </a:rPr>
              <a:t>, психологические тренинги, задания на сплочение и </a:t>
            </a:r>
            <a:r>
              <a:rPr lang="ru-RU" b="1" dirty="0" err="1">
                <a:solidFill>
                  <a:srgbClr val="006C31"/>
                </a:solidFill>
              </a:rPr>
              <a:t>командообразование</a:t>
            </a:r>
            <a:r>
              <a:rPr lang="ru-RU" b="1" dirty="0">
                <a:solidFill>
                  <a:srgbClr val="006C31"/>
                </a:solidFill>
              </a:rPr>
              <a:t>, экстремальные командные забеги и спортивные состязания. 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4365104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2088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0" y="0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1918573"/>
            <a:ext cx="1822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с</a:t>
            </a:r>
            <a:r>
              <a:rPr lang="ru-RU" b="1" dirty="0" smtClean="0">
                <a:solidFill>
                  <a:srgbClr val="006C31"/>
                </a:solidFill>
              </a:rPr>
              <a:t>ентябрь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pic>
        <p:nvPicPr>
          <p:cNvPr id="6146" name="Picture 2" descr="\\csi01\UMP\Отдел детских и молодёжных организаций\Планирование\2021\презентация\буклет\буклет\ПДВ\IMG33_ 1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4"/>
          <a:stretch/>
        </p:blipFill>
        <p:spPr bwMode="auto">
          <a:xfrm>
            <a:off x="5436496" y="1940967"/>
            <a:ext cx="3600000" cy="205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csi01\UMP\Отдел детских и молодёжных организаций\Планирование\2021\презентация\буклет\буклет\ПДВ\IMG1_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96" y="4149080"/>
            <a:ext cx="36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836712"/>
            <a:ext cx="9119882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№4: 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Программа развития добровольческой деятельности </a:t>
            </a:r>
            <a:endParaRPr lang="ru-RU" altLang="ru-RU" sz="2200" b="1" i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на 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территории города Томска «Волонтёром быть!»</a:t>
            </a: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2048778"/>
            <a:ext cx="1870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 </a:t>
            </a:r>
            <a:r>
              <a:rPr lang="ru-RU" b="1" dirty="0">
                <a:solidFill>
                  <a:srgbClr val="006C31"/>
                </a:solidFill>
              </a:rPr>
              <a:t>течение года</a:t>
            </a:r>
          </a:p>
          <a:p>
            <a:endParaRPr lang="ru-RU" b="1" dirty="0">
              <a:solidFill>
                <a:srgbClr val="006C3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78092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2780928"/>
            <a:ext cx="4584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C31"/>
                </a:solidFill>
              </a:rPr>
              <a:t>волонтерские организации и волонтёры </a:t>
            </a:r>
            <a:r>
              <a:rPr lang="ru-RU" b="1" dirty="0">
                <a:solidFill>
                  <a:srgbClr val="006C31"/>
                </a:solidFill>
              </a:rPr>
              <a:t>города Томска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3645024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3645024"/>
            <a:ext cx="4463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п</a:t>
            </a:r>
            <a:r>
              <a:rPr lang="ru-RU" b="1" dirty="0" smtClean="0">
                <a:solidFill>
                  <a:srgbClr val="006C31"/>
                </a:solidFill>
              </a:rPr>
              <a:t>рограмма </a:t>
            </a:r>
            <a:r>
              <a:rPr lang="ru-RU" b="1" dirty="0">
                <a:solidFill>
                  <a:srgbClr val="006C31"/>
                </a:solidFill>
              </a:rPr>
              <a:t>направлена на развитие компетенций волонтёров города Томска, увеличение численности волонтёров. Для достижения поставленной цели для волонтёров организован комплекс мероприятий культурно-досугового, спортивного и образовательного характера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3501008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2: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«Добровольчество»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0" y="0"/>
            <a:ext cx="91085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ru-RU" altLang="ru-RU" sz="2200" b="1" i="1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3" descr="C:\Users\Nazarova\Desktop\Nwy7VFkNeE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67193"/>
            <a:ext cx="3251200" cy="2167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zarova\Desktop\Plb-oxlyvv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73533"/>
            <a:ext cx="3240360" cy="215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7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88841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4000" b="1" smtClean="0">
                <a:cs typeface="Times New Roman" pitchFamily="18" charset="0"/>
              </a:rPr>
              <a:t>Статистика 2017 года</a:t>
            </a:r>
            <a:endParaRPr lang="ru-RU" altLang="ru-RU" sz="4000" b="1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836712"/>
            <a:ext cx="9144000" cy="9361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Проект </a:t>
            </a:r>
            <a:r>
              <a:rPr lang="ru-RU" altLang="ru-RU" sz="2200" b="1" i="1" dirty="0" smtClean="0">
                <a:solidFill>
                  <a:schemeClr val="bg1"/>
                </a:solidFill>
                <a:cs typeface="Times New Roman" pitchFamily="18" charset="0"/>
              </a:rPr>
              <a:t>№1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: Программа по развитию корпоративной молодёжной политики г.Томска «</a:t>
            </a:r>
            <a:r>
              <a:rPr lang="ru-RU" altLang="ru-RU" sz="2200" b="1" i="1" dirty="0" err="1">
                <a:solidFill>
                  <a:schemeClr val="bg1"/>
                </a:solidFill>
                <a:cs typeface="Times New Roman" pitchFamily="18" charset="0"/>
              </a:rPr>
              <a:t>КорпораTEAM</a:t>
            </a:r>
            <a:r>
              <a:rPr lang="ru-RU" altLang="ru-RU" sz="2200" b="1" i="1" dirty="0">
                <a:solidFill>
                  <a:schemeClr val="bg1"/>
                </a:solidFill>
                <a:cs typeface="Times New Roman" pitchFamily="18" charset="0"/>
              </a:rPr>
              <a:t>»</a:t>
            </a:r>
          </a:p>
        </p:txBody>
      </p:sp>
      <p:pic>
        <p:nvPicPr>
          <p:cNvPr id="1027" name="Picture 3" descr="D:\для презентации\календарь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718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8021" y="2048778"/>
            <a:ext cx="22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февраль-декабрь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780928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08020" y="2780928"/>
            <a:ext cx="4584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команды молодых специалистов предприятий и организаций города Томска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1758" y="3933057"/>
            <a:ext cx="4560282" cy="648071"/>
          </a:xfrm>
          <a:prstGeom prst="rect">
            <a:avLst/>
          </a:prstGeom>
          <a:gradFill>
            <a:gsLst>
              <a:gs pos="0">
                <a:srgbClr val="00B050"/>
              </a:gs>
              <a:gs pos="38000">
                <a:srgbClr val="92D050">
                  <a:alpha val="0"/>
                </a:srgbClr>
              </a:gs>
              <a:gs pos="16000">
                <a:srgbClr val="92D05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56251" y="3928988"/>
            <a:ext cx="4463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C31"/>
                </a:solidFill>
              </a:rPr>
              <a:t>ц</a:t>
            </a:r>
            <a:r>
              <a:rPr lang="ru-RU" b="1" dirty="0" smtClean="0">
                <a:solidFill>
                  <a:srgbClr val="006C31"/>
                </a:solidFill>
              </a:rPr>
              <a:t>ель - создание </a:t>
            </a:r>
            <a:r>
              <a:rPr lang="ru-RU" b="1" dirty="0">
                <a:solidFill>
                  <a:srgbClr val="006C31"/>
                </a:solidFill>
              </a:rPr>
              <a:t>сообщества работающей молодежи, интегрированного в систему молодёжной политики города Томска. </a:t>
            </a:r>
            <a:endParaRPr lang="ru-RU" b="1" dirty="0" smtClean="0">
              <a:solidFill>
                <a:srgbClr val="006C31"/>
              </a:solidFill>
            </a:endParaRPr>
          </a:p>
          <a:p>
            <a:r>
              <a:rPr lang="ru-RU" b="1" dirty="0" smtClean="0">
                <a:solidFill>
                  <a:srgbClr val="006C31"/>
                </a:solidFill>
              </a:rPr>
              <a:t>Проект </a:t>
            </a:r>
            <a:r>
              <a:rPr lang="ru-RU" b="1" dirty="0">
                <a:solidFill>
                  <a:srgbClr val="006C31"/>
                </a:solidFill>
              </a:rPr>
              <a:t>включает в себя 9 конкурсных этапов, 3 внеконкурсных этапа и образовательный блок</a:t>
            </a:r>
          </a:p>
        </p:txBody>
      </p:sp>
      <p:pic>
        <p:nvPicPr>
          <p:cNvPr id="20" name="Picture 4" descr="D:\для презентации\инф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" y="3836595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ля презентации\участник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672525" cy="6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9156394" cy="836712"/>
          </a:xfrm>
          <a:prstGeom prst="rect">
            <a:avLst/>
          </a:prstGeom>
          <a:gradFill flip="none" rotWithShape="1">
            <a:gsLst>
              <a:gs pos="0">
                <a:srgbClr val="006C31"/>
              </a:gs>
              <a:gs pos="35000">
                <a:srgbClr val="00B050"/>
              </a:gs>
              <a:gs pos="83000">
                <a:srgbClr val="92D05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>
                <a:solidFill>
                  <a:schemeClr val="bg1"/>
                </a:solidFill>
                <a:cs typeface="Times New Roman" pitchFamily="18" charset="0"/>
              </a:rPr>
              <a:t>Направление 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3: 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«</a:t>
            </a:r>
            <a:r>
              <a:rPr lang="ru-RU" sz="2500" b="1" dirty="0" smtClean="0"/>
              <a:t>Работающая </a:t>
            </a:r>
            <a:r>
              <a:rPr lang="ru-RU" sz="2500" b="1" dirty="0"/>
              <a:t>молодежь</a:t>
            </a:r>
            <a:r>
              <a:rPr lang="ru-RU" altLang="ru-RU" sz="25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altLang="ru-RU" sz="25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Picture 3" descr="C:\Users\Nazarova\Desktop\f_DYVq7Xy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3455709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Nazarova\Desktop\кп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3455709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7777</TotalTime>
  <Words>3900</Words>
  <Application>Microsoft Office PowerPoint</Application>
  <PresentationFormat>Экран (4:3)</PresentationFormat>
  <Paragraphs>484</Paragraphs>
  <Slides>44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Times New Roman</vt:lpstr>
      <vt:lpstr>Tw Cen MT</vt:lpstr>
      <vt:lpstr>Wingdings</vt:lpstr>
      <vt:lpstr>Wingdings 2</vt:lpstr>
      <vt:lpstr>Обычная</vt:lpstr>
      <vt:lpstr>Презентация PowerPoint</vt:lpstr>
      <vt:lpstr> Направления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основных направлениях работы управления молодежной политики Администрации Города Томска в 2018 году</dc:title>
  <dc:creator>Admin</dc:creator>
  <cp:lastModifiedBy>Чернопятова Анастасия Андреевна</cp:lastModifiedBy>
  <cp:revision>179</cp:revision>
  <dcterms:created xsi:type="dcterms:W3CDTF">2018-01-30T13:47:21Z</dcterms:created>
  <dcterms:modified xsi:type="dcterms:W3CDTF">2022-03-18T08:21:08Z</dcterms:modified>
</cp:coreProperties>
</file>