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68" r:id="rId4"/>
    <p:sldId id="290" r:id="rId5"/>
    <p:sldId id="267" r:id="rId6"/>
    <p:sldId id="269" r:id="rId7"/>
    <p:sldId id="271" r:id="rId8"/>
    <p:sldId id="280" r:id="rId9"/>
    <p:sldId id="277" r:id="rId10"/>
    <p:sldId id="272" r:id="rId11"/>
    <p:sldId id="276" r:id="rId12"/>
    <p:sldId id="273" r:id="rId13"/>
    <p:sldId id="279" r:id="rId14"/>
    <p:sldId id="281" r:id="rId15"/>
    <p:sldId id="282" r:id="rId16"/>
    <p:sldId id="283" r:id="rId17"/>
    <p:sldId id="284" r:id="rId18"/>
    <p:sldId id="285" r:id="rId19"/>
    <p:sldId id="291" r:id="rId20"/>
    <p:sldId id="286" r:id="rId21"/>
    <p:sldId id="287" r:id="rId22"/>
    <p:sldId id="292" r:id="rId23"/>
    <p:sldId id="288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86"/>
    <a:srgbClr val="FEC210"/>
    <a:srgbClr val="00C4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CCD-3AA6-45EF-9AC0-9B7F0527A1F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3278-868A-4615-AC22-5193FCF4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5FB7-D7A1-4B8E-A715-8646DD4E4E2B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7C6-F040-4555-9226-638A30B7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678B-2EAA-4573-9BF8-C7A5850A4857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032D-AB7E-49A1-9B73-0AC9373E4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61D2-DCAA-4CCD-8C7F-44F44CDF61A0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4D4F-6C16-4B63-8128-F42CFB57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9764-485E-4E13-8F6F-1B6448A3BA36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D707-FC94-4021-AD20-B36EF9CC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0C43-E630-4F28-A6D2-FDC319AD812B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873D-2E6D-4088-9429-A1902ABAA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2A28-C916-4EB2-A2A1-A83281680D77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EB76-A65D-4289-9648-C8152E07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43C-8880-4202-B0A5-8B35F4991A8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9044-F49D-4720-A3AD-C2A98219F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0BE1-D166-4F90-8876-9C8E5CCFB9FA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0B90-FC7A-4FF4-AF46-A6F0B296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F1B3-88AF-4ACE-ABDB-38E636FBD468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383E-13DD-4C51-B6DF-E27B5B3DC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2EA4-B4FB-49CD-88D3-FD54AB87F184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D2AA-E614-45A6-A0A7-BF8C4641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2B379-1C2B-406F-B340-1D520433B18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3FFDC-0A96-450C-9BF9-75042809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8.jpeg"/><Relationship Id="rId7" Type="http://schemas.openxmlformats.org/officeDocument/2006/relationships/image" Target="../media/image4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8.jpeg"/><Relationship Id="rId7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8.jpeg"/><Relationship Id="rId7" Type="http://schemas.openxmlformats.org/officeDocument/2006/relationships/image" Target="../media/image5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8.jpeg"/><Relationship Id="rId7" Type="http://schemas.openxmlformats.org/officeDocument/2006/relationships/image" Target="../media/image5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8.jpeg"/><Relationship Id="rId7" Type="http://schemas.openxmlformats.org/officeDocument/2006/relationships/image" Target="../media/image7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388" y="34925"/>
            <a:ext cx="4519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8738" y="5457825"/>
            <a:ext cx="19732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4700"/>
            <a:ext cx="26304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15900" y="715616"/>
            <a:ext cx="9723230" cy="38563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C0D86"/>
                </a:solidFill>
                <a:latin typeface="RoadRadio"/>
              </a:rPr>
              <a:t>Организация волонтерской деятельности в </a:t>
            </a:r>
            <a:br>
              <a:rPr lang="ru-RU" sz="32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3200" dirty="0" smtClean="0">
                <a:solidFill>
                  <a:srgbClr val="5C0D86"/>
                </a:solidFill>
                <a:latin typeface="RoadRadio"/>
              </a:rPr>
              <a:t>ГАПОУ «Педагогический колледж» г. Бугуруслана</a:t>
            </a:r>
            <a:br>
              <a:rPr lang="ru-RU" sz="32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Волонтерский центр </a:t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«Данко»</a:t>
            </a:r>
          </a:p>
        </p:txBody>
      </p:sp>
      <p:sp>
        <p:nvSpPr>
          <p:cNvPr id="13318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630488" y="4943061"/>
            <a:ext cx="9144000" cy="101482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Заместитель директора по воспитательной работе</a:t>
            </a:r>
          </a:p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Пыркова Анна Васильевна</a:t>
            </a:r>
          </a:p>
        </p:txBody>
      </p:sp>
      <p:pic>
        <p:nvPicPr>
          <p:cNvPr id="1026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2041" y="-1"/>
            <a:ext cx="2839959" cy="189506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38" y="3497263"/>
            <a:ext cx="45259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913" y="3951909"/>
            <a:ext cx="2574993" cy="263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7"/>
          <p:cNvSpPr>
            <a:spLocks noGrp="1"/>
          </p:cNvSpPr>
          <p:nvPr>
            <p:ph type="title"/>
          </p:nvPr>
        </p:nvSpPr>
        <p:spPr>
          <a:xfrm>
            <a:off x="397566" y="431799"/>
            <a:ext cx="5857460" cy="5319643"/>
          </a:xfrm>
        </p:spPr>
        <p:txBody>
          <a:bodyPr/>
          <a:lstStyle/>
          <a:p>
            <a:pPr lvl="0" indent="449263">
              <a:lnSpc>
                <a:spcPct val="100000"/>
              </a:lnSpc>
            </a:pPr>
            <a:r>
              <a:rPr lang="ru-RU" dirty="0" smtClean="0">
                <a:solidFill>
                  <a:srgbClr val="5C0D86"/>
                </a:solidFill>
                <a:latin typeface="RoadRadio"/>
              </a:rPr>
              <a:t>Авторские социальные проекты</a:t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«АРТ- дизайн остановки «Мы выбираем жизнь»,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-«Бугуруслан - адрес надежды»,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«</a:t>
            </a:r>
            <a:r>
              <a:rPr lang="ru-RU" sz="32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терапия как средство реабилитации»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1026" name="Picture 2" descr="F:\волонтеры\IMG_20170406_115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809" y="198782"/>
            <a:ext cx="2663687" cy="3435612"/>
          </a:xfrm>
          <a:prstGeom prst="rect">
            <a:avLst/>
          </a:prstGeom>
          <a:noFill/>
        </p:spPr>
      </p:pic>
      <p:pic>
        <p:nvPicPr>
          <p:cNvPr id="1027" name="Picture 3" descr="F:\Студенческая жизнь Бугурусланских студентов БПК\31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15971" y="2146730"/>
            <a:ext cx="3934640" cy="2213235"/>
          </a:xfrm>
          <a:prstGeom prst="rect">
            <a:avLst/>
          </a:prstGeom>
          <a:noFill/>
        </p:spPr>
      </p:pic>
      <p:pic>
        <p:nvPicPr>
          <p:cNvPr id="2" name="Picture 2" descr="C:\Users\User\Desktop\фото волонтеров\NTyUxtlT0s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8988" y="3962400"/>
            <a:ext cx="3748516" cy="2498035"/>
          </a:xfrm>
          <a:prstGeom prst="rect">
            <a:avLst/>
          </a:prstGeom>
          <a:noFill/>
        </p:spPr>
      </p:pic>
      <p:pic>
        <p:nvPicPr>
          <p:cNvPr id="11" name="Picture 2" descr="C:\Users\User\Downloads\uytAu69Iw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38" y="3497263"/>
            <a:ext cx="45259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913" y="3951909"/>
            <a:ext cx="2574993" cy="263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7"/>
          <p:cNvSpPr>
            <a:spLocks noGrp="1"/>
          </p:cNvSpPr>
          <p:nvPr>
            <p:ph type="title"/>
          </p:nvPr>
        </p:nvSpPr>
        <p:spPr>
          <a:xfrm>
            <a:off x="397566" y="431799"/>
            <a:ext cx="4943060" cy="5319643"/>
          </a:xfrm>
        </p:spPr>
        <p:txBody>
          <a:bodyPr/>
          <a:lstStyle/>
          <a:p>
            <a:pPr lvl="0" indent="449263">
              <a:lnSpc>
                <a:spcPct val="100000"/>
              </a:lnSpc>
            </a:pPr>
            <a:r>
              <a:rPr lang="ru-RU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/>
              <a:t> </a:t>
            </a:r>
            <a:r>
              <a:rPr lang="ru-RU" b="1" dirty="0" smtClean="0"/>
              <a:t>Проект  Экологическая тропа «С природой в содружестве»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11" name="Picture 2" descr="C:\Users\User\Downloads\uytAu69Iw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5104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4dEfjjEetmE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28862" y="227152"/>
            <a:ext cx="3403813" cy="2555804"/>
          </a:xfrm>
        </p:spPr>
      </p:pic>
      <p:pic>
        <p:nvPicPr>
          <p:cNvPr id="21506" name="Picture 2" descr="C:\Users\User\Desktop\фото волонтеров\lYhzHKKZLk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8828" y="2291797"/>
            <a:ext cx="3535017" cy="2651263"/>
          </a:xfrm>
          <a:prstGeom prst="rect">
            <a:avLst/>
          </a:prstGeom>
          <a:noFill/>
        </p:spPr>
      </p:pic>
      <p:pic>
        <p:nvPicPr>
          <p:cNvPr id="21507" name="Picture 3" descr="C:\Users\User\Desktop\фото волонтеров\AYQhabdfH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3867" y="4207565"/>
            <a:ext cx="3340382" cy="239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7" name="Содержимое 6" descr="IHNmHi8nAn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512" y="362398"/>
            <a:ext cx="4128559" cy="3096419"/>
          </a:xfrm>
        </p:spPr>
      </p:pic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2049" name="Picture 1" descr="C:\Users\User\Desktop\фото волонтеров\IMG_20210514_121016_6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3791" y="274983"/>
            <a:ext cx="3592996" cy="3592996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волонтеров\IMG_20210428_152415_0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447" y="3087755"/>
            <a:ext cx="4488073" cy="3366054"/>
          </a:xfrm>
          <a:prstGeom prst="rect">
            <a:avLst/>
          </a:prstGeom>
          <a:noFill/>
        </p:spPr>
      </p:pic>
      <p:pic>
        <p:nvPicPr>
          <p:cNvPr id="1026" name="Picture 2" descr="F:\2018-2019год\фото для фильма\акция сообщи где  торгуют смерть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013137"/>
            <a:ext cx="4614066" cy="346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0" y="298136"/>
            <a:ext cx="3567567" cy="35675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956" y="365124"/>
            <a:ext cx="4111292" cy="308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575" y="2622362"/>
            <a:ext cx="3917082" cy="3917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292" y="3085136"/>
            <a:ext cx="4016006" cy="3600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14" y="4296349"/>
            <a:ext cx="3416126" cy="1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2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37" y="101328"/>
            <a:ext cx="3673543" cy="367354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974" y="101328"/>
            <a:ext cx="4953000" cy="3714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356" y="2756826"/>
            <a:ext cx="4388836" cy="3368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878" y="3513824"/>
            <a:ext cx="4264186" cy="3269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82" y="4038668"/>
            <a:ext cx="3471696" cy="19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25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76" y="227323"/>
            <a:ext cx="4351338" cy="4351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796" y="227323"/>
            <a:ext cx="3910282" cy="3910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937" y="3445338"/>
            <a:ext cx="4550215" cy="3412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148" y="3502213"/>
            <a:ext cx="4349840" cy="33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36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3" y="141642"/>
            <a:ext cx="4364963" cy="345383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7040" y="2092040"/>
            <a:ext cx="3288459" cy="4384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711" y="160962"/>
            <a:ext cx="3733174" cy="3339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01" y="3611309"/>
            <a:ext cx="3383286" cy="3262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711" y="3611309"/>
            <a:ext cx="3622341" cy="32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13" y="237298"/>
            <a:ext cx="3875707" cy="290678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36011"/>
            <a:ext cx="4953000" cy="3714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904" y="2124293"/>
            <a:ext cx="4079585" cy="3059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852" y="3317966"/>
            <a:ext cx="4485856" cy="3364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388" y="3655548"/>
            <a:ext cx="3803477" cy="30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21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455" y="2500593"/>
            <a:ext cx="5417849" cy="406338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6" y="0"/>
            <a:ext cx="38100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3396" y="3874831"/>
            <a:ext cx="3716058" cy="2983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378" y="224173"/>
            <a:ext cx="3689155" cy="20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49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6781" y="4399722"/>
            <a:ext cx="14001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0"/>
            <a:ext cx="25765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263" y="6826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3725" y="341313"/>
            <a:ext cx="8745538" cy="1460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Курсы повышения квалификации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18439" name="Объект 10"/>
          <p:cNvSpPr>
            <a:spLocks noGrp="1"/>
          </p:cNvSpPr>
          <p:nvPr>
            <p:ph idx="1"/>
          </p:nvPr>
        </p:nvSpPr>
        <p:spPr>
          <a:xfrm>
            <a:off x="742950" y="2041525"/>
            <a:ext cx="10515600" cy="4351338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Основы </a:t>
            </a:r>
            <a:r>
              <a:rPr lang="ru-RU" sz="3200" dirty="0" err="1" smtClean="0"/>
              <a:t>волонтерства</a:t>
            </a:r>
            <a:r>
              <a:rPr lang="ru-RU" sz="3200" dirty="0" smtClean="0"/>
              <a:t> для начинающих;</a:t>
            </a:r>
          </a:p>
          <a:p>
            <a:r>
              <a:rPr lang="ru-RU" sz="3200" dirty="0" smtClean="0"/>
              <a:t>н</a:t>
            </a:r>
            <a:r>
              <a:rPr lang="ru-RU" sz="3200" dirty="0" smtClean="0"/>
              <a:t>ачальный </a:t>
            </a:r>
            <a:r>
              <a:rPr lang="ru-RU" sz="3200" dirty="0" smtClean="0"/>
              <a:t>курс подготовки волонтеров в социальной </a:t>
            </a:r>
            <a:r>
              <a:rPr lang="ru-RU" sz="3200" dirty="0" smtClean="0"/>
              <a:t>сфере;</a:t>
            </a:r>
            <a:endParaRPr lang="ru-RU" sz="3200" dirty="0" smtClean="0"/>
          </a:p>
          <a:p>
            <a:r>
              <a:rPr lang="ru-RU" sz="3200" dirty="0" smtClean="0"/>
              <a:t>обучающий </a:t>
            </a:r>
            <a:r>
              <a:rPr lang="ru-RU" sz="3200" dirty="0" smtClean="0"/>
              <a:t>курс для волонтеров по оказанию помощи пожилым людям в экстренной </a:t>
            </a:r>
            <a:r>
              <a:rPr lang="ru-RU" sz="3200" dirty="0" smtClean="0"/>
              <a:t>ситуации;</a:t>
            </a:r>
            <a:endParaRPr lang="ru-RU" sz="3200" dirty="0" smtClean="0"/>
          </a:p>
          <a:p>
            <a:r>
              <a:rPr lang="ru-RU" sz="3200" dirty="0" smtClean="0"/>
              <a:t>в</a:t>
            </a:r>
            <a:r>
              <a:rPr lang="ru-RU" sz="3200" dirty="0" smtClean="0"/>
              <a:t>олонтерство </a:t>
            </a:r>
            <a:r>
              <a:rPr lang="ru-RU" sz="3200" dirty="0" smtClean="0"/>
              <a:t>в сфере культуры. Базовый </a:t>
            </a:r>
            <a:r>
              <a:rPr lang="ru-RU" sz="3200" dirty="0" smtClean="0"/>
              <a:t>курс;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ru-RU" sz="3200" dirty="0" smtClean="0"/>
              <a:t>оциальное проектирование;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ru-RU" sz="3200" dirty="0" smtClean="0"/>
              <a:t>обытийное </a:t>
            </a:r>
            <a:r>
              <a:rPr lang="ru-RU" sz="3200" dirty="0" smtClean="0"/>
              <a:t>волонтерство. Базовый курс.</a:t>
            </a:r>
          </a:p>
          <a:p>
            <a:endParaRPr lang="ru-RU" sz="3200" dirty="0" smtClean="0">
              <a:solidFill>
                <a:srgbClr val="7030A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9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051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950" y="2338388"/>
            <a:ext cx="33829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4738"/>
            <a:ext cx="14001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7357" y="365124"/>
            <a:ext cx="7656444" cy="4299641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"Пусть мы не сможем спасти всех, </a:t>
            </a:r>
            <a:br>
              <a:rPr lang="ru-RU" b="1" dirty="0" smtClean="0"/>
            </a:br>
            <a:r>
              <a:rPr lang="ru-RU" b="1" dirty="0" smtClean="0"/>
              <a:t>кого бы нам хотелось. </a:t>
            </a:r>
            <a:br>
              <a:rPr lang="ru-RU" b="1" dirty="0" smtClean="0"/>
            </a:br>
            <a:r>
              <a:rPr lang="ru-RU" b="1" dirty="0" smtClean="0"/>
              <a:t>Но мы спасем намного больше, </a:t>
            </a:r>
            <a:br>
              <a:rPr lang="ru-RU" b="1" dirty="0" smtClean="0"/>
            </a:br>
            <a:r>
              <a:rPr lang="ru-RU" b="1" dirty="0" smtClean="0"/>
              <a:t>чем те, кто даже не пытается..."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82816" y="4055165"/>
            <a:ext cx="6370983" cy="72886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                   </a:t>
            </a:r>
            <a:r>
              <a:rPr lang="ru-RU" b="1" dirty="0" smtClean="0"/>
              <a:t>П.Скотт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9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41" y="424068"/>
            <a:ext cx="2839959" cy="189506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44" y="227323"/>
            <a:ext cx="435133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135" y="2618783"/>
            <a:ext cx="4288144" cy="4288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4469" y="2059075"/>
            <a:ext cx="4197531" cy="43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0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2471255"/>
            <a:ext cx="4121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424113" y="365125"/>
            <a:ext cx="8929687" cy="1325563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6" name="Picture 2" descr="C:\Users\User\Downloads\uytAu69I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08069" cy="34503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736" y="0"/>
            <a:ext cx="2988963" cy="4111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65" y="3185186"/>
            <a:ext cx="2544826" cy="3500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28141" y="2697498"/>
            <a:ext cx="3798359" cy="4332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38" y="2993859"/>
            <a:ext cx="2718409" cy="3739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829" y="31588"/>
            <a:ext cx="2684681" cy="3693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3521" y="3513413"/>
            <a:ext cx="2067643" cy="28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63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388" y="34925"/>
            <a:ext cx="4519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8738" y="5457825"/>
            <a:ext cx="19732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4700"/>
            <a:ext cx="26304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15900" y="715616"/>
            <a:ext cx="9723230" cy="38563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C0D86"/>
                </a:solidFill>
                <a:latin typeface="RoadRadio"/>
              </a:rPr>
              <a:t>Организация волонтерской деятельности в ГАПОУ «Педагогический колледж» г. Бугуруслана</a:t>
            </a:r>
            <a:br>
              <a:rPr lang="ru-RU" sz="32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Волонтерский центр </a:t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«Данко»</a:t>
            </a:r>
          </a:p>
        </p:txBody>
      </p:sp>
      <p:sp>
        <p:nvSpPr>
          <p:cNvPr id="13318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630488" y="4943061"/>
            <a:ext cx="9144000" cy="101482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Заместитель директора по воспитательной работе</a:t>
            </a:r>
          </a:p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Пыркова Анна Васильевна</a:t>
            </a:r>
          </a:p>
        </p:txBody>
      </p:sp>
      <p:pic>
        <p:nvPicPr>
          <p:cNvPr id="1026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2041" y="-1"/>
            <a:ext cx="2839959" cy="1895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70374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051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950" y="2338388"/>
            <a:ext cx="33829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4738"/>
            <a:ext cx="14001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0" y="365124"/>
            <a:ext cx="8305801" cy="4299641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“</a:t>
            </a:r>
            <a:r>
              <a:rPr lang="ru-RU" sz="3100" b="1" dirty="0" smtClean="0"/>
              <a:t>Именно из тысячи, миллионов искренних, душевных поступков складывается доверие, уважение, взаимная поддержка в обществе в целом. А это значит, что нам с вами по плечу любые самые сложные задачи..."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82816" y="4055165"/>
            <a:ext cx="6370983" cy="72886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                   </a:t>
            </a:r>
            <a:r>
              <a:rPr lang="ru-RU" b="1" dirty="0" smtClean="0"/>
              <a:t>В.В. Путин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9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41" y="424068"/>
            <a:ext cx="2839959" cy="1895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03716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38" y="3497263"/>
            <a:ext cx="45259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85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8"/>
          <p:cNvSpPr>
            <a:spLocks noGrp="1"/>
          </p:cNvSpPr>
          <p:nvPr>
            <p:ph type="title"/>
          </p:nvPr>
        </p:nvSpPr>
        <p:spPr>
          <a:xfrm>
            <a:off x="3114675" y="365125"/>
            <a:ext cx="8239125" cy="1290638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2050" name="Picture 2" descr="C:\Users\User\Desktop\фото волонтеров\g7dRjn1AHD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9027" y="185530"/>
            <a:ext cx="4304506" cy="4304506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волонтеров\wUiHaUw3y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9147" y="3407855"/>
            <a:ext cx="4850297" cy="3450145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волонтеров\IMG_20210613_083655_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23992" y="255899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388" y="34925"/>
            <a:ext cx="4519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8738" y="5457825"/>
            <a:ext cx="19732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4700"/>
            <a:ext cx="263048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15900" y="715616"/>
            <a:ext cx="9723230" cy="38563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C0D86"/>
                </a:solidFill>
                <a:latin typeface="RoadRadio"/>
              </a:rPr>
              <a:t>Организация волонтерской деятельности в </a:t>
            </a:r>
            <a:br>
              <a:rPr lang="ru-RU" sz="32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3200" dirty="0" smtClean="0">
                <a:solidFill>
                  <a:srgbClr val="5C0D86"/>
                </a:solidFill>
                <a:latin typeface="RoadRadio"/>
              </a:rPr>
              <a:t>ГАПОУ «Педагогический колледж» г. Бугуруслана</a:t>
            </a:r>
            <a:br>
              <a:rPr lang="ru-RU" sz="32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/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Волонтерский центр </a:t>
            </a:r>
            <a:br>
              <a:rPr lang="ru-RU" sz="5400" dirty="0" smtClean="0">
                <a:solidFill>
                  <a:srgbClr val="5C0D86"/>
                </a:solidFill>
                <a:latin typeface="RoadRadio"/>
              </a:rPr>
            </a:br>
            <a:r>
              <a:rPr lang="ru-RU" sz="5400" dirty="0" smtClean="0">
                <a:solidFill>
                  <a:srgbClr val="5C0D86"/>
                </a:solidFill>
                <a:latin typeface="RoadRadio"/>
              </a:rPr>
              <a:t>«Данко»</a:t>
            </a:r>
          </a:p>
        </p:txBody>
      </p:sp>
      <p:sp>
        <p:nvSpPr>
          <p:cNvPr id="13318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630488" y="4943061"/>
            <a:ext cx="9144000" cy="101482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Заместитель директора по воспитательной работе</a:t>
            </a:r>
          </a:p>
          <a:p>
            <a:pPr algn="r"/>
            <a:r>
              <a:rPr lang="ru-RU" dirty="0" smtClean="0">
                <a:solidFill>
                  <a:srgbClr val="FEC210"/>
                </a:solidFill>
                <a:latin typeface="Gill Sans"/>
                <a:ea typeface="Gill Sans"/>
                <a:cs typeface="Gill Sans"/>
              </a:rPr>
              <a:t>Пыркова Анна Васильевна</a:t>
            </a:r>
          </a:p>
        </p:txBody>
      </p:sp>
      <p:pic>
        <p:nvPicPr>
          <p:cNvPr id="1026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2041" y="-1"/>
            <a:ext cx="2839959" cy="189506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0"/>
            <a:ext cx="1524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183" y="3294981"/>
            <a:ext cx="4770782" cy="33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4738"/>
            <a:ext cx="14001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8"/>
          <p:cNvSpPr>
            <a:spLocks noGrp="1"/>
          </p:cNvSpPr>
          <p:nvPr>
            <p:ph type="title"/>
          </p:nvPr>
        </p:nvSpPr>
        <p:spPr>
          <a:xfrm>
            <a:off x="569843" y="365125"/>
            <a:ext cx="6255027" cy="1325563"/>
          </a:xfrm>
        </p:spPr>
        <p:txBody>
          <a:bodyPr/>
          <a:lstStyle/>
          <a:p>
            <a:r>
              <a:rPr lang="ru-RU" dirty="0" smtClean="0">
                <a:solidFill>
                  <a:srgbClr val="5C0D86"/>
                </a:solidFill>
                <a:latin typeface="RoadRadio"/>
              </a:rPr>
              <a:t>Волонтерский центр </a:t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r>
              <a:rPr lang="ru-RU" dirty="0" smtClean="0">
                <a:solidFill>
                  <a:srgbClr val="5C0D86"/>
                </a:solidFill>
                <a:latin typeface="RoadRadio"/>
              </a:rPr>
              <a:t>«Данко»</a:t>
            </a:r>
          </a:p>
        </p:txBody>
      </p:sp>
      <p:sp>
        <p:nvSpPr>
          <p:cNvPr id="16390" name="Текст 19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6024838" cy="584959"/>
          </a:xfrm>
        </p:spPr>
        <p:txBody>
          <a:bodyPr/>
          <a:lstStyle/>
          <a:p>
            <a:r>
              <a:rPr lang="ru-RU" sz="28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Направления деятельности</a:t>
            </a:r>
          </a:p>
        </p:txBody>
      </p:sp>
      <p:sp>
        <p:nvSpPr>
          <p:cNvPr id="16391" name="Объект 20"/>
          <p:cNvSpPr>
            <a:spLocks noGrp="1"/>
          </p:cNvSpPr>
          <p:nvPr>
            <p:ph sz="half" idx="2"/>
          </p:nvPr>
        </p:nvSpPr>
        <p:spPr>
          <a:xfrm>
            <a:off x="1139687" y="1987826"/>
            <a:ext cx="6241774" cy="4412974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Здоровье - сберегающее</a:t>
            </a:r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Гражданско-патриотическое</a:t>
            </a:r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Социальное</a:t>
            </a:r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Волонтеры культуры</a:t>
            </a:r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Событийное волонтерство</a:t>
            </a:r>
          </a:p>
          <a:p>
            <a:r>
              <a:rPr lang="ru-RU" sz="2400" dirty="0" smtClean="0">
                <a:solidFill>
                  <a:srgbClr val="5C0D86"/>
                </a:solidFill>
                <a:latin typeface="Gill Sans"/>
                <a:ea typeface="Gill Sans"/>
                <a:cs typeface="Gill Sans"/>
              </a:rPr>
              <a:t>Экологическое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Gill Sans"/>
                <a:cs typeface="Times New Roman" pitchFamily="18" charset="0"/>
              </a:rPr>
              <a:t>Инклюзивное добровольчество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Gill Sans"/>
                <a:cs typeface="Times New Roman" pitchFamily="18" charset="0"/>
              </a:rPr>
              <a:t>Предупреждение и ликвидация последствий ЧС</a:t>
            </a:r>
          </a:p>
          <a:p>
            <a:endParaRPr lang="ru-RU" sz="2400" dirty="0" smtClean="0">
              <a:solidFill>
                <a:srgbClr val="7030A0"/>
              </a:solidFill>
              <a:latin typeface="Gill Sans"/>
              <a:cs typeface="Times New Roman" pitchFamily="18" charset="0"/>
            </a:endParaRPr>
          </a:p>
          <a:p>
            <a:endParaRPr lang="ru-RU" sz="2400" dirty="0" smtClean="0">
              <a:solidFill>
                <a:srgbClr val="5C0D86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6392" name="Текст 21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5446"/>
          </a:xfrm>
        </p:spPr>
        <p:txBody>
          <a:bodyPr/>
          <a:lstStyle/>
          <a:p>
            <a:endParaRPr lang="ru-RU" dirty="0" smtClean="0">
              <a:solidFill>
                <a:srgbClr val="5C0D86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6393" name="Объект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2400" dirty="0" smtClean="0">
              <a:solidFill>
                <a:srgbClr val="7030A0"/>
              </a:solidFill>
              <a:latin typeface="Gill Sans"/>
              <a:cs typeface="Times New Roman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Gill Sans"/>
              <a:cs typeface="Times New Roman" pitchFamily="18" charset="0"/>
            </a:endParaRPr>
          </a:p>
        </p:txBody>
      </p:sp>
      <p:pic>
        <p:nvPicPr>
          <p:cNvPr id="12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6475" y="0"/>
            <a:ext cx="4885525" cy="326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7025"/>
            <a:ext cx="1524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0850" y="2751138"/>
            <a:ext cx="41211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5"/>
          <p:cNvSpPr>
            <a:spLocks noGrp="1"/>
          </p:cNvSpPr>
          <p:nvPr>
            <p:ph type="title"/>
          </p:nvPr>
        </p:nvSpPr>
        <p:spPr>
          <a:xfrm>
            <a:off x="583096" y="457199"/>
            <a:ext cx="4770782" cy="47509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C0D86"/>
                </a:solidFill>
                <a:latin typeface="RoadRadio"/>
              </a:rPr>
              <a:t>План работы  волонтерского центра «Данко» ГАПОУ «Педагогический колледж» </a:t>
            </a:r>
            <a:br>
              <a:rPr lang="ru-RU" dirty="0" smtClean="0">
                <a:solidFill>
                  <a:srgbClr val="5C0D86"/>
                </a:solidFill>
                <a:latin typeface="RoadRadio"/>
              </a:rPr>
            </a:br>
            <a:r>
              <a:rPr lang="ru-RU" dirty="0" smtClean="0">
                <a:solidFill>
                  <a:srgbClr val="5C0D86"/>
                </a:solidFill>
                <a:latin typeface="RoadRadio"/>
              </a:rPr>
              <a:t>г. Бугуруслана </a:t>
            </a:r>
          </a:p>
        </p:txBody>
      </p:sp>
      <p:pic>
        <p:nvPicPr>
          <p:cNvPr id="10" name="Содержимое 9" descr="план работ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22084" y="198783"/>
            <a:ext cx="4686890" cy="644769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09391" y="5539408"/>
            <a:ext cx="862634" cy="329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ownloads\uytAu69Iw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800240" cy="186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9425"/>
            <a:ext cx="53435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6781" y="4399722"/>
            <a:ext cx="14001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0"/>
            <a:ext cx="25765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6826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3725" y="341313"/>
            <a:ext cx="8745538" cy="1460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Нормативно-правовые документы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18439" name="Объект 10"/>
          <p:cNvSpPr>
            <a:spLocks noGrp="1"/>
          </p:cNvSpPr>
          <p:nvPr>
            <p:ph idx="1"/>
          </p:nvPr>
        </p:nvSpPr>
        <p:spPr>
          <a:xfrm>
            <a:off x="742950" y="2041525"/>
            <a:ext cx="10515600" cy="4351338"/>
          </a:xfrm>
        </p:spPr>
        <p:txBody>
          <a:bodyPr/>
          <a:lstStyle/>
          <a:p>
            <a:r>
              <a:rPr lang="ru-RU" sz="2400" dirty="0" smtClean="0"/>
              <a:t>Положение о деятельности волонтерского центра «Данко» в ГАПОУ «Педагогический колледж» города Бугуруслана</a:t>
            </a:r>
          </a:p>
          <a:p>
            <a:r>
              <a:rPr lang="ru-RU" sz="2400" dirty="0" smtClean="0"/>
              <a:t>Положение о системе нематериального стимулирования молодежи, занимающихся добровольческой (волонтерской) деятельностью</a:t>
            </a:r>
          </a:p>
          <a:p>
            <a:r>
              <a:rPr lang="ru-RU" sz="2400" dirty="0" smtClean="0"/>
              <a:t>  Должностная инструкции руководителя Волонтерского центра «Данко» ГАПОУ «Педагогический колледж» г. Бугуруслана</a:t>
            </a:r>
          </a:p>
          <a:p>
            <a:r>
              <a:rPr lang="ru-RU" sz="2400" dirty="0" smtClean="0"/>
              <a:t>Соглашение о сотрудничестве в рамках развития добровольческой деятельности и реализации регионального проекта «Социальная активность» с городским ресурсным центром добровольчества «Близкие люди».</a:t>
            </a:r>
          </a:p>
          <a:p>
            <a:endParaRPr lang="ru-RU" sz="3200" dirty="0" smtClean="0">
              <a:solidFill>
                <a:srgbClr val="7030A0"/>
              </a:solidFill>
              <a:latin typeface="Times New Roman" pitchFamily="18" charset="0"/>
              <a:ea typeface="Gill Sans"/>
              <a:cs typeface="Times New Roman" pitchFamily="18" charset="0"/>
            </a:endParaRPr>
          </a:p>
        </p:txBody>
      </p:sp>
      <p:pic>
        <p:nvPicPr>
          <p:cNvPr id="9" name="Picture 2" descr="C:\Users\User\Downloads\uytAu69Iw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7"/>
          <p:cNvSpPr>
            <a:spLocks noGrp="1"/>
          </p:cNvSpPr>
          <p:nvPr>
            <p:ph type="title"/>
          </p:nvPr>
        </p:nvSpPr>
        <p:spPr>
          <a:xfrm flipV="1">
            <a:off x="4284616" y="121920"/>
            <a:ext cx="1056009" cy="309879"/>
          </a:xfrm>
        </p:spPr>
        <p:txBody>
          <a:bodyPr/>
          <a:lstStyle/>
          <a:p>
            <a:pPr lvl="0" indent="449263">
              <a:lnSpc>
                <a:spcPct val="100000"/>
              </a:lnSpc>
            </a:pPr>
            <a:endParaRPr lang="ru-RU" dirty="0" smtClean="0">
              <a:solidFill>
                <a:srgbClr val="5C0D86"/>
              </a:solidFill>
              <a:latin typeface="RoadRadio"/>
            </a:endParaRPr>
          </a:p>
        </p:txBody>
      </p:sp>
      <p:pic>
        <p:nvPicPr>
          <p:cNvPr id="11" name="Picture 2" descr="C:\Users\User\Downloads\uytAu69Iw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760" y="0"/>
            <a:ext cx="2800240" cy="186855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5104" cy="39258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Официальная страница</a:t>
            </a:r>
            <a:r>
              <a:rPr lang="en-US" dirty="0" smtClean="0"/>
              <a:t> </a:t>
            </a:r>
            <a:r>
              <a:rPr lang="ru-RU" dirty="0" smtClean="0"/>
              <a:t>Волонтерского центра «Данко»  ГАПОУ «Педагогический колледж» города Бугуруслана в сети </a:t>
            </a:r>
            <a:r>
              <a:rPr lang="en-US" dirty="0" smtClean="0"/>
              <a:t>BK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098" y="395452"/>
            <a:ext cx="3302340" cy="5781511"/>
          </a:xfrm>
        </p:spPr>
      </p:pic>
    </p:spTree>
    <p:extLst>
      <p:ext uri="{BB962C8B-B14F-4D97-AF65-F5344CB8AC3E}">
        <p14:creationId xmlns:p14="http://schemas.microsoft.com/office/powerpoint/2010/main" xmlns="" val="91970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Регистрация на сайте Добро.</a:t>
            </a:r>
            <a:r>
              <a:rPr lang="en-US" b="1" dirty="0" smtClean="0"/>
              <a:t>RU</a:t>
            </a:r>
            <a:endParaRPr lang="ru-RU" b="1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5564"/>
            <a:ext cx="5009322" cy="51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цент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88" y="1987826"/>
            <a:ext cx="5866985" cy="3273288"/>
          </a:xfrm>
          <a:prstGeom prst="rect">
            <a:avLst/>
          </a:prstGeom>
          <a:noFill/>
        </p:spPr>
      </p:pic>
      <p:pic>
        <p:nvPicPr>
          <p:cNvPr id="1029" name="Picture 5" descr="C:\Users\User\Desktop\цент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446" y="3021496"/>
            <a:ext cx="4920130" cy="361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228</Words>
  <Application>Microsoft Office PowerPoint</Application>
  <PresentationFormat>Произвольный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Организация волонтерской деятельности в  ГАПОУ «Педагогический колледж» г. Бугуруслана  Волонтерский центр  «Данко»</vt:lpstr>
      <vt:lpstr>  "Пусть мы не сможем спасти всех,  кого бы нам хотелось.  Но мы спасем намного больше,  чем те, кто даже не пытается..."    </vt:lpstr>
      <vt:lpstr>Слайд 3</vt:lpstr>
      <vt:lpstr>Организация волонтерской деятельности в  ГАПОУ «Педагогический колледж» г. Бугуруслана  Волонтерский центр  «Данко»</vt:lpstr>
      <vt:lpstr>Волонтерский центр  «Данко»</vt:lpstr>
      <vt:lpstr>План работы  волонтерского центра «Данко» ГАПОУ «Педагогический колледж»  г. Бугуруслана </vt:lpstr>
      <vt:lpstr>Нормативно-правовые документы</vt:lpstr>
      <vt:lpstr>Слайд 8</vt:lpstr>
      <vt:lpstr>Регистрация на сайте Добро.RU</vt:lpstr>
      <vt:lpstr>Авторские социальные проекты - «АРТ- дизайн остановки «Мы выбираем жизнь», -«Бугуруслан - адрес надежды», - «Арт - терапия как средство реабилитации»  </vt:lpstr>
      <vt:lpstr>  Проект  Экологическая тропа «С природой в содружестве»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Курсы повышения квалификации</vt:lpstr>
      <vt:lpstr>Слайд 20</vt:lpstr>
      <vt:lpstr>Слайд 21</vt:lpstr>
      <vt:lpstr>Организация волонтерской деятельности в ГАПОУ «Педагогический колледж» г. Бугуруслана  Волонтерский центр  «Данко»</vt:lpstr>
      <vt:lpstr>  “Именно из тысячи, миллионов искренних, душевных поступков складывается доверие, уважение, взаимная поддержка в обществе в целом. А это значит, что нам с вами по плечу любые самые сложные задачи..."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Волонтерский центр</dc:creator>
  <cp:lastModifiedBy>User</cp:lastModifiedBy>
  <cp:revision>71</cp:revision>
  <dcterms:created xsi:type="dcterms:W3CDTF">2020-09-30T06:36:59Z</dcterms:created>
  <dcterms:modified xsi:type="dcterms:W3CDTF">2021-11-22T07:47:38Z</dcterms:modified>
</cp:coreProperties>
</file>