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72" r:id="rId7"/>
    <p:sldId id="261" r:id="rId8"/>
    <p:sldId id="262" r:id="rId9"/>
    <p:sldId id="295" r:id="rId10"/>
    <p:sldId id="296" r:id="rId11"/>
    <p:sldId id="299" r:id="rId12"/>
    <p:sldId id="292" r:id="rId13"/>
    <p:sldId id="263" r:id="rId14"/>
    <p:sldId id="303" r:id="rId15"/>
    <p:sldId id="305" r:id="rId16"/>
    <p:sldId id="307" r:id="rId17"/>
    <p:sldId id="269" r:id="rId18"/>
    <p:sldId id="264" r:id="rId19"/>
    <p:sldId id="293" r:id="rId20"/>
    <p:sldId id="294" r:id="rId21"/>
    <p:sldId id="302" r:id="rId22"/>
    <p:sldId id="301" r:id="rId23"/>
    <p:sldId id="265" r:id="rId24"/>
    <p:sldId id="306" r:id="rId25"/>
    <p:sldId id="300" r:id="rId26"/>
    <p:sldId id="298" r:id="rId27"/>
    <p:sldId id="297" r:id="rId28"/>
    <p:sldId id="266" r:id="rId29"/>
    <p:sldId id="277" r:id="rId30"/>
    <p:sldId id="284" r:id="rId31"/>
    <p:sldId id="285" r:id="rId32"/>
    <p:sldId id="286" r:id="rId33"/>
    <p:sldId id="287" r:id="rId34"/>
    <p:sldId id="278" r:id="rId35"/>
    <p:sldId id="288" r:id="rId36"/>
    <p:sldId id="289" r:id="rId37"/>
    <p:sldId id="267" r:id="rId38"/>
    <p:sldId id="275" r:id="rId39"/>
    <p:sldId id="283" r:id="rId40"/>
    <p:sldId id="276" r:id="rId41"/>
    <p:sldId id="281" r:id="rId42"/>
    <p:sldId id="268" r:id="rId43"/>
    <p:sldId id="270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32" autoAdjust="0"/>
  </p:normalViewPr>
  <p:slideViewPr>
    <p:cSldViewPr snapToGrid="0">
      <p:cViewPr varScale="1">
        <p:scale>
          <a:sx n="67" d="100"/>
          <a:sy n="67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862F-FC73-440B-8FD6-F87DFE968BFB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EBDF1-C0D6-4386-9D7B-21B10C312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605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862F-FC73-440B-8FD6-F87DFE968BFB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EBDF1-C0D6-4386-9D7B-21B10C312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372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862F-FC73-440B-8FD6-F87DFE968BFB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EBDF1-C0D6-4386-9D7B-21B10C312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295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862F-FC73-440B-8FD6-F87DFE968BFB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EBDF1-C0D6-4386-9D7B-21B10C312D28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485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862F-FC73-440B-8FD6-F87DFE968BFB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EBDF1-C0D6-4386-9D7B-21B10C312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423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862F-FC73-440B-8FD6-F87DFE968BFB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EBDF1-C0D6-4386-9D7B-21B10C312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761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862F-FC73-440B-8FD6-F87DFE968BFB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EBDF1-C0D6-4386-9D7B-21B10C312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217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862F-FC73-440B-8FD6-F87DFE968BFB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EBDF1-C0D6-4386-9D7B-21B10C312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234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862F-FC73-440B-8FD6-F87DFE968BFB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EBDF1-C0D6-4386-9D7B-21B10C312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98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862F-FC73-440B-8FD6-F87DFE968BFB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EBDF1-C0D6-4386-9D7B-21B10C312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995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862F-FC73-440B-8FD6-F87DFE968BFB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EBDF1-C0D6-4386-9D7B-21B10C312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457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862F-FC73-440B-8FD6-F87DFE968BFB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EBDF1-C0D6-4386-9D7B-21B10C312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550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862F-FC73-440B-8FD6-F87DFE968BFB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EBDF1-C0D6-4386-9D7B-21B10C312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701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862F-FC73-440B-8FD6-F87DFE968BFB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EBDF1-C0D6-4386-9D7B-21B10C312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009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862F-FC73-440B-8FD6-F87DFE968BFB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EBDF1-C0D6-4386-9D7B-21B10C312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347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862F-FC73-440B-8FD6-F87DFE968BFB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EBDF1-C0D6-4386-9D7B-21B10C312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658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862F-FC73-440B-8FD6-F87DFE968BFB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EBDF1-C0D6-4386-9D7B-21B10C312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543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421862F-FC73-440B-8FD6-F87DFE968BFB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EBDF1-C0D6-4386-9D7B-21B10C312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9672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6.jpeg"/><Relationship Id="rId7" Type="http://schemas.openxmlformats.org/officeDocument/2006/relationships/image" Target="../media/image3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10.png"/><Relationship Id="rId9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6.jpeg"/><Relationship Id="rId7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10.png"/><Relationship Id="rId9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6.jpeg"/><Relationship Id="rId7" Type="http://schemas.openxmlformats.org/officeDocument/2006/relationships/image" Target="../media/image4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10.png"/><Relationship Id="rId9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7.jpeg"/><Relationship Id="rId7" Type="http://schemas.openxmlformats.org/officeDocument/2006/relationships/image" Target="../media/image4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13.png"/><Relationship Id="rId4" Type="http://schemas.openxmlformats.org/officeDocument/2006/relationships/image" Target="../media/image6.jpeg"/><Relationship Id="rId9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13.png"/><Relationship Id="rId9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6.jpeg"/><Relationship Id="rId7" Type="http://schemas.openxmlformats.org/officeDocument/2006/relationships/image" Target="../media/image62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13.png"/><Relationship Id="rId9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.jpeg"/><Relationship Id="rId7" Type="http://schemas.openxmlformats.org/officeDocument/2006/relationships/image" Target="../media/image68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13.png"/><Relationship Id="rId9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4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11.png"/><Relationship Id="rId4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6.jpeg"/><Relationship Id="rId7" Type="http://schemas.openxmlformats.org/officeDocument/2006/relationships/image" Target="../media/image79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8.png"/><Relationship Id="rId4" Type="http://schemas.openxmlformats.org/officeDocument/2006/relationships/image" Target="../media/image77.jpeg"/><Relationship Id="rId9" Type="http://schemas.openxmlformats.org/officeDocument/2006/relationships/image" Target="../media/image8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6.jpeg"/><Relationship Id="rId7" Type="http://schemas.openxmlformats.org/officeDocument/2006/relationships/image" Target="../media/image85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6.jpeg"/><Relationship Id="rId7" Type="http://schemas.openxmlformats.org/officeDocument/2006/relationships/image" Target="../media/image90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.png"/><Relationship Id="rId9" Type="http://schemas.openxmlformats.org/officeDocument/2006/relationships/image" Target="../media/image9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6.jpeg"/><Relationship Id="rId7" Type="http://schemas.openxmlformats.org/officeDocument/2006/relationships/image" Target="../media/image96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8.png"/><Relationship Id="rId9" Type="http://schemas.openxmlformats.org/officeDocument/2006/relationships/image" Target="../media/image9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6.jpeg"/><Relationship Id="rId7" Type="http://schemas.openxmlformats.org/officeDocument/2006/relationships/image" Target="../media/image102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8.png"/><Relationship Id="rId9" Type="http://schemas.openxmlformats.org/officeDocument/2006/relationships/image" Target="../media/image10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6.jpeg"/><Relationship Id="rId7" Type="http://schemas.openxmlformats.org/officeDocument/2006/relationships/image" Target="../media/image109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10" Type="http://schemas.openxmlformats.org/officeDocument/2006/relationships/image" Target="../media/image112.jpeg"/><Relationship Id="rId4" Type="http://schemas.openxmlformats.org/officeDocument/2006/relationships/image" Target="../media/image9.png"/><Relationship Id="rId9" Type="http://schemas.openxmlformats.org/officeDocument/2006/relationships/image" Target="../media/image11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6.jpeg"/><Relationship Id="rId7" Type="http://schemas.openxmlformats.org/officeDocument/2006/relationships/image" Target="../media/image116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9.png"/><Relationship Id="rId9" Type="http://schemas.openxmlformats.org/officeDocument/2006/relationships/image" Target="../media/image11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6.jpeg"/><Relationship Id="rId7" Type="http://schemas.openxmlformats.org/officeDocument/2006/relationships/image" Target="../media/image122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6.jpeg"/><Relationship Id="rId7" Type="http://schemas.openxmlformats.org/officeDocument/2006/relationships/image" Target="../media/image127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9.png"/><Relationship Id="rId9" Type="http://schemas.openxmlformats.org/officeDocument/2006/relationships/image" Target="../media/image12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31.jpeg"/><Relationship Id="rId7" Type="http://schemas.openxmlformats.org/officeDocument/2006/relationships/image" Target="../media/image133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5" Type="http://schemas.openxmlformats.org/officeDocument/2006/relationships/image" Target="../media/image9.png"/><Relationship Id="rId4" Type="http://schemas.openxmlformats.org/officeDocument/2006/relationships/image" Target="../media/image6.jpeg"/><Relationship Id="rId9" Type="http://schemas.openxmlformats.org/officeDocument/2006/relationships/image" Target="../media/image1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7" Type="http://schemas.openxmlformats.org/officeDocument/2006/relationships/image" Target="../media/image139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5" Type="http://schemas.openxmlformats.org/officeDocument/2006/relationships/image" Target="../media/image12.png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image" Target="../media/image12.png"/><Relationship Id="rId7" Type="http://schemas.openxmlformats.org/officeDocument/2006/relationships/image" Target="../media/image143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image" Target="../media/image146.jpeg"/><Relationship Id="rId7" Type="http://schemas.openxmlformats.org/officeDocument/2006/relationships/image" Target="../media/image148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12.png"/><Relationship Id="rId4" Type="http://schemas.openxmlformats.org/officeDocument/2006/relationships/image" Target="../media/image147.jpeg"/><Relationship Id="rId9" Type="http://schemas.openxmlformats.org/officeDocument/2006/relationships/image" Target="../media/image1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7" Type="http://schemas.openxmlformats.org/officeDocument/2006/relationships/image" Target="../media/image154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jpeg"/><Relationship Id="rId5" Type="http://schemas.openxmlformats.org/officeDocument/2006/relationships/image" Target="../media/image6.jpeg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eg"/><Relationship Id="rId3" Type="http://schemas.openxmlformats.org/officeDocument/2006/relationships/image" Target="../media/image156.jpeg"/><Relationship Id="rId7" Type="http://schemas.openxmlformats.org/officeDocument/2006/relationships/image" Target="../media/image159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2.png"/><Relationship Id="rId9" Type="http://schemas.openxmlformats.org/officeDocument/2006/relationships/image" Target="../media/image16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63.jpeg"/><Relationship Id="rId7" Type="http://schemas.openxmlformats.org/officeDocument/2006/relationships/image" Target="../media/image12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10" Type="http://schemas.openxmlformats.org/officeDocument/2006/relationships/image" Target="../media/image168.jpeg"/><Relationship Id="rId4" Type="http://schemas.openxmlformats.org/officeDocument/2006/relationships/image" Target="../media/image164.jpeg"/><Relationship Id="rId9" Type="http://schemas.openxmlformats.org/officeDocument/2006/relationships/image" Target="../media/image16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eg"/><Relationship Id="rId3" Type="http://schemas.openxmlformats.org/officeDocument/2006/relationships/image" Target="../media/image12.png"/><Relationship Id="rId7" Type="http://schemas.openxmlformats.org/officeDocument/2006/relationships/image" Target="../media/image173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Relationship Id="rId9" Type="http://schemas.openxmlformats.org/officeDocument/2006/relationships/image" Target="../media/image17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3" Type="http://schemas.openxmlformats.org/officeDocument/2006/relationships/image" Target="../media/image177.jpeg"/><Relationship Id="rId7" Type="http://schemas.openxmlformats.org/officeDocument/2006/relationships/image" Target="../media/image170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79.jpeg"/><Relationship Id="rId10" Type="http://schemas.openxmlformats.org/officeDocument/2006/relationships/image" Target="../media/image182.jpeg"/><Relationship Id="rId4" Type="http://schemas.openxmlformats.org/officeDocument/2006/relationships/image" Target="../media/image178.jpeg"/><Relationship Id="rId9" Type="http://schemas.openxmlformats.org/officeDocument/2006/relationships/image" Target="../media/image18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jpeg"/><Relationship Id="rId3" Type="http://schemas.openxmlformats.org/officeDocument/2006/relationships/image" Target="../media/image184.jpeg"/><Relationship Id="rId7" Type="http://schemas.openxmlformats.org/officeDocument/2006/relationships/image" Target="../media/image186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jpeg"/><Relationship Id="rId5" Type="http://schemas.openxmlformats.org/officeDocument/2006/relationships/image" Target="../media/image170.jpeg"/><Relationship Id="rId4" Type="http://schemas.openxmlformats.org/officeDocument/2006/relationships/image" Target="../media/image12.png"/><Relationship Id="rId9" Type="http://schemas.openxmlformats.org/officeDocument/2006/relationships/image" Target="../media/image18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7" Type="http://schemas.openxmlformats.org/officeDocument/2006/relationships/image" Target="../media/image192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jpeg"/><Relationship Id="rId5" Type="http://schemas.openxmlformats.org/officeDocument/2006/relationships/image" Target="../media/image14.png"/><Relationship Id="rId4" Type="http://schemas.openxmlformats.org/officeDocument/2006/relationships/image" Target="../media/image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jpeg"/><Relationship Id="rId3" Type="http://schemas.openxmlformats.org/officeDocument/2006/relationships/image" Target="../media/image6.jpeg"/><Relationship Id="rId7" Type="http://schemas.openxmlformats.org/officeDocument/2006/relationships/image" Target="../media/image196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jpeg"/><Relationship Id="rId5" Type="http://schemas.openxmlformats.org/officeDocument/2006/relationships/image" Target="../media/image194.jpeg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eg"/><Relationship Id="rId3" Type="http://schemas.openxmlformats.org/officeDocument/2006/relationships/image" Target="../media/image199.jpeg"/><Relationship Id="rId7" Type="http://schemas.openxmlformats.org/officeDocument/2006/relationships/image" Target="../media/image202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jpeg"/><Relationship Id="rId5" Type="http://schemas.openxmlformats.org/officeDocument/2006/relationships/image" Target="../media/image14.png"/><Relationship Id="rId10" Type="http://schemas.openxmlformats.org/officeDocument/2006/relationships/image" Target="../media/image205.jpeg"/><Relationship Id="rId4" Type="http://schemas.openxmlformats.org/officeDocument/2006/relationships/image" Target="../media/image200.jpeg"/><Relationship Id="rId9" Type="http://schemas.openxmlformats.org/officeDocument/2006/relationships/image" Target="../media/image20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jpeg"/><Relationship Id="rId3" Type="http://schemas.openxmlformats.org/officeDocument/2006/relationships/image" Target="../media/image6.jpeg"/><Relationship Id="rId7" Type="http://schemas.openxmlformats.org/officeDocument/2006/relationships/image" Target="../media/image209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8.jpeg"/><Relationship Id="rId5" Type="http://schemas.openxmlformats.org/officeDocument/2006/relationships/image" Target="../media/image207.jpeg"/><Relationship Id="rId4" Type="http://schemas.openxmlformats.org/officeDocument/2006/relationships/image" Target="../media/image14.png"/><Relationship Id="rId9" Type="http://schemas.openxmlformats.org/officeDocument/2006/relationships/image" Target="../media/image211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jpeg"/><Relationship Id="rId3" Type="http://schemas.openxmlformats.org/officeDocument/2006/relationships/image" Target="../media/image213.jpeg"/><Relationship Id="rId7" Type="http://schemas.openxmlformats.org/officeDocument/2006/relationships/image" Target="../media/image14.pn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Relationship Id="rId9" Type="http://schemas.openxmlformats.org/officeDocument/2006/relationships/image" Target="../media/image21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club208690838" TargetMode="External"/><Relationship Id="rId2" Type="http://schemas.openxmlformats.org/officeDocument/2006/relationships/hyperlink" Target="https://dobro.ru/organizations/10017416/info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0.png"/><Relationship Id="rId7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0.png"/><Relationship Id="rId7" Type="http://schemas.openxmlformats.org/officeDocument/2006/relationships/image" Target="../media/image2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C7C78F-7538-8E4B-4ABE-F4A6E9DE3D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Презентация волонтёрского отряда </a:t>
            </a:r>
            <a:br>
              <a:rPr lang="ru-RU" dirty="0"/>
            </a:br>
            <a:r>
              <a:rPr lang="ru-RU" b="1" dirty="0"/>
              <a:t>«ПЛАНЕТА ДОБРА»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D6FA50F-6062-A5A7-9BC4-E513337B0B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  <a:p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ОГКОУ Шуйский детский дом-школа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F3EBCC-2A3B-C96D-6AE8-B430408EF1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988" y="0"/>
            <a:ext cx="2005012" cy="1954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45993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6DB7E20-7570-62AF-F1AE-241CBEDFAD84}"/>
              </a:ext>
            </a:extLst>
          </p:cNvPr>
          <p:cNvSpPr txBox="1"/>
          <p:nvPr/>
        </p:nvSpPr>
        <p:spPr>
          <a:xfrm>
            <a:off x="4164806" y="49618"/>
            <a:ext cx="6215062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Участие в театрализованном представлении «МАСЛЕНИЦА КРАСНАЯ – 2023»</a:t>
            </a:r>
            <a:endParaRPr lang="ru-RU" sz="2400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312120-142F-2060-0286-CF7B2E7FFF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662" y="1611583"/>
            <a:ext cx="3623945" cy="2415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5D7B4F-3E11-25AB-297C-BAD2E11772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988" y="0"/>
            <a:ext cx="2005012" cy="1954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F7D8CE-88FF-EBA3-06B8-3A58FB7768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618"/>
            <a:ext cx="4002188" cy="8762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EB6F6F-B09A-6EB5-B11C-6180755DBD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6" y="975454"/>
            <a:ext cx="4005580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1F4483-E163-BEFA-CDB1-638317EF3A7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272" y="1299566"/>
            <a:ext cx="3560924" cy="2373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9FD8B21-BA87-0385-17A6-B530F67700F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89" y="3963492"/>
            <a:ext cx="3600450" cy="24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0127A5-6FB2-7173-67CD-74DADA857AA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995" y="3722557"/>
            <a:ext cx="3636010" cy="242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A3DCCB2-5BBE-11FB-053D-F4D7376724D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440" y="4229516"/>
            <a:ext cx="3773170" cy="25152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9533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B12EB26-A3BB-6026-4086-84EDBCD4B5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213" y="1500700"/>
            <a:ext cx="4045585" cy="2696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5D7B4F-3E11-25AB-297C-BAD2E11772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988" y="0"/>
            <a:ext cx="2005012" cy="1954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F7D8CE-88FF-EBA3-06B8-3A58FB7768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618"/>
            <a:ext cx="4002188" cy="8762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0B927B-421D-8164-055C-DBD3AAA36EC8}"/>
              </a:ext>
            </a:extLst>
          </p:cNvPr>
          <p:cNvSpPr txBox="1"/>
          <p:nvPr/>
        </p:nvSpPr>
        <p:spPr>
          <a:xfrm>
            <a:off x="4440684" y="146244"/>
            <a:ext cx="5307807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Участие в музыкально - игровой программе «В стране мелодий»</a:t>
            </a:r>
            <a:endParaRPr lang="ru-RU" sz="2400" b="1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B47A771-A4FB-15C0-9F0A-B5113DB6D8C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13" y="1089025"/>
            <a:ext cx="3686175" cy="233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60FDAF4-3D61-654A-AD3F-665651619B2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167" y="1208404"/>
            <a:ext cx="3669665" cy="2101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CF45437-4254-3528-4DEF-32BE0A821C0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5572"/>
            <a:ext cx="3467100" cy="2538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E72B76A-D01F-7AD2-4AC5-CB9BCB33B1D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188" y="3875184"/>
            <a:ext cx="4010025" cy="263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5F2A3BA-1EBB-22DF-A36C-C0916D95611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961" y="4408242"/>
            <a:ext cx="3796665" cy="23615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507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47BF7F4-C259-E81B-A388-F8C56AF99D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572" y="1111495"/>
            <a:ext cx="4457541" cy="2755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5D7B4F-3E11-25AB-297C-BAD2E11772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101" y="0"/>
            <a:ext cx="2005012" cy="1954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F7D8CE-88FF-EBA3-06B8-3A58FB7768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023"/>
            <a:ext cx="4002188" cy="8762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E1683-FA4E-7B37-6202-F4F8BF99A0E3}"/>
              </a:ext>
            </a:extLst>
          </p:cNvPr>
          <p:cNvSpPr txBox="1"/>
          <p:nvPr/>
        </p:nvSpPr>
        <p:spPr>
          <a:xfrm>
            <a:off x="3850483" y="101023"/>
            <a:ext cx="6093618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Участие в  познавательно-игровой программе «Я в глубь веков с волнением       гляжу…»</a:t>
            </a:r>
            <a:endParaRPr lang="ru-RU" sz="2400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AC8F31-C9E7-2604-8361-25F74B04070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8" y="1031269"/>
            <a:ext cx="3981290" cy="2654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246BAB-B3C7-CF6C-C8C6-2E234893C47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804" y="1483655"/>
            <a:ext cx="3546475" cy="225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A6182C-5587-1381-2F60-1EE2A778F1F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5629" y="3923383"/>
            <a:ext cx="4233409" cy="2822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F317424-635A-94E6-2E34-B9291C434AF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780" y="3834549"/>
            <a:ext cx="4403196" cy="2935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91E1F2-E21E-92F7-D35D-7F4FBBFD1A5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146" y="4061778"/>
            <a:ext cx="4025854" cy="26841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9746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F4451D-190A-C356-C5B6-A31A83E5B7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994" y="1293009"/>
            <a:ext cx="3802986" cy="2535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D340C6-F200-C78E-9DF6-FE6B1BC90A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651148"/>
            <a:ext cx="3802971" cy="2535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F7DECF3-4648-1522-480B-3AFC5578C7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538" y="0"/>
            <a:ext cx="2005012" cy="1954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D1DCAC-6357-8B79-5030-40A83FF25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79" y="272113"/>
            <a:ext cx="3571149" cy="8492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0D67E8-DB9B-C27B-F2C0-5E19C86481A2}"/>
              </a:ext>
            </a:extLst>
          </p:cNvPr>
          <p:cNvSpPr txBox="1"/>
          <p:nvPr/>
        </p:nvSpPr>
        <p:spPr>
          <a:xfrm>
            <a:off x="171451" y="1235650"/>
            <a:ext cx="3300412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i="0" dirty="0">
                <a:solidFill>
                  <a:srgbClr val="333333"/>
                </a:solidFill>
                <a:effectLst/>
              </a:rPr>
              <a:t>Участие в организации и проведении физкультурных, спортивных мероприятий</a:t>
            </a:r>
            <a:endParaRPr lang="ru-RU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1278D9-C3D9-6759-7E0E-33FC4D35FDA8}"/>
              </a:ext>
            </a:extLst>
          </p:cNvPr>
          <p:cNvSpPr txBox="1"/>
          <p:nvPr/>
        </p:nvSpPr>
        <p:spPr>
          <a:xfrm>
            <a:off x="4107656" y="146244"/>
            <a:ext cx="5550694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Участие спортивном мероприятии "Олимпийские надежды"</a:t>
            </a:r>
            <a:endParaRPr lang="ru-RU" sz="24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6742E6-5B6F-7845-9410-0DE4C6BB624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656" y="1235650"/>
            <a:ext cx="3888316" cy="259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1C81D63-66B3-CE30-90F5-DF8FA2B53A4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91" y="4222417"/>
            <a:ext cx="3545205" cy="2363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E10BD3E-6C45-2787-30CE-FE0B2238DCD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837" y="3965722"/>
            <a:ext cx="4118274" cy="274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44A4751-4335-F9FD-A2EC-9F4E55511DA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844" y="3965721"/>
            <a:ext cx="3930978" cy="26201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8736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57B2F02-B9D5-5A5E-DB90-98507A9EED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799" y="1312249"/>
            <a:ext cx="3357245" cy="223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F7DECF3-4648-1522-480B-3AFC5578C7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538" y="0"/>
            <a:ext cx="2005012" cy="1954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D1DCAC-6357-8B79-5030-40A83FF25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79" y="272113"/>
            <a:ext cx="3571149" cy="849237"/>
          </a:xfrm>
          <a:prstGeom prst="rect">
            <a:avLst/>
          </a:prstGeom>
        </p:spPr>
      </p:pic>
      <p:sp>
        <p:nvSpPr>
          <p:cNvPr id="4" name="Надпись 1">
            <a:extLst>
              <a:ext uri="{FF2B5EF4-FFF2-40B4-BE49-F238E27FC236}">
                <a16:creationId xmlns:a16="http://schemas.microsoft.com/office/drawing/2014/main" id="{A1FAB043-4304-6861-6D31-4C4105E4AC1C}"/>
              </a:ext>
            </a:extLst>
          </p:cNvPr>
          <p:cNvSpPr txBox="1"/>
          <p:nvPr/>
        </p:nvSpPr>
        <p:spPr>
          <a:xfrm>
            <a:off x="4261939" y="146244"/>
            <a:ext cx="5602303" cy="83099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 dirty="0">
                <a:ln>
                  <a:noFill/>
                </a:ln>
                <a:solidFill>
                  <a:srgbClr val="1F3864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в спортивных соревнованиях </a:t>
            </a:r>
          </a:p>
          <a:p>
            <a:pPr algn="ctr"/>
            <a:r>
              <a:rPr lang="ru-RU" sz="2400" b="1" dirty="0">
                <a:ln>
                  <a:noFill/>
                </a:ln>
                <a:solidFill>
                  <a:srgbClr val="1F3864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«Стенка на стенку»</a:t>
            </a: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927283E-E6A9-2376-848E-8D205DC84A5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61101"/>
            <a:ext cx="3692525" cy="2394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4BBD60E-41E1-C454-41F2-149DB7DFE77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874" y="1244511"/>
            <a:ext cx="3359785" cy="2239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90B51C9-1B3A-AFA7-9306-94AF3B915AA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4260"/>
            <a:ext cx="4071620" cy="271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93225A0-824A-25F0-B5D0-56D473F8E12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755" y="4334424"/>
            <a:ext cx="3357245" cy="223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5125651-F70A-6296-1C73-8B5A469E081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312" y="3920490"/>
            <a:ext cx="3597275" cy="2398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524FD44-17B6-DD8F-4243-814F9C9633F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097" y="3728566"/>
            <a:ext cx="2706215" cy="1849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2860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EC77CD-5CA1-4BB9-E2C6-57740CA569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274" y="1201853"/>
            <a:ext cx="3838940" cy="2559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F7DECF3-4648-1522-480B-3AFC5578C7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538" y="0"/>
            <a:ext cx="2005012" cy="1954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D1DCAC-6357-8B79-5030-40A83FF25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79" y="272113"/>
            <a:ext cx="3571149" cy="8492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C00E56-D530-A2E0-57C9-BE4AD81C8BE9}"/>
              </a:ext>
            </a:extLst>
          </p:cNvPr>
          <p:cNvSpPr txBox="1"/>
          <p:nvPr/>
        </p:nvSpPr>
        <p:spPr>
          <a:xfrm>
            <a:off x="3886202" y="272113"/>
            <a:ext cx="6129336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в мероприятии «Спорт – против террора!»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017F31-2437-8896-D5E2-E15AA5028E0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" y="1121350"/>
            <a:ext cx="3552825" cy="221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135F5DA-D61B-EBEB-CCC4-AFF8C970253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828" y="1121350"/>
            <a:ext cx="3411220" cy="2461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8F78EE-C8C1-A0C2-827C-9172E15314C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8588"/>
            <a:ext cx="4374265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B7B330E-EC75-B576-32B0-F6EE5E5E0A8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582" y="3681352"/>
            <a:ext cx="3378835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A6F96B-AE79-3BB3-74DB-66A591A1EAD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588" y="3961105"/>
            <a:ext cx="3771900" cy="2514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2061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1CF40E7-1829-A8D8-FD80-D981E8047D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002" y="1026106"/>
            <a:ext cx="3994873" cy="2995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F7DECF3-4648-1522-480B-3AFC5578C7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538" y="0"/>
            <a:ext cx="2005012" cy="1954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D1DCAC-6357-8B79-5030-40A83FF25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87"/>
            <a:ext cx="2777553" cy="660516"/>
          </a:xfrm>
          <a:prstGeom prst="rect">
            <a:avLst/>
          </a:prstGeom>
        </p:spPr>
      </p:pic>
      <p:sp>
        <p:nvSpPr>
          <p:cNvPr id="4" name="Надпись 1">
            <a:extLst>
              <a:ext uri="{FF2B5EF4-FFF2-40B4-BE49-F238E27FC236}">
                <a16:creationId xmlns:a16="http://schemas.microsoft.com/office/drawing/2014/main" id="{E7ECD3E6-62D9-0AB1-C823-1F42D9C56226}"/>
              </a:ext>
            </a:extLst>
          </p:cNvPr>
          <p:cNvSpPr txBox="1"/>
          <p:nvPr/>
        </p:nvSpPr>
        <p:spPr>
          <a:xfrm>
            <a:off x="3607963" y="28287"/>
            <a:ext cx="5578900" cy="83099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 dirty="0">
                <a:ln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в спортивном празднике </a:t>
            </a:r>
          </a:p>
          <a:p>
            <a:pPr algn="ctr"/>
            <a:r>
              <a:rPr lang="ru-RU" sz="2400" b="1" dirty="0">
                <a:ln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«АРМСПОРТ — СПОРТ СИЛЬНЫХ»</a:t>
            </a:r>
            <a:endParaRPr lang="ru-RU" sz="1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60DD75-EF16-3A78-06F8-486787A5AB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090" y="3955068"/>
            <a:ext cx="6645910" cy="2846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64BB880-677E-E51B-78BF-CCA66304758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390" y="1026106"/>
            <a:ext cx="3102610" cy="2326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3908403-B552-4667-8CA8-6FF0FC5DDBA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53" y="764344"/>
            <a:ext cx="2590800" cy="345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12CF39B-E086-FBB1-2BDB-9F88B6B88CC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802" y="3374152"/>
            <a:ext cx="2470213" cy="3293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387C561-E309-3409-A756-42776769DCF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" y="4310350"/>
            <a:ext cx="2847340" cy="2135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8778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BD643F5-C5DF-B068-B090-4250E7AD9C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76" y="1113158"/>
            <a:ext cx="4241106" cy="282604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54FAE82-BB9F-46BA-DB1B-409D88B016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828" y="3086100"/>
            <a:ext cx="5552596" cy="36999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27FA02B-358C-6210-958F-C587C71BAA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375" y="946580"/>
            <a:ext cx="4491094" cy="299261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3C36F5-1A26-73AC-0C38-0A777DC44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" y="24690"/>
            <a:ext cx="4634498" cy="6858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28BA7B-01B7-C073-4C3D-24FFA9D6540B}"/>
              </a:ext>
            </a:extLst>
          </p:cNvPr>
          <p:cNvSpPr txBox="1"/>
          <p:nvPr/>
        </p:nvSpPr>
        <p:spPr>
          <a:xfrm>
            <a:off x="4642537" y="167547"/>
            <a:ext cx="5573026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i="0" dirty="0">
                <a:solidFill>
                  <a:srgbClr val="333333"/>
                </a:solidFill>
                <a:effectLst/>
              </a:rPr>
              <a:t>Пропаганда и привитие ценностей ЗОЖ</a:t>
            </a:r>
            <a:endParaRPr lang="ru-RU" sz="20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25D5138-5105-E5A6-4442-41483A4F9FD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473" y="-85905"/>
            <a:ext cx="2005012" cy="1954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941B60-F0B4-CF1B-0A37-EB717E6540D7}"/>
              </a:ext>
            </a:extLst>
          </p:cNvPr>
          <p:cNvSpPr txBox="1"/>
          <p:nvPr/>
        </p:nvSpPr>
        <p:spPr>
          <a:xfrm>
            <a:off x="803457" y="946581"/>
            <a:ext cx="5082994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Акция «Нет табачному дыму»</a:t>
            </a:r>
            <a:endParaRPr lang="ru-RU" sz="28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43ACDFD-F959-1D4D-7034-274C7CA43E2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609" y="3939199"/>
            <a:ext cx="4272330" cy="284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63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EFCDF6-0C7E-5186-4B3B-6B38EA4179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519" y="1088529"/>
            <a:ext cx="3981450" cy="265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D80137F-CC8F-F088-8276-6A4F588464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525" y="5086838"/>
            <a:ext cx="2415443" cy="160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6EDED8-19A4-208D-A003-A7C25753E5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125" y="0"/>
            <a:ext cx="1711875" cy="16687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951011-12D9-DA50-98D7-1591C86786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178"/>
            <a:ext cx="3186112" cy="8640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8119BE-F078-9C5C-F478-9C4D256BF0B0}"/>
              </a:ext>
            </a:extLst>
          </p:cNvPr>
          <p:cNvSpPr txBox="1"/>
          <p:nvPr/>
        </p:nvSpPr>
        <p:spPr>
          <a:xfrm>
            <a:off x="0" y="1088529"/>
            <a:ext cx="2930144" cy="34778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i="0" dirty="0">
                <a:solidFill>
                  <a:srgbClr val="333333"/>
                </a:solidFill>
                <a:effectLst/>
              </a:rPr>
              <a:t>Помощь в охране окружающей среды, очистке участков природной среды от мусора.</a:t>
            </a:r>
          </a:p>
          <a:p>
            <a:endParaRPr lang="ru-RU" sz="1400" b="1" dirty="0">
              <a:solidFill>
                <a:srgbClr val="333333"/>
              </a:solidFill>
            </a:endParaRPr>
          </a:p>
          <a:p>
            <a:r>
              <a:rPr lang="ru-RU" sz="1400" b="0" i="0" dirty="0">
                <a:solidFill>
                  <a:srgbClr val="333333"/>
                </a:solidFill>
                <a:effectLst/>
                <a:latin typeface="YS Text"/>
              </a:rPr>
              <a:t>Участие в природоохранных мероприятиях, уборка территории, изготовление кормушек, скворечников, листовок, проведение бесед, викторин, классных часов, разработка презентаций с экологической направленностью, оформление стендов о природе и животных.</a:t>
            </a:r>
            <a:endParaRPr lang="ru-RU" sz="1400" b="1" dirty="0">
              <a:solidFill>
                <a:srgbClr val="333333"/>
              </a:solidFill>
            </a:endParaRPr>
          </a:p>
          <a:p>
            <a:endParaRPr lang="ru-RU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67170B-ED2C-5834-14DE-C9021A82B0C1}"/>
              </a:ext>
            </a:extLst>
          </p:cNvPr>
          <p:cNvSpPr txBox="1"/>
          <p:nvPr/>
        </p:nvSpPr>
        <p:spPr>
          <a:xfrm>
            <a:off x="3289696" y="105178"/>
            <a:ext cx="7011591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Участие в экологической уборке на территории ООПТ "Берёзовая роща"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F11B31-00F9-4734-F279-29AEDA41423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144" y="1055494"/>
            <a:ext cx="3825215" cy="2373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688B9D-1761-DC4B-0E6B-21D490E778D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362" y="4269858"/>
            <a:ext cx="3671570" cy="24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F23268-78BF-9BA4-BF46-5CCA34CC3D7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005" y="3728589"/>
            <a:ext cx="3834839" cy="237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42691CB-0441-FB3C-4CD6-79D6E69C68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640" y="4091136"/>
            <a:ext cx="3193732" cy="21287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7173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68646D-8B2B-0549-7B73-F63DB3089F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9" y="684127"/>
            <a:ext cx="4615180" cy="30765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AD6D8D-CB49-E749-FD8A-8DD39824BF68}"/>
              </a:ext>
            </a:extLst>
          </p:cNvPr>
          <p:cNvSpPr txBox="1"/>
          <p:nvPr/>
        </p:nvSpPr>
        <p:spPr>
          <a:xfrm>
            <a:off x="4571047" y="0"/>
            <a:ext cx="5778101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ln>
                  <a:noFill/>
                </a:ln>
                <a:solidFill>
                  <a:schemeClr val="bg1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Участие в мастер-классе «Кормушка для птиц»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6EDED8-19A4-208D-A003-A7C25753E5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769" y="-1"/>
            <a:ext cx="2005012" cy="1954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951011-12D9-DA50-98D7-1591C8678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2583"/>
            <a:ext cx="4387470" cy="11898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4EAF3E-1009-79AD-DB56-53F247FF1E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159" y="1611148"/>
            <a:ext cx="3746400" cy="2496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A92741D-F493-FD87-06F1-31F5AC37139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000" y="1849167"/>
            <a:ext cx="3212509" cy="214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633A90A-5923-A8D7-1820-64BC0AC3415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13" y="3895302"/>
            <a:ext cx="4444451" cy="2962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1EBFE33-DA8B-5D01-35A6-B69D296AEF5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359" y="3991022"/>
            <a:ext cx="4289337" cy="28595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4836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E3687D-DE46-B901-83D4-53B2A7C04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49" y="0"/>
            <a:ext cx="7035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0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0C164C3-BDBC-EE9A-497D-F20F30C175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632" y="1638478"/>
            <a:ext cx="3670968" cy="24468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AD6D8D-CB49-E749-FD8A-8DD39824BF68}"/>
              </a:ext>
            </a:extLst>
          </p:cNvPr>
          <p:cNvSpPr txBox="1"/>
          <p:nvPr/>
        </p:nvSpPr>
        <p:spPr>
          <a:xfrm>
            <a:off x="4571047" y="0"/>
            <a:ext cx="5778101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ln>
                  <a:noFill/>
                </a:ln>
                <a:solidFill>
                  <a:schemeClr val="bg1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птичьей столовой на территории детского дома. 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6EDED8-19A4-208D-A003-A7C25753E5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769" y="-1"/>
            <a:ext cx="2005012" cy="1954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951011-12D9-DA50-98D7-1591C8678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2583"/>
            <a:ext cx="4387470" cy="118982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CBE1AD-216E-B964-267F-FDC872A3151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19" y="1200329"/>
            <a:ext cx="3600556" cy="2400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E4CE72-59F4-DCB2-9943-E2AEF838B97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871" y="4401681"/>
            <a:ext cx="3216910" cy="214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955C5-4892-BA8E-4951-84F9265E250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775" y="1257479"/>
            <a:ext cx="4014361" cy="267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3C04E31-750A-41F0-D43A-4D5BEF6F1AF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9" y="3991154"/>
            <a:ext cx="4192710" cy="2795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886D4BF-BB28-5300-9B15-8C9DD5A46A8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63" y="4214241"/>
            <a:ext cx="3544507" cy="2363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80561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AD6596-CE58-7C2A-216F-30A04A883C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192" y="955332"/>
            <a:ext cx="4728845" cy="315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6EDED8-19A4-208D-A003-A7C25753E5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769" y="-1"/>
            <a:ext cx="2005012" cy="1954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951011-12D9-DA50-98D7-1591C8678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67"/>
            <a:ext cx="3443288" cy="933774"/>
          </a:xfrm>
          <a:prstGeom prst="rect">
            <a:avLst/>
          </a:prstGeom>
        </p:spPr>
      </p:pic>
      <p:sp>
        <p:nvSpPr>
          <p:cNvPr id="8" name="Надпись 1">
            <a:extLst>
              <a:ext uri="{FF2B5EF4-FFF2-40B4-BE49-F238E27FC236}">
                <a16:creationId xmlns:a16="http://schemas.microsoft.com/office/drawing/2014/main" id="{10996966-84F7-8D0B-4E8D-295DF5384D08}"/>
              </a:ext>
            </a:extLst>
          </p:cNvPr>
          <p:cNvSpPr txBox="1"/>
          <p:nvPr/>
        </p:nvSpPr>
        <p:spPr>
          <a:xfrm>
            <a:off x="3506923" y="43467"/>
            <a:ext cx="6506846" cy="1569660"/>
          </a:xfrm>
          <a:prstGeom prst="rect">
            <a:avLst/>
          </a:prstGeom>
          <a:ln/>
        </p:spPr>
        <p:style>
          <a:lnRef idx="1">
            <a:schemeClr val="accent2"/>
          </a:lnRef>
          <a:fillRef idx="1001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 dirty="0">
                <a:ln>
                  <a:noFill/>
                </a:ln>
                <a:solidFill>
                  <a:schemeClr val="bg1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в экологическом  десанте </a:t>
            </a:r>
            <a:r>
              <a:rPr lang="ru-RU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 уборке от мусора береговой территории у воды р. Теза Шуйского района Ивановской области и небольшой зоны лесополосы </a:t>
            </a:r>
            <a:endParaRPr lang="ru-RU" sz="2400" b="1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AF7D429-E938-8E74-453E-27014A144B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561" y="1613127"/>
            <a:ext cx="4038600" cy="2691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AC10BF4-CF71-2118-8D63-D124E25F445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069" y="1897332"/>
            <a:ext cx="3500723" cy="23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0D02D3E-6B0E-E2BA-3226-2915D2B61EC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" y="4230957"/>
            <a:ext cx="3997960" cy="2665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701765B-837A-633C-E590-F46D7D01164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974" y="4480908"/>
            <a:ext cx="3500120" cy="23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20E3964-48D7-9622-605A-9AAA1C141E4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421" y="4387166"/>
            <a:ext cx="3528695" cy="2352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2465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0F53740-2B37-7048-E3E4-32D78CDA05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829" y="1514476"/>
            <a:ext cx="3471545" cy="23145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F3CDB1-44D0-045C-BB8E-A28BFF7609FF}"/>
              </a:ext>
            </a:extLst>
          </p:cNvPr>
          <p:cNvSpPr txBox="1"/>
          <p:nvPr/>
        </p:nvSpPr>
        <p:spPr>
          <a:xfrm>
            <a:off x="4098746" y="208239"/>
            <a:ext cx="6129336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Участие в трудовом десанте «Чудо огород»</a:t>
            </a:r>
            <a:endParaRPr lang="ru-RU" sz="28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6EDED8-19A4-208D-A003-A7C25753E5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769" y="0"/>
            <a:ext cx="2005012" cy="1954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951011-12D9-DA50-98D7-1591C8678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01695" cy="105808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22E5BB-8E38-E10C-6EAA-E2C905F7BD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35" y="1162346"/>
            <a:ext cx="3656965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B6C16DD-AFE5-B97D-9A1D-B5920522672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11" y="1329351"/>
            <a:ext cx="3407410" cy="2271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40AA18B-44E3-A921-D23A-02758AEF679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35" y="4058920"/>
            <a:ext cx="3254375" cy="2169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42992D9-F91F-A2F6-252A-1D4BE75B059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382" y="4058920"/>
            <a:ext cx="3455035" cy="2303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6F32D60-3F1A-4C09-2F16-721D7BE4A9C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829" y="4083346"/>
            <a:ext cx="3492500" cy="23285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80576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A6E4AF-0474-8CF3-0E00-97E4F78D95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645" y="1118959"/>
            <a:ext cx="3217932" cy="2144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25D5138-5105-E5A6-4442-41483A4F9F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754" y="-103821"/>
            <a:ext cx="1653246" cy="16115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CEC207-F019-0B2A-5F5A-96ADCC6ACA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06731" cy="5959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707E5C-A5B5-702F-E7B9-1D32F656ED3D}"/>
              </a:ext>
            </a:extLst>
          </p:cNvPr>
          <p:cNvSpPr txBox="1"/>
          <p:nvPr/>
        </p:nvSpPr>
        <p:spPr>
          <a:xfrm>
            <a:off x="15805" y="609214"/>
            <a:ext cx="3220720" cy="160043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i="0" dirty="0">
                <a:solidFill>
                  <a:srgbClr val="333333"/>
                </a:solidFill>
                <a:effectLst/>
              </a:rPr>
              <a:t>Патриотическое волонтерство — гражданско-патриотическое воспитание, восстановление и сохранение исторической памяти. Организация событий, посвящённых ВОВ. </a:t>
            </a:r>
            <a:endParaRPr lang="ru-RU" sz="1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379785-2535-9BE2-1C64-769ED32D1222}"/>
              </a:ext>
            </a:extLst>
          </p:cNvPr>
          <p:cNvSpPr txBox="1"/>
          <p:nvPr/>
        </p:nvSpPr>
        <p:spPr>
          <a:xfrm>
            <a:off x="4472217" y="81730"/>
            <a:ext cx="6093618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Уборка военных захоронений на Заречном кладбище г. Шуи Ивановской области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016F05-D78B-F6BC-4B7B-9A8F9D8204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366" y="1019235"/>
            <a:ext cx="4253537" cy="2834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14F3591-0417-2E90-0CA2-7A4E426ECE8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20" y="2240086"/>
            <a:ext cx="3255645" cy="2167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C908277-B15D-AFC6-BCB4-55AE803FEAD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548" y="1366936"/>
            <a:ext cx="2772990" cy="184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75BF5B2-A052-8505-FD49-1B027321BE0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61" y="4329996"/>
            <a:ext cx="3660764" cy="243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D0D9313-5777-2B8B-AFBD-0570F45C71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948" y="3962678"/>
            <a:ext cx="3880078" cy="2585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E997697-1525-3D2A-732E-04FA83EBC0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693" y="3588252"/>
            <a:ext cx="4387446" cy="2921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5416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ADA424-F1B2-60F5-B5FF-567BCDFBF8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837" y="1557338"/>
            <a:ext cx="3642995" cy="24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25D5138-5105-E5A6-4442-41483A4F9F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023" y="-1"/>
            <a:ext cx="2005012" cy="1954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CEC207-F019-0B2A-5F5A-96ADCC6ACA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54"/>
            <a:ext cx="5120391" cy="692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F09E73-7420-96E8-E796-FE7D23690402}"/>
              </a:ext>
            </a:extLst>
          </p:cNvPr>
          <p:cNvSpPr txBox="1"/>
          <p:nvPr/>
        </p:nvSpPr>
        <p:spPr>
          <a:xfrm>
            <a:off x="3850405" y="561741"/>
            <a:ext cx="6093618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ln>
                  <a:noFill/>
                </a:ln>
                <a:solidFill>
                  <a:schemeClr val="bg1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в торжественной праздничной программе ко Дню Победы «Памяти военных лет»</a:t>
            </a:r>
            <a:endParaRPr lang="ru-RU" sz="105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473D51-699B-9021-FB35-E28A2A10553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90" y="770207"/>
            <a:ext cx="3552825" cy="236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F587DF-4807-5403-6C56-39C7034E396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" y="3544618"/>
            <a:ext cx="3814445" cy="25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C6A6967-0B7A-AFBB-2254-C1970A4699C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054" y="1847775"/>
            <a:ext cx="3635375" cy="231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08A451D-A5C7-4F2F-0D4D-045647FBEDD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845" y="4244881"/>
            <a:ext cx="3496310" cy="221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4E80FE4-5CEA-F76C-61B4-4A9DA7FAE56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474" y="4490085"/>
            <a:ext cx="3552825" cy="23679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7934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ECC57C-01DE-0966-D7C4-88D00221E6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743" y="1595438"/>
            <a:ext cx="3528060" cy="23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25D5138-5105-E5A6-4442-41483A4F9F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023" y="-1"/>
            <a:ext cx="2005012" cy="1954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CEC207-F019-0B2A-5F5A-96ADCC6ACA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65" y="67129"/>
            <a:ext cx="3657522" cy="494612"/>
          </a:xfrm>
          <a:prstGeom prst="rect">
            <a:avLst/>
          </a:prstGeom>
        </p:spPr>
      </p:pic>
      <p:sp>
        <p:nvSpPr>
          <p:cNvPr id="4" name="Надпись 1">
            <a:extLst>
              <a:ext uri="{FF2B5EF4-FFF2-40B4-BE49-F238E27FC236}">
                <a16:creationId xmlns:a16="http://schemas.microsoft.com/office/drawing/2014/main" id="{BC28F86D-6AC6-F1E6-D7FE-E9CC40851138}"/>
              </a:ext>
            </a:extLst>
          </p:cNvPr>
          <p:cNvSpPr txBox="1"/>
          <p:nvPr/>
        </p:nvSpPr>
        <p:spPr>
          <a:xfrm>
            <a:off x="4050988" y="146243"/>
            <a:ext cx="5742534" cy="83099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 dirty="0">
                <a:ln>
                  <a:noFill/>
                </a:ln>
                <a:solidFill>
                  <a:schemeClr val="bg1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во Всероссийской акции</a:t>
            </a:r>
          </a:p>
          <a:p>
            <a:pPr algn="ctr"/>
            <a:r>
              <a:rPr lang="ru-RU" sz="2400" b="1" dirty="0">
                <a:ln>
                  <a:noFill/>
                </a:ln>
                <a:solidFill>
                  <a:schemeClr val="bg1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«Солдатская каша — символ Победы!»</a:t>
            </a:r>
            <a:endParaRPr lang="ru-RU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50FF26-D4FF-051D-5263-3BD7D8F92B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" y="697182"/>
            <a:ext cx="3772535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F21703-35B2-BF05-5954-19CC5F09A31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988" y="1180782"/>
            <a:ext cx="3872865" cy="2581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0F4111-F843-BF5A-64DE-7A4E43735C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" y="3646219"/>
            <a:ext cx="3872865" cy="2581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54C4505-3A38-CA0D-328F-A3D274C63CA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37" y="3877603"/>
            <a:ext cx="3514725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D5C838-8520-8683-42B0-E1F338E520F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597" y="4090084"/>
            <a:ext cx="3514725" cy="23433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717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D5267E0-4B79-2285-C275-D2CAF38247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472" y="3740318"/>
            <a:ext cx="4252595" cy="283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25D5138-5105-E5A6-4442-41483A4F9F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023" y="-1"/>
            <a:ext cx="2005012" cy="1954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CEC207-F019-0B2A-5F5A-96ADCC6ACA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9" y="107661"/>
            <a:ext cx="4823693" cy="812429"/>
          </a:xfrm>
          <a:prstGeom prst="rect">
            <a:avLst/>
          </a:prstGeom>
        </p:spPr>
      </p:pic>
      <p:sp>
        <p:nvSpPr>
          <p:cNvPr id="4" name="Надпись 1">
            <a:extLst>
              <a:ext uri="{FF2B5EF4-FFF2-40B4-BE49-F238E27FC236}">
                <a16:creationId xmlns:a16="http://schemas.microsoft.com/office/drawing/2014/main" id="{25A3DE0C-C07C-A385-D306-26B462B0D880}"/>
              </a:ext>
            </a:extLst>
          </p:cNvPr>
          <p:cNvSpPr txBox="1"/>
          <p:nvPr/>
        </p:nvSpPr>
        <p:spPr>
          <a:xfrm>
            <a:off x="5009461" y="283042"/>
            <a:ext cx="4823693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 dirty="0">
                <a:ln>
                  <a:noFill/>
                </a:ln>
                <a:solidFill>
                  <a:schemeClr val="bg1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в акции «Окна Победы»</a:t>
            </a:r>
            <a:endParaRPr lang="ru-RU" sz="9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8235B9-ED74-3539-D654-7D3898F030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65" y="1106170"/>
            <a:ext cx="4554220" cy="2322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D7566E-A4C7-689B-E9CD-14EB37D2424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278" y="1761076"/>
            <a:ext cx="2777490" cy="1851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9B27AED-DFA7-7F28-01C7-0C58D6F1213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606" y="977240"/>
            <a:ext cx="3397250" cy="2265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3ECC071-5B58-45FF-C04D-8EA0FE80BD1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3612736"/>
            <a:ext cx="4037012" cy="221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2EBA74-AD97-8E62-6352-C8E82526C45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816" y="4110769"/>
            <a:ext cx="5661484" cy="22650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0623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1EF2F55-6601-3E60-43B4-A7BBA6E863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194" y="3840478"/>
            <a:ext cx="4677958" cy="2841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F96E14-9EA8-0C7B-10B2-F7D4FBDF20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159" y="1690560"/>
            <a:ext cx="3455035" cy="2303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25D5138-5105-E5A6-4442-41483A4F9F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023" y="-1"/>
            <a:ext cx="2005012" cy="1954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CEC207-F019-0B2A-5F5A-96ADCC6AC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735"/>
            <a:ext cx="6007692" cy="812429"/>
          </a:xfrm>
          <a:prstGeom prst="rect">
            <a:avLst/>
          </a:prstGeom>
        </p:spPr>
      </p:pic>
      <p:sp>
        <p:nvSpPr>
          <p:cNvPr id="4" name="Надпись 1">
            <a:extLst>
              <a:ext uri="{FF2B5EF4-FFF2-40B4-BE49-F238E27FC236}">
                <a16:creationId xmlns:a16="http://schemas.microsoft.com/office/drawing/2014/main" id="{0DD30D6E-0BAB-4CC7-8A79-AE67473BF678}"/>
              </a:ext>
            </a:extLst>
          </p:cNvPr>
          <p:cNvSpPr txBox="1"/>
          <p:nvPr/>
        </p:nvSpPr>
        <p:spPr>
          <a:xfrm>
            <a:off x="2253596" y="753518"/>
            <a:ext cx="7056162" cy="83099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 dirty="0">
                <a:ln>
                  <a:noFill/>
                </a:ln>
                <a:solidFill>
                  <a:schemeClr val="bg1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в творческо-познавательном</a:t>
            </a:r>
          </a:p>
          <a:p>
            <a:pPr algn="ctr"/>
            <a:r>
              <a:rPr lang="ru-RU" sz="2400" b="1" dirty="0">
                <a:ln>
                  <a:noFill/>
                </a:ln>
                <a:solidFill>
                  <a:schemeClr val="bg1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мероприятии «Великое дело — Родине служить»</a:t>
            </a:r>
            <a:endParaRPr lang="ru-RU" sz="24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3983CF-13DA-EA89-6A0C-AECE9BD05B5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" y="1633092"/>
            <a:ext cx="3693160" cy="2205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495FF8-C551-51F9-6592-8DAF40E24DD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9751"/>
            <a:ext cx="3873500" cy="2582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540B40-0EF3-CC91-5F9B-3B51C7CF4BD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240" y="4057460"/>
            <a:ext cx="3216275" cy="243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29FFC9C-51E0-57E0-B1FE-7235055B592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780" y="1605471"/>
            <a:ext cx="3188335" cy="2543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0826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8C8124-83D0-4ABC-EAEF-72D3EDCB87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189" y="1601041"/>
            <a:ext cx="4142105" cy="287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1FCD643-DB2B-338B-5BE0-AD95A01D35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982" y="1639900"/>
            <a:ext cx="4198938" cy="2798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25D5138-5105-E5A6-4442-41483A4F9F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836" y="0"/>
            <a:ext cx="2005012" cy="1954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B542FB-2EB9-F9D8-CA2E-60BF4A4A2C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850" y="106387"/>
            <a:ext cx="2481188" cy="11620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2934D6-B45A-F57E-F4CB-F346FC135020}"/>
              </a:ext>
            </a:extLst>
          </p:cNvPr>
          <p:cNvSpPr txBox="1"/>
          <p:nvPr/>
        </p:nvSpPr>
        <p:spPr>
          <a:xfrm>
            <a:off x="148152" y="1931079"/>
            <a:ext cx="3009386" cy="452431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ru-RU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Проведение акций, мероприятий, плетение сетей, изготовление сухого армейского душа, роспись имбирных пряников, написание писем. Сбор информации об участниках специальной военной операции, выпускников детского дома.</a:t>
            </a:r>
            <a:endParaRPr lang="ru-RU" b="0" i="0" dirty="0">
              <a:solidFill>
                <a:srgbClr val="181818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ru-RU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Патриотическое и гражданское воспитание –любовь к </a:t>
            </a:r>
            <a:r>
              <a:rPr lang="ru-RU" dirty="0"/>
              <a:t>РОДИНЕ</a:t>
            </a:r>
            <a:r>
              <a:rPr lang="ru-RU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, преданность своему отечеству, своему народу.</a:t>
            </a:r>
            <a:endParaRPr lang="ru-RU" b="0" i="0" dirty="0">
              <a:solidFill>
                <a:srgbClr val="181818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ru-RU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ru-RU" sz="1400" b="0" i="0" dirty="0">
              <a:solidFill>
                <a:srgbClr val="181818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6C8AA9-65B1-8B38-86A4-4E0AA412129A}"/>
              </a:ext>
            </a:extLst>
          </p:cNvPr>
          <p:cNvSpPr txBox="1"/>
          <p:nvPr/>
        </p:nvSpPr>
        <p:spPr>
          <a:xfrm>
            <a:off x="2057400" y="-7913"/>
            <a:ext cx="7981436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Наше видеопоздравление «С Днем защитника Отечества!», созданное для участников СВО заняло 3 место во Всероссийском конкурсе работ. А также Приз Зрительских Симпатий завоевал волонтёрский отряд "ПЛАНЕТА ДОБРА" Шуйского детского дома-школы.</a:t>
            </a:r>
            <a:endParaRPr lang="ru-RU" b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5B6A6E-FBBC-C033-BA49-BDC812C2975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978" y="4339139"/>
            <a:ext cx="3476625" cy="2497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40F7B87-A322-386D-A153-2C51745E1F5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4" y="4200525"/>
            <a:ext cx="3986212" cy="2657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20516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B599D48-3867-DF27-1C44-4A03558D20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740" y="714464"/>
            <a:ext cx="4272946" cy="28472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D5E7A2-DFE8-3AB3-32C8-88FB1CD35751}"/>
              </a:ext>
            </a:extLst>
          </p:cNvPr>
          <p:cNvSpPr txBox="1"/>
          <p:nvPr/>
        </p:nvSpPr>
        <p:spPr>
          <a:xfrm>
            <a:off x="3504010" y="114300"/>
            <a:ext cx="3596878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Участие во Всероссийской акции «Добрые письма»</a:t>
            </a:r>
            <a:endParaRPr lang="ru-RU" sz="24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C53D3A-6577-C0F2-3AA5-7EB1D2591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81188" cy="11620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1FB762-A4A5-4525-CD55-E823D4CBE3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536" y="-100013"/>
            <a:ext cx="2005012" cy="1954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F7E9CC-F111-00DF-7E75-AE2178694B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4629"/>
            <a:ext cx="3543511" cy="21898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6EED06-3659-2872-68AA-3B6C3284B7C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414" y="1654296"/>
            <a:ext cx="2804727" cy="404336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39543E8-ADFC-F174-C700-BF5CC1A6E74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50" y="3561721"/>
            <a:ext cx="4545617" cy="302895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1E2853F-2C98-0197-0175-739FEFE6938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2010"/>
            <a:ext cx="3731231" cy="248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284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41C1588-4380-7FD9-1D9B-EF00299D96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988" y="0"/>
            <a:ext cx="2005012" cy="1954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7404C9-B2F0-8F25-9ED4-6F69D7D4ED00}"/>
              </a:ext>
            </a:extLst>
          </p:cNvPr>
          <p:cNvSpPr txBox="1"/>
          <p:nvPr/>
        </p:nvSpPr>
        <p:spPr>
          <a:xfrm>
            <a:off x="328613" y="335845"/>
            <a:ext cx="9644061" cy="618630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212529"/>
                </a:solidFill>
                <a:effectLst/>
                <a:latin typeface="PT Sans" panose="020B0503020203020204" pitchFamily="34" charset="-52"/>
                <a:ea typeface="Times New Roman" panose="02020603050405020304" pitchFamily="18" charset="0"/>
              </a:rPr>
              <a:t>Волонтёрский отряд "ПЛАНЕТА ДОБРА" создан в сентябре 2021г. на базе областного государственного казенного общеобразовательного учреждения для детей-сирот и детей, оставшихся без попечения родителей, «Шуйский детский дом-школа». В его состав входят воспитанники и педагоги детского дома-школы.   </a:t>
            </a:r>
            <a:r>
              <a:rPr lang="ru-RU" sz="3600" b="1" dirty="0">
                <a:solidFill>
                  <a:srgbClr val="212529"/>
                </a:solidFill>
                <a:effectLst/>
                <a:latin typeface="PT Sans" panose="020B0503020203020204" pitchFamily="34" charset="-52"/>
                <a:ea typeface="Times New Roman" panose="02020603050405020304" pitchFamily="18" charset="0"/>
              </a:rPr>
              <a:t> </a:t>
            </a:r>
            <a:endParaRPr lang="ru-RU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8389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185F123-FACE-7B66-4B15-D75D91C04C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946" y="3800988"/>
            <a:ext cx="4526856" cy="301644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B5760CB-0883-5D7C-426B-C686486610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74" y="1758211"/>
            <a:ext cx="3555926" cy="236947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18BB2E5-7AD1-4615-65C5-C06AF6239C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72" y="511278"/>
            <a:ext cx="3775810" cy="344635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C53D3A-6577-C0F2-3AA5-7EB1D25919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81188" cy="11620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1FB762-A4A5-4525-CD55-E823D4CBE3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536" y="-100013"/>
            <a:ext cx="2005012" cy="1954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E35BC4-6120-F3F7-42CB-4EEFDE9064BC}"/>
              </a:ext>
            </a:extLst>
          </p:cNvPr>
          <p:cNvSpPr txBox="1"/>
          <p:nvPr/>
        </p:nvSpPr>
        <p:spPr>
          <a:xfrm>
            <a:off x="2531268" y="95781"/>
            <a:ext cx="7612857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в благотворительной ярмарке, плетение маскировочных сетей, письма бойцам в музее Фрунзе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8281CFC-B30D-68D4-D3FC-F05BDB136B0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98" y="1320686"/>
            <a:ext cx="4212531" cy="2807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560F316-213C-B10E-925F-9E72037074D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7637"/>
            <a:ext cx="3876267" cy="273899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DF07AC8-72BA-C2EE-73FC-370C06BBCCE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703" y="4169935"/>
            <a:ext cx="3617240" cy="24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07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081C50-5DD6-BC84-6E11-402262A78D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149" y="3259629"/>
            <a:ext cx="5400160" cy="359837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86EB60A-3A78-A963-7DD7-21EE3FF01F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922" y="466774"/>
            <a:ext cx="4838614" cy="322418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C53D3A-6577-C0F2-3AA5-7EB1D25919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81188" cy="11620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1FB762-A4A5-4525-CD55-E823D4CBE3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536" y="-100013"/>
            <a:ext cx="2005012" cy="1954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AF4E99-E03A-084E-5893-20C0CE9D8CBF}"/>
              </a:ext>
            </a:extLst>
          </p:cNvPr>
          <p:cNvSpPr txBox="1"/>
          <p:nvPr/>
        </p:nvSpPr>
        <p:spPr>
          <a:xfrm>
            <a:off x="2918223" y="165538"/>
            <a:ext cx="6093618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Патриотическое мероприятие «Встреча с участниками СВО»</a:t>
            </a:r>
            <a:endParaRPr lang="ru-RU" sz="2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4595B1-7CD5-3806-292F-1CDC3278BA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1" y="1162075"/>
            <a:ext cx="4346972" cy="289658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64ECF1-FB83-CA17-9B05-27DABD58282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6" y="4190562"/>
            <a:ext cx="375285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485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EDC0E9-47BA-120B-1C76-198C992126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393" y="1156958"/>
            <a:ext cx="3212345" cy="24092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EEEA90-1661-ACD1-945B-4648C95F4C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8747"/>
            <a:ext cx="3737181" cy="24902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26EC9D-A182-748E-C921-3DDE6ACD1D1C}"/>
              </a:ext>
            </a:extLst>
          </p:cNvPr>
          <p:cNvSpPr txBox="1"/>
          <p:nvPr/>
        </p:nvSpPr>
        <p:spPr>
          <a:xfrm>
            <a:off x="2481187" y="0"/>
            <a:ext cx="8177287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Патриотическая встреча с представителями «Боевого братства» г. Вичуга, участниками СВО и региональным руководителем войск правопорядка «ВСТРЕЧА С ЗАЩИТНИКАМИ РОДИНЫ - ГЕРОЯМИ НАШЕГО ВРЕМЕНИ» </a:t>
            </a:r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C53D3A-6577-C0F2-3AA5-7EB1D25919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81188" cy="11620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1FB762-A4A5-4525-CD55-E823D4CBE3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557" y="0"/>
            <a:ext cx="1858443" cy="18116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F04929D-262A-0D7D-87EE-635FE887EB6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4" y="1156958"/>
            <a:ext cx="4198243" cy="279747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E9290F2-F84A-52D7-3493-4316353CB23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3" y="3566217"/>
            <a:ext cx="3895725" cy="292179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CEEF2DD-0BAB-D169-A83A-3F474EB5F47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606" y="3954437"/>
            <a:ext cx="4198243" cy="27974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D34396B-ACFE-930F-CA96-2542C2DC157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849" y="4104297"/>
            <a:ext cx="3994162" cy="222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720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155621C-F01F-0E3A-6E68-76446CE29F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969" y="3852850"/>
            <a:ext cx="4683031" cy="237753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6E2ABB3-CE9C-3A3A-58F8-A0AAE1B73F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751" y="3586144"/>
            <a:ext cx="4250382" cy="255109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86F0355-6711-C366-E24F-BEACEBE266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605" y="1397270"/>
            <a:ext cx="3537861" cy="23574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D1F2387-6A6A-A2DD-AAAF-20121B7F03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85" y="914400"/>
            <a:ext cx="3773719" cy="25146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858F54-DDE5-23A2-7A77-8D1D3AB2047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7228"/>
            <a:ext cx="4116786" cy="27432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C53D3A-6577-C0F2-3AA5-7EB1D25919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81188" cy="11620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1FB762-A4A5-4525-CD55-E823D4CBE3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536" y="-100013"/>
            <a:ext cx="2005012" cy="1954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6C3DD7-7052-F74C-5E6F-706BB29D0F50}"/>
              </a:ext>
            </a:extLst>
          </p:cNvPr>
          <p:cNvSpPr txBox="1"/>
          <p:nvPr/>
        </p:nvSpPr>
        <p:spPr>
          <a:xfrm>
            <a:off x="3156053" y="194886"/>
            <a:ext cx="609361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Патриотическая акция «Письмо солдату»</a:t>
            </a:r>
            <a:endParaRPr lang="ru-RU" sz="24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934C74-DFE8-D667-07E3-69CBC597C17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2" y="4071938"/>
            <a:ext cx="3398250" cy="226440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06C82B7-4B7A-B1F7-EF50-FD11948F317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414" y="5512252"/>
            <a:ext cx="1972735" cy="134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213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D0A030-AC33-1B0A-A781-FE88CDFC1C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03" y="581037"/>
            <a:ext cx="4352642" cy="2900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384149-2E38-6B8D-7CCF-F5949EBFB2CD}"/>
              </a:ext>
            </a:extLst>
          </p:cNvPr>
          <p:cNvSpPr txBox="1"/>
          <p:nvPr/>
        </p:nvSpPr>
        <p:spPr>
          <a:xfrm>
            <a:off x="2481188" y="227094"/>
            <a:ext cx="7868841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«Роспись имбирных пряников для бойцов СВО» (с волонтёрской группой «Полевая кухня, Шуя») </a:t>
            </a:r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F3A616-DF9F-2F31-23F8-40EE0F3FE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81188" cy="11620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59AC53-D2D9-CFF0-A105-AFB291A988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50" y="-9500"/>
            <a:ext cx="1772047" cy="17273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CD3173-062E-7974-3EED-10F9360F4C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992" y="1022588"/>
            <a:ext cx="3855343" cy="256898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A8A4F9B-D2FA-8245-C0F8-D162B072333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335" y="1692866"/>
            <a:ext cx="3555307" cy="236906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D7FEC4A-CB97-7BCB-22A2-B5E7645A63A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61" y="3731063"/>
            <a:ext cx="3555306" cy="236906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6004DCC-E2C4-686C-2F6D-287AD6F2769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59" y="4156595"/>
            <a:ext cx="4516277" cy="246554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F20D43E-9320-72D7-C9E2-CE56EF99C94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215" y="4165362"/>
            <a:ext cx="3855344" cy="241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395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A882858-553F-AFB7-C9A9-D6122759F4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149" y="2969816"/>
            <a:ext cx="3312418" cy="220721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9451230-3403-DE29-12A1-4157417FD2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575" y="965655"/>
            <a:ext cx="4097201" cy="245487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CCDD4AB-DF18-317F-A22B-6A18787FED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790" y="1134217"/>
            <a:ext cx="3312418" cy="220721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FBE4AD3-16FF-7BAA-0AE9-0617F2F923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5655"/>
            <a:ext cx="4081424" cy="27196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384149-2E38-6B8D-7CCF-F5949EBFB2CD}"/>
              </a:ext>
            </a:extLst>
          </p:cNvPr>
          <p:cNvSpPr txBox="1"/>
          <p:nvPr/>
        </p:nvSpPr>
        <p:spPr>
          <a:xfrm>
            <a:off x="2481188" y="227094"/>
            <a:ext cx="7868841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Патриотическая встреча с участниками СВО. </a:t>
            </a:r>
          </a:p>
          <a:p>
            <a:r>
              <a:rPr lang="ru-RU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Мастер-класс «Оказание первой помощи» </a:t>
            </a: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F3A616-DF9F-2F31-23F8-40EE0F3FE7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81188" cy="11620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59AC53-D2D9-CFF0-A105-AFB291A988E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75" y="-221103"/>
            <a:ext cx="1772047" cy="17273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CD7530-09EC-A967-7A38-5B5964AC8DB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933" y="3496653"/>
            <a:ext cx="4426843" cy="294980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9AF959C-ED5B-56E9-53C2-34F227B325D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97" y="4805415"/>
            <a:ext cx="3312418" cy="220721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02EBE7B-F940-AE7B-1BA1-63EDA32A6DF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5944"/>
            <a:ext cx="3981411" cy="265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447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5C1AED6-C4D8-A251-9564-9A2D82C917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261" y="1126582"/>
            <a:ext cx="4315149" cy="287537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2075CF6-C8C8-2583-7FD2-A9A9F90AB9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363" y="3842218"/>
            <a:ext cx="3955356" cy="263563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F3A616-DF9F-2F31-23F8-40EE0F3FE7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81188" cy="11620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59AC53-D2D9-CFF0-A105-AFB291A988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75" y="-221103"/>
            <a:ext cx="1772047" cy="17273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E62392-ADD8-9480-9A3A-D9510782B5AA}"/>
              </a:ext>
            </a:extLst>
          </p:cNvPr>
          <p:cNvSpPr txBox="1"/>
          <p:nvPr/>
        </p:nvSpPr>
        <p:spPr>
          <a:xfrm>
            <a:off x="2695501" y="180926"/>
            <a:ext cx="581985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Изготовление сухого армейского душа</a:t>
            </a:r>
            <a:endParaRPr lang="ru-RU" sz="28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39DAC56-B4AC-5839-A532-E260506FCD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6582"/>
            <a:ext cx="3455293" cy="230241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3D14F36-46B0-866F-495C-07BC1B8D5AB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771" y="1083661"/>
            <a:ext cx="3825602" cy="254917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0E054FA-A1F6-3F1F-8C8D-CB99AE5B4E6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" y="3743989"/>
            <a:ext cx="4250184" cy="283209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02D025D-DD5F-D598-5390-AB146DE380B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822" y="3916062"/>
            <a:ext cx="4606178" cy="286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004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6126BEC-6A5D-3BB9-0568-D623E05F33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135" y="4171324"/>
            <a:ext cx="3937742" cy="26238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9320E06-6653-0749-F46A-0527E617F1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399" y="1947159"/>
            <a:ext cx="4283134" cy="285404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25D5138-5105-E5A6-4442-41483A4F9F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944" y="0"/>
            <a:ext cx="2005012" cy="1954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0C6DCD-8AF9-9C8A-123E-C1CB27C9F5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44" y="164812"/>
            <a:ext cx="5051752" cy="9210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FA16C5-348E-C913-3E64-08B1514021EB}"/>
              </a:ext>
            </a:extLst>
          </p:cNvPr>
          <p:cNvSpPr txBox="1"/>
          <p:nvPr/>
        </p:nvSpPr>
        <p:spPr>
          <a:xfrm>
            <a:off x="370900" y="1202411"/>
            <a:ext cx="4283133" cy="16312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i="0" dirty="0">
                <a:solidFill>
                  <a:srgbClr val="333333"/>
                </a:solidFill>
                <a:effectLst/>
              </a:rPr>
              <a:t>Моральная поддержка пожилых людей, организация концертов для ветеранов и пенсионеров, изготовление подарков к праздникам.</a:t>
            </a:r>
            <a:endParaRPr lang="ru-RU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AF3355-F3A2-7C71-27AB-5489080895E9}"/>
              </a:ext>
            </a:extLst>
          </p:cNvPr>
          <p:cNvSpPr txBox="1"/>
          <p:nvPr/>
        </p:nvSpPr>
        <p:spPr>
          <a:xfrm>
            <a:off x="5353448" y="88089"/>
            <a:ext cx="4790826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Творческое мероприятие в цифровой форме «СОГРЕВАЯ СЕРДЦА»</a:t>
            </a:r>
          </a:p>
          <a:p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Поездка в пансионат «Уютный дом» для инвалидов и престарелых людей </a:t>
            </a:r>
            <a:r>
              <a:rPr lang="ru-RU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г.Шуя</a:t>
            </a: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Вручение подарков-сувениров.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D2C0E0-56FF-7967-ACC8-AF62D66B832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0189"/>
            <a:ext cx="5108391" cy="28540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BD19E61-4751-B769-8E69-E065FF55312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862" y="4121370"/>
            <a:ext cx="3859588" cy="257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889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52B78F1-F46B-AF6A-0A57-E8B2BB0E58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30" y="4273968"/>
            <a:ext cx="3372346" cy="254279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69E77A-33BB-7FEF-2485-780F49DB03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944" y="0"/>
            <a:ext cx="2005012" cy="1954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2B5613-EEB7-3444-63B0-F1BE93723CA1}"/>
              </a:ext>
            </a:extLst>
          </p:cNvPr>
          <p:cNvSpPr txBox="1"/>
          <p:nvPr/>
        </p:nvSpPr>
        <p:spPr>
          <a:xfrm>
            <a:off x="5649481" y="302473"/>
            <a:ext cx="3939778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 класс «Дед Мороз спешит на праздник» (поделки для пожилых людей)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EAEF92-6326-32DA-2465-FB7CDB25E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44" y="164812"/>
            <a:ext cx="5051752" cy="9210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28A42D-93D7-9708-9560-74BBD9C9E54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44" y="1312635"/>
            <a:ext cx="4441131" cy="29593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0557E0-799C-C789-254B-01ED2E224E2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551" y="4603551"/>
            <a:ext cx="3778898" cy="210263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DCDA56E-4C51-3281-5C21-282A401D5FC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980" y="4129087"/>
            <a:ext cx="3807976" cy="258603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90D137E-59B3-D3C4-DEF3-E505BA16C8A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118" y="2044457"/>
            <a:ext cx="3581882" cy="238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886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D0906CF-64EB-3C65-B499-2BB66B4C10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43" y="3629419"/>
            <a:ext cx="3703694" cy="307530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52C3751-D739-FAD1-702A-98F5AC1291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23" y="1326888"/>
            <a:ext cx="3939777" cy="266645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69E77A-33BB-7FEF-2485-780F49DB03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693" y="-79932"/>
            <a:ext cx="1637062" cy="15958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2B5613-EEB7-3444-63B0-F1BE93723CA1}"/>
              </a:ext>
            </a:extLst>
          </p:cNvPr>
          <p:cNvSpPr txBox="1"/>
          <p:nvPr/>
        </p:nvSpPr>
        <p:spPr>
          <a:xfrm>
            <a:off x="5649481" y="302473"/>
            <a:ext cx="3939778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Вручение сувениров пожилым людям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EAEF92-6326-32DA-2465-FB7CDB25EB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44" y="164812"/>
            <a:ext cx="5051752" cy="9210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D0704A-3F19-0812-BB94-BC3C1BC4DFE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9120"/>
            <a:ext cx="3780134" cy="25188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0DC888-543F-7FAA-43EF-D6C86E11F9D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931" y="1133470"/>
            <a:ext cx="4562752" cy="304036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8646A11-A159-DE67-F3B0-AC2DA9F326E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60" y="3930949"/>
            <a:ext cx="3923808" cy="261461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B2499E9-9C32-4084-57AB-B1529655256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651" y="3930949"/>
            <a:ext cx="4648567" cy="288965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DDD3D22-4638-9E2E-4C56-B4FD2DDF35E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833" y="1171348"/>
            <a:ext cx="2030530" cy="158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04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C7C09E8-9C48-4902-F520-7C10EA93DD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988" y="0"/>
            <a:ext cx="2005012" cy="1954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4B80C7-7565-F791-9EF7-C99A9967FD05}"/>
              </a:ext>
            </a:extLst>
          </p:cNvPr>
          <p:cNvSpPr txBox="1"/>
          <p:nvPr/>
        </p:nvSpPr>
        <p:spPr>
          <a:xfrm>
            <a:off x="714374" y="442109"/>
            <a:ext cx="8672513" cy="569386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Целью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деятельности волонтёрской группы является развитие у воспитанников высоких нравственных качеств путём пропаганды идей добровольного труда на благо общества и привлечения к решению социально-значимых проблем через участие в социальных, экологических, гуманитарных, культурно-образовательных, просветительских и др. проектах и программах; апробация новых форм организации занятости детей для развития их самостоятельной познавательной деятельности и формирования ценностей, направленных на неприятие социально опасных привычек, ориентацию на здоровый образ жизни и оказание социальной помощи.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6607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E02075-EF1C-DE56-3A7E-74A528ABB2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926" y="1775137"/>
            <a:ext cx="3116876" cy="207691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8AB393-0F3D-D1D9-2F0A-32AC4DCA11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944" y="0"/>
            <a:ext cx="2005012" cy="1954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B2712E-DEF0-57D0-66B7-81A340DB5DCD}"/>
              </a:ext>
            </a:extLst>
          </p:cNvPr>
          <p:cNvSpPr txBox="1"/>
          <p:nvPr/>
        </p:nvSpPr>
        <p:spPr>
          <a:xfrm>
            <a:off x="4638402" y="98845"/>
            <a:ext cx="5051751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Поздравление пожилых людей из ОБСУСО "Шуйский комплексный центр социального обслуживания населения" с 77-ой годовщиной Победы в Великой Отечественной Войне.</a:t>
            </a: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1FE7FF-B03D-F9D4-2F84-3CF95F409A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5" y="17803"/>
            <a:ext cx="4223077" cy="7699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DAB092-0752-04A3-1F7F-E31456D1FE9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83" y="1082945"/>
            <a:ext cx="3441642" cy="229332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ED5CFCE-5880-03E4-A6FE-A3E2AC44C74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737" y="4327504"/>
            <a:ext cx="4646133" cy="268510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86A72E7-E97C-AF2C-DC23-7CB24D4FCCF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3" y="3631101"/>
            <a:ext cx="3626743" cy="241666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50EFF2C-1FBC-52F0-76DB-1206BF73F51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466" y="1818004"/>
            <a:ext cx="4153897" cy="269238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00D031-402B-7620-8141-A7458C5297D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216" y="4327504"/>
            <a:ext cx="3608783" cy="24060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2954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C1555B5-BAF1-F511-7033-3B3164DCD5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647" y="4264152"/>
            <a:ext cx="4138225" cy="275748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6DA9353-4B97-D919-AA16-AD83AE9032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8250"/>
            <a:ext cx="4202103" cy="27664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A3AF9F-BDAC-7477-CE11-681B40AB65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678" y="1456549"/>
            <a:ext cx="4512644" cy="30069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621850-0FA7-FD3B-7164-19D8FC028EF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9" y="721061"/>
            <a:ext cx="3849262" cy="25649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04C3BF-2FBD-1662-61B1-D52D746CA766}"/>
              </a:ext>
            </a:extLst>
          </p:cNvPr>
          <p:cNvSpPr txBox="1"/>
          <p:nvPr/>
        </p:nvSpPr>
        <p:spPr>
          <a:xfrm>
            <a:off x="5123327" y="182374"/>
            <a:ext cx="5263686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Праздник «С Новым годом и Рождеством!»  для людей старшего поколения (для пожилых людей из ОБСУСО "Шуйский комплексный центр социального обслуживания населения")</a:t>
            </a:r>
            <a:endParaRPr lang="ru-RU" sz="2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8AB393-0F3D-D1D9-2F0A-32AC4DCA114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944" y="0"/>
            <a:ext cx="2005012" cy="1954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B9AEBC-5D48-90A2-A11B-4D015FF385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51752" cy="92103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B02EE8A-1589-72AD-0005-27C0975E304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879" y="4100513"/>
            <a:ext cx="4138226" cy="275748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9E5FA75-E6F7-55D3-47C0-163DE658DD7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329" y="2056272"/>
            <a:ext cx="3612627" cy="240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326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25D5138-5105-E5A6-4442-41483A4F9F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951" y="-77130"/>
            <a:ext cx="2005012" cy="1954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150CF3-351B-1295-100C-ABE3EA5E4DE2}"/>
              </a:ext>
            </a:extLst>
          </p:cNvPr>
          <p:cNvSpPr txBox="1"/>
          <p:nvPr/>
        </p:nvSpPr>
        <p:spPr>
          <a:xfrm>
            <a:off x="128586" y="1027890"/>
            <a:ext cx="6150768" cy="30469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ru-RU" sz="2400" b="1" i="0" dirty="0" err="1">
                <a:solidFill>
                  <a:srgbClr val="333333"/>
                </a:solidFill>
                <a:effectLst/>
                <a:latin typeface="Arial Narrow" panose="020B0606020202030204" pitchFamily="34" charset="0"/>
              </a:rPr>
              <a:t>Медиаволонтёрство</a:t>
            </a:r>
            <a:r>
              <a:rPr lang="ru-RU" sz="2400" b="1" i="0" dirty="0">
                <a:solidFill>
                  <a:srgbClr val="333333"/>
                </a:solidFill>
                <a:effectLst/>
                <a:latin typeface="Arial Narrow" panose="020B0606020202030204" pitchFamily="34" charset="0"/>
              </a:rPr>
              <a:t> — это вид добровольчества, направленный на оказание помощи в создании и продвижении контента в социальных сетях и средствах массовой информации. </a:t>
            </a:r>
          </a:p>
          <a:p>
            <a:pPr algn="l"/>
            <a:r>
              <a:rPr lang="ru-RU" sz="2400" b="1" i="0" dirty="0">
                <a:solidFill>
                  <a:srgbClr val="333333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ru-RU" sz="2400" b="1" dirty="0">
                <a:latin typeface="Arial Narrow" panose="020B0606020202030204" pitchFamily="34" charset="0"/>
              </a:rPr>
              <a:t>На сайте </a:t>
            </a:r>
            <a:r>
              <a:rPr lang="ru-RU" sz="2400" b="1" dirty="0" err="1">
                <a:latin typeface="Arial Narrow" panose="020B0606020202030204" pitchFamily="34" charset="0"/>
              </a:rPr>
              <a:t>Добро.Медиа</a:t>
            </a:r>
            <a:r>
              <a:rPr lang="ru-RU" sz="2400" b="1" dirty="0">
                <a:latin typeface="Arial Narrow" panose="020B0606020202030204" pitchFamily="34" charset="0"/>
              </a:rPr>
              <a:t> о деятельности нашего волонтерского отряда нами опубликовано 19 статей</a:t>
            </a:r>
            <a:endParaRPr lang="ru-RU" sz="2400" b="1" i="0" dirty="0">
              <a:solidFill>
                <a:srgbClr val="333333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015991-952E-7F9C-6F04-307A9774B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6" y="152399"/>
            <a:ext cx="4442295" cy="7477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A35A4D-76F7-6426-339B-AB7696CC2B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192" y="1514475"/>
            <a:ext cx="5498221" cy="51434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53F5A4-92A1-79EE-102D-2653E68FAD1E}"/>
              </a:ext>
            </a:extLst>
          </p:cNvPr>
          <p:cNvSpPr txBox="1"/>
          <p:nvPr/>
        </p:nvSpPr>
        <p:spPr>
          <a:xfrm>
            <a:off x="1303735" y="4744521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f-ZA" dirty="0"/>
              <a:t>https://dobro.press/profile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89202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25D5138-5105-E5A6-4442-41483A4F9F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0"/>
            <a:ext cx="2005012" cy="1954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7FE83D-9081-CCBD-9975-17160BD47A81}"/>
              </a:ext>
            </a:extLst>
          </p:cNvPr>
          <p:cNvSpPr txBox="1"/>
          <p:nvPr/>
        </p:nvSpPr>
        <p:spPr>
          <a:xfrm>
            <a:off x="328612" y="742951"/>
            <a:ext cx="101727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Заключение</a:t>
            </a:r>
            <a:endParaRPr lang="ru-RU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   Мы реализуем задачи согласно вышесказанным блокам в проводимых нами мероприятиях социально - значимого направления.  Через свои дела хотим показать, что волонтерство для подростков — это стиль современной жизни, это пример для других.     </a:t>
            </a:r>
            <a:endParaRPr lang="ru-RU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В период стремительной глобализации и информатизации жизненного пространства, подмены ценностей, подросток каждый день должен делать выбор, противостоять соблазнам жизни, сохранять здоровье и отстаивать свою жизненную позицию, основанную на знании и собственном приобретённом опыте.</a:t>
            </a:r>
            <a:endParaRPr lang="ru-RU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акции и мероприятия направлены на воспитание доброты, чуткости, сострадания, бережного отношения к окружающей среде, формирования активной гражданской позиции.</a:t>
            </a:r>
            <a:endParaRPr lang="ru-RU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Только развивая чувство патриотизма и любви к Родине у молодого поколения, можно обеспечить стране будущее</a:t>
            </a:r>
            <a:r>
              <a:rPr lang="ru-RU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ru-RU" sz="9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204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16E514-1409-D10A-1287-E7190CC5C50E}"/>
              </a:ext>
            </a:extLst>
          </p:cNvPr>
          <p:cNvSpPr txBox="1"/>
          <p:nvPr/>
        </p:nvSpPr>
        <p:spPr>
          <a:xfrm>
            <a:off x="357188" y="1434441"/>
            <a:ext cx="10601325" cy="378565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на платформе Добро.ру - </a:t>
            </a:r>
            <a:r>
              <a:rPr lang="ru-RU" sz="40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https://dobro.ru/organizations/10017416/info</a:t>
            </a:r>
            <a:r>
              <a:rPr lang="ru-RU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4000" b="1" kern="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4000" b="1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наше сообщество «ВОЛОНТЕРСКИЙ ОТРЯД "ПЛАНЕТА ДОБРА"» в социальной сети vk.com по адресу: </a:t>
            </a:r>
            <a:r>
              <a:rPr lang="ru-RU" sz="40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https://vk.com/club208690838</a:t>
            </a:r>
            <a:endParaRPr lang="ru-RU" sz="32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1BF493-7959-7258-0042-EA33410A2F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988" y="0"/>
            <a:ext cx="2005012" cy="1954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49691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132FE7-A296-0DA4-8932-5CBE94D7DE5E}"/>
              </a:ext>
            </a:extLst>
          </p:cNvPr>
          <p:cNvSpPr txBox="1"/>
          <p:nvPr/>
        </p:nvSpPr>
        <p:spPr>
          <a:xfrm>
            <a:off x="514350" y="1911667"/>
            <a:ext cx="9215438" cy="34163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Волонтерский отряд «ПЛАНЕТА ДОБРА» как орган детского самоуправления очень молод, ему всего 3 года, но за это время было сделано немало: организовано и проведено более 90 добрых дел. 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6AE700-238A-1647-8C9E-78FAF18F14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386" y="-30514"/>
            <a:ext cx="2005012" cy="1954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93423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62C15D-0428-8BF9-1227-06967C7EA5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386" y="-30514"/>
            <a:ext cx="2005012" cy="1954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3120BE-4FE4-55F9-6A31-34D8C69AD992}"/>
              </a:ext>
            </a:extLst>
          </p:cNvPr>
          <p:cNvSpPr txBox="1"/>
          <p:nvPr/>
        </p:nvSpPr>
        <p:spPr>
          <a:xfrm>
            <a:off x="371475" y="169753"/>
            <a:ext cx="9286875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НАПРАВЛЕНИЯ ДЕЯТЕЛЬНОСТИ</a:t>
            </a:r>
          </a:p>
          <a:p>
            <a:pPr algn="ctr"/>
            <a:r>
              <a:rPr lang="ru-RU" sz="28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ВОЛОНТЕРСКОГО ОТРЯДА «ПЛАНЕТА ДОБРА»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FD0F45-D62A-B06B-F23C-D6AD0BF4F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5" y="2799134"/>
            <a:ext cx="3656004" cy="9914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CF474B-3B13-F63C-F185-CAD7FE4AFE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765" y="2729364"/>
            <a:ext cx="6007692" cy="8124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5B0BC5-1160-3757-BCC5-D2B7AC9C66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5" y="1485860"/>
            <a:ext cx="4002188" cy="87621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4937A2D-7D7A-C9E1-E29E-192772AE18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502" y="5700509"/>
            <a:ext cx="4634498" cy="68582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A254940-F26A-BE17-DBF9-AF083627DE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290" y="4068334"/>
            <a:ext cx="2481188" cy="116207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81E44B2-29C1-C83B-433D-EBBA737699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091" y="1500838"/>
            <a:ext cx="3571149" cy="84923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169180D-DD47-047B-328F-14BFC9DC30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844" y="3967582"/>
            <a:ext cx="4456048" cy="8124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C31FD3-946E-328F-CD2B-2029E14938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00" y="5630343"/>
            <a:ext cx="4491464" cy="75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3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6DABC67-7EEE-BDC7-70A8-88388392E60C}"/>
              </a:ext>
            </a:extLst>
          </p:cNvPr>
          <p:cNvSpPr txBox="1"/>
          <p:nvPr/>
        </p:nvSpPr>
        <p:spPr>
          <a:xfrm>
            <a:off x="4429606" y="322607"/>
            <a:ext cx="6093618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ln>
                  <a:noFill/>
                </a:ln>
                <a:solidFill>
                  <a:schemeClr val="bg1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Участие в мастер классе «Декоративная плитка из пластичных материалов»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5D7B4F-3E11-25AB-297C-BAD2E11772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988" y="0"/>
            <a:ext cx="2005012" cy="1954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F7D8CE-88FF-EBA3-06B8-3A58FB7768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618"/>
            <a:ext cx="4002188" cy="8762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757722-1418-A5A1-0D2F-45C60FCD3724}"/>
              </a:ext>
            </a:extLst>
          </p:cNvPr>
          <p:cNvSpPr txBox="1"/>
          <p:nvPr/>
        </p:nvSpPr>
        <p:spPr>
          <a:xfrm>
            <a:off x="32857" y="955120"/>
            <a:ext cx="3271838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i="0" dirty="0">
                <a:solidFill>
                  <a:srgbClr val="333333"/>
                </a:solidFill>
                <a:effectLst/>
                <a:latin typeface="YS Text"/>
              </a:rPr>
              <a:t>досуговая деятельность (организация свободного времени детей)</a:t>
            </a:r>
          </a:p>
          <a:p>
            <a:r>
              <a:rPr lang="ru-RU" sz="1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экскурсионная деятельность (организация экскурсий)</a:t>
            </a:r>
            <a:endParaRPr lang="ru-RU" sz="16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A46947-6B08-04B9-0D44-01F4CABED7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287" y="1375456"/>
            <a:ext cx="3483610" cy="2322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DFE5A3-4B06-B7D8-E02E-2A36D7A36E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643" y="1298600"/>
            <a:ext cx="3169285" cy="2112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5A2159-242C-75FB-A9C5-887FD41318C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5" y="2123331"/>
            <a:ext cx="3816350" cy="254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D4730C-4872-A502-C39A-7230BDCEDAF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7" y="4702357"/>
            <a:ext cx="3340100" cy="2226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9423EF5-E04A-1CD2-33B9-E3E0FBAE94D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107" y="3848621"/>
            <a:ext cx="4467225" cy="2595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386DD56-F725-1053-3454-92B9524998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775" y="3611455"/>
            <a:ext cx="4467225" cy="29239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5451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5D7B4F-3E11-25AB-297C-BAD2E11772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988" y="0"/>
            <a:ext cx="2005012" cy="1954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F7D8CE-88FF-EBA3-06B8-3A58FB7768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618"/>
            <a:ext cx="4002188" cy="876218"/>
          </a:xfrm>
          <a:prstGeom prst="rect">
            <a:avLst/>
          </a:prstGeom>
        </p:spPr>
      </p:pic>
      <p:sp>
        <p:nvSpPr>
          <p:cNvPr id="4" name="Надпись 1">
            <a:extLst>
              <a:ext uri="{FF2B5EF4-FFF2-40B4-BE49-F238E27FC236}">
                <a16:creationId xmlns:a16="http://schemas.microsoft.com/office/drawing/2014/main" id="{5ECBF12E-26B4-5DBA-7A47-A536D555C272}"/>
              </a:ext>
            </a:extLst>
          </p:cNvPr>
          <p:cNvSpPr txBox="1"/>
          <p:nvPr/>
        </p:nvSpPr>
        <p:spPr>
          <a:xfrm>
            <a:off x="4428373" y="176771"/>
            <a:ext cx="4535409" cy="95410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 dirty="0">
                <a:ln>
                  <a:noFill/>
                </a:ln>
                <a:solidFill>
                  <a:schemeClr val="bg1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Экскурсия на выставку </a:t>
            </a:r>
          </a:p>
          <a:p>
            <a:pPr algn="ctr"/>
            <a:r>
              <a:rPr lang="ru-RU" sz="2800" b="1" dirty="0">
                <a:ln>
                  <a:noFill/>
                </a:ln>
                <a:solidFill>
                  <a:schemeClr val="bg1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«Удивительное в металле»</a:t>
            </a:r>
            <a:endParaRPr lang="ru-RU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8A33D25-561F-E837-C11B-D29770EE2A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" y="1062966"/>
            <a:ext cx="3315970" cy="2210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9009B39-B1C0-F6B9-6894-625B69A7930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832" y="1297305"/>
            <a:ext cx="3197860" cy="2131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D2BB016-6869-3E09-F79B-EE9B56B239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789" y="1809751"/>
            <a:ext cx="3785870" cy="252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8B9B07D-8501-F961-7B2C-CA7D00D46AD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97" y="3273401"/>
            <a:ext cx="4253382" cy="266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7478730-EE6D-2D55-5A80-357FD1D091A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262" y="4107873"/>
            <a:ext cx="3673475" cy="2449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CA31B71-CD39-C302-4179-46C3AEDDD48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342" y="4073872"/>
            <a:ext cx="4114165" cy="274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71435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1463</TotalTime>
  <Words>982</Words>
  <Application>Microsoft Office PowerPoint</Application>
  <PresentationFormat>Широкоэкранный</PresentationFormat>
  <Paragraphs>72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2" baseType="lpstr">
      <vt:lpstr>Arial Narrow</vt:lpstr>
      <vt:lpstr>Calibri</vt:lpstr>
      <vt:lpstr>Century Gothic</vt:lpstr>
      <vt:lpstr>Open Sans</vt:lpstr>
      <vt:lpstr>PT Sans</vt:lpstr>
      <vt:lpstr>Times New Roman</vt:lpstr>
      <vt:lpstr>Wingdings 3</vt:lpstr>
      <vt:lpstr>YS Text</vt:lpstr>
      <vt:lpstr>Ион</vt:lpstr>
      <vt:lpstr>Презентация волонтёрского отряда  «ПЛАНЕТА ДОБРА»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волонтёрского отряда  «ПЛАНЕТА ДОБРА»</dc:title>
  <dc:creator>Светлана; Котомина</dc:creator>
  <cp:lastModifiedBy>Светлана</cp:lastModifiedBy>
  <cp:revision>15</cp:revision>
  <dcterms:created xsi:type="dcterms:W3CDTF">2024-10-28T13:34:11Z</dcterms:created>
  <dcterms:modified xsi:type="dcterms:W3CDTF">2024-12-29T07:52:21Z</dcterms:modified>
</cp:coreProperties>
</file>