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75" r:id="rId3"/>
    <p:sldId id="270" r:id="rId4"/>
    <p:sldId id="271" r:id="rId5"/>
    <p:sldId id="269" r:id="rId6"/>
    <p:sldId id="278" r:id="rId7"/>
    <p:sldId id="277" r:id="rId8"/>
    <p:sldId id="272" r:id="rId9"/>
    <p:sldId id="273" r:id="rId10"/>
    <p:sldId id="256" r:id="rId11"/>
    <p:sldId id="260" r:id="rId12"/>
    <p:sldId id="264" r:id="rId13"/>
    <p:sldId id="262" r:id="rId14"/>
    <p:sldId id="261" r:id="rId15"/>
    <p:sldId id="280" r:id="rId16"/>
    <p:sldId id="279" r:id="rId17"/>
    <p:sldId id="281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8AB34-4EFD-4C24-9EDA-42BFAFF62249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83D1E-92F6-4233-86D8-EFF99BD83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3D1E-92F6-4233-86D8-EFF99BD834A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5FE8-35F5-4ADE-87FC-22906A63D091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E0BC-CE9C-4372-B1B3-D317B2F36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5FE8-35F5-4ADE-87FC-22906A63D091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E0BC-CE9C-4372-B1B3-D317B2F36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5FE8-35F5-4ADE-87FC-22906A63D091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E0BC-CE9C-4372-B1B3-D317B2F36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5FE8-35F5-4ADE-87FC-22906A63D091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E0BC-CE9C-4372-B1B3-D317B2F36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5FE8-35F5-4ADE-87FC-22906A63D091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E0BC-CE9C-4372-B1B3-D317B2F36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5FE8-35F5-4ADE-87FC-22906A63D091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E0BC-CE9C-4372-B1B3-D317B2F36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5FE8-35F5-4ADE-87FC-22906A63D091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E0BC-CE9C-4372-B1B3-D317B2F36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5FE8-35F5-4ADE-87FC-22906A63D091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E0BC-CE9C-4372-B1B3-D317B2F36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5FE8-35F5-4ADE-87FC-22906A63D091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E0BC-CE9C-4372-B1B3-D317B2F36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5FE8-35F5-4ADE-87FC-22906A63D091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E0BC-CE9C-4372-B1B3-D317B2F36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5FE8-35F5-4ADE-87FC-22906A63D091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E0BC-CE9C-4372-B1B3-D317B2F36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5FE8-35F5-4ADE-87FC-22906A63D091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DE0BC-CE9C-4372-B1B3-D317B2F36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belgorodtv.ru/?p=285391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заставка библиотека2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65527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517232"/>
            <a:ext cx="7704856" cy="107099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В 2021 году центральная  библиотека была модернизирована в рамках Нацпроекта «Культура»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026" name="Picture 2" descr="https://st.volga.news/image/w1400/56c92c03-f0cc-476c-b676-016e5ed44ee3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827584" y="2780928"/>
            <a:ext cx="1619672" cy="908173"/>
          </a:xfrm>
          <a:prstGeom prst="rect">
            <a:avLst/>
          </a:prstGeom>
          <a:noFill/>
        </p:spPr>
      </p:pic>
      <p:pic>
        <p:nvPicPr>
          <p:cNvPr id="1032" name="Picture 8" descr="https://sun9-83.userapi.com/impg/CjkWk-yZ1nIHTr_GXs5LKiYcvdTZjNve01IaBQ/PWzXRpE6flA.jpg?size=1280x870&amp;quality=96&amp;sign=59453466ae3eb311ab5dc402c39cfb6b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1"/>
            <a:ext cx="2550076" cy="1733255"/>
          </a:xfrm>
          <a:prstGeom prst="rect">
            <a:avLst/>
          </a:prstGeom>
          <a:noFill/>
        </p:spPr>
      </p:pic>
      <p:pic>
        <p:nvPicPr>
          <p:cNvPr id="1038" name="Picture 14" descr="https://sun9-83.userapi.com/impg/cnIztMBoYhUMWCfWH6B3QdthVGgIAyT76QcDig/keG1rQ-EOMc.jpg?size=2560x1707&amp;quality=96&amp;sign=1c50fd39eac3331d79f42369ed1c1857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4" y="3140968"/>
            <a:ext cx="2628231" cy="1752496"/>
          </a:xfrm>
          <a:prstGeom prst="rect">
            <a:avLst/>
          </a:prstGeom>
          <a:noFill/>
        </p:spPr>
      </p:pic>
      <p:pic>
        <p:nvPicPr>
          <p:cNvPr id="9218" name="Picture 2" descr="https://sun9-82.userapi.com/impg/vYGXO0m5cGbaMPgya2jjobg2Gn2zFTJ_rA2XRw/MxkejSqUUJg.jpg?size=1280x960&amp;quality=96&amp;sign=c3a76874e2f5d4bc39f7f1034c88cbcb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717033"/>
            <a:ext cx="2376264" cy="17821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11663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бюджетное учреждение культуры </a:t>
            </a:r>
          </a:p>
          <a:p>
            <a:pPr algn="ctr"/>
            <a:r>
              <a:rPr lang="ru-RU" dirty="0" smtClean="0"/>
              <a:t>«Централизованная библиотечная система </a:t>
            </a:r>
            <a:r>
              <a:rPr lang="ru-RU" dirty="0" err="1" smtClean="0"/>
              <a:t>Яковлевского</a:t>
            </a:r>
            <a:r>
              <a:rPr lang="ru-RU" dirty="0" smtClean="0"/>
              <a:t> городского округа»</a:t>
            </a:r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1108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Центральная библиотека </a:t>
            </a:r>
          </a:p>
          <a:p>
            <a:pPr algn="ctr">
              <a:buNone/>
            </a:pPr>
            <a:r>
              <a:rPr lang="ru-RU" sz="2800" b="1" dirty="0" err="1" smtClean="0"/>
              <a:t>Яковлевского</a:t>
            </a:r>
            <a:r>
              <a:rPr lang="ru-RU" sz="2800" b="1" dirty="0" smtClean="0"/>
              <a:t> городского округа</a:t>
            </a:r>
            <a:endParaRPr lang="ru-RU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NVvS7AQvoFLkL_Altmb9uJh6fMW0uLXHH3UPYmXDc0I7Jitq0z_CV6RoreQgIAxp56TpF1wUtHpmv2PHBv5CPl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1988840"/>
            <a:ext cx="1224136" cy="12241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116633"/>
            <a:ext cx="8424936" cy="302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5400" dirty="0" smtClean="0">
                <a:solidFill>
                  <a:srgbClr val="000099"/>
                </a:solidFill>
              </a:rPr>
              <a:t>Клуб</a:t>
            </a:r>
          </a:p>
          <a:p>
            <a:pPr algn="ctr">
              <a:spcBef>
                <a:spcPct val="20000"/>
              </a:spcBef>
            </a:pPr>
            <a:r>
              <a:rPr lang="ru-RU" sz="5400" b="1" dirty="0" smtClean="0">
                <a:solidFill>
                  <a:srgbClr val="000099"/>
                </a:solidFill>
              </a:rPr>
              <a:t> «Серебряные волонтёры»</a:t>
            </a:r>
          </a:p>
          <a:p>
            <a:pPr lvl="0" algn="ctr">
              <a:spcBef>
                <a:spcPct val="20000"/>
              </a:spcBef>
            </a:pPr>
            <a:endParaRPr lang="ru-RU" sz="2000" dirty="0" smtClean="0">
              <a:solidFill>
                <a:schemeClr val="tx2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2000" dirty="0" smtClean="0">
                <a:solidFill>
                  <a:schemeClr val="tx2"/>
                </a:solidFill>
              </a:rPr>
              <a:t>Филиал </a:t>
            </a:r>
            <a:r>
              <a:rPr lang="ru-RU" sz="2000" dirty="0">
                <a:solidFill>
                  <a:schemeClr val="tx2"/>
                </a:solidFill>
              </a:rPr>
              <a:t>волонтерского движения </a:t>
            </a:r>
          </a:p>
          <a:p>
            <a:pPr lvl="0" algn="ctr">
              <a:spcBef>
                <a:spcPct val="20000"/>
              </a:spcBef>
            </a:pPr>
            <a:r>
              <a:rPr lang="ru-RU" sz="2000" b="1" dirty="0">
                <a:solidFill>
                  <a:schemeClr val="tx2"/>
                </a:solidFill>
              </a:rPr>
              <a:t>«Стерильность </a:t>
            </a:r>
            <a:r>
              <a:rPr lang="ru-RU" sz="2000" b="1" dirty="0" smtClean="0">
                <a:solidFill>
                  <a:schemeClr val="tx2"/>
                </a:solidFill>
              </a:rPr>
              <a:t>– </a:t>
            </a:r>
            <a:r>
              <a:rPr lang="ru-RU" sz="2000" b="1" dirty="0">
                <a:solidFill>
                  <a:schemeClr val="tx2"/>
                </a:solidFill>
              </a:rPr>
              <a:t>фронту</a:t>
            </a:r>
            <a:r>
              <a:rPr lang="ru-RU" sz="2000" b="1" dirty="0" smtClean="0">
                <a:solidFill>
                  <a:schemeClr val="tx2"/>
                </a:solidFill>
              </a:rPr>
              <a:t>»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4" y="6165305"/>
            <a:ext cx="2689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Изготовление ИПП</a:t>
            </a:r>
            <a:endParaRPr lang="ru-RU" sz="2400" b="1" dirty="0"/>
          </a:p>
        </p:txBody>
      </p:sp>
      <p:pic>
        <p:nvPicPr>
          <p:cNvPr id="6" name="Рисунок 5" descr="uxLAX0DFe0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501008"/>
            <a:ext cx="3487936" cy="2615952"/>
          </a:xfrm>
          <a:prstGeom prst="rect">
            <a:avLst/>
          </a:prstGeom>
        </p:spPr>
      </p:pic>
      <p:pic>
        <p:nvPicPr>
          <p:cNvPr id="7" name="Рисунок 6" descr="eOewxNT27h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573016"/>
            <a:ext cx="3384376" cy="25382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mgJa2_PSHf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80729"/>
            <a:ext cx="3240360" cy="2430271"/>
          </a:xfrm>
          <a:prstGeom prst="rect">
            <a:avLst/>
          </a:prstGeom>
        </p:spPr>
      </p:pic>
      <p:pic>
        <p:nvPicPr>
          <p:cNvPr id="20" name="Рисунок 19" descr="AGhFY2xbPc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052736"/>
            <a:ext cx="3199904" cy="2399928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619944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Пошив шапок,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снудов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балаклав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9552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и </a:t>
            </a: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отличительных повязок</a:t>
            </a:r>
          </a:p>
        </p:txBody>
      </p:sp>
      <p:pic>
        <p:nvPicPr>
          <p:cNvPr id="11" name="Рисунок 10" descr="Fo-_wgfBTsU.jpg"/>
          <p:cNvPicPr>
            <a:picLocks noChangeAspect="1"/>
          </p:cNvPicPr>
          <p:nvPr/>
        </p:nvPicPr>
        <p:blipFill>
          <a:blip r:embed="rId4" cstate="print"/>
          <a:srcRect b="8333"/>
          <a:stretch>
            <a:fillRect/>
          </a:stretch>
        </p:blipFill>
        <p:spPr>
          <a:xfrm>
            <a:off x="2555776" y="4149080"/>
            <a:ext cx="1944216" cy="2376264"/>
          </a:xfrm>
          <a:prstGeom prst="rect">
            <a:avLst/>
          </a:prstGeom>
        </p:spPr>
      </p:pic>
      <p:pic>
        <p:nvPicPr>
          <p:cNvPr id="12" name="Рисунок 11" descr="DOTs9oGiEw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149081"/>
            <a:ext cx="1800200" cy="24002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Изделия для госпиталя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 descr="RvLRwXkXQ4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437113"/>
            <a:ext cx="2664296" cy="1998223"/>
          </a:xfrm>
          <a:prstGeom prst="rect">
            <a:avLst/>
          </a:prstGeom>
        </p:spPr>
      </p:pic>
      <p:pic>
        <p:nvPicPr>
          <p:cNvPr id="12" name="Рисунок 11" descr="qHq5XMuFg3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6" y="4437112"/>
            <a:ext cx="2623841" cy="19678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99794" y="3933056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Валики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5698" y="1196752"/>
            <a:ext cx="223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Марлевые салфетки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16" name="Рисунок 15" descr="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908594" y="1331767"/>
            <a:ext cx="1782199" cy="2376264"/>
          </a:xfrm>
          <a:prstGeom prst="rect">
            <a:avLst/>
          </a:prstGeom>
        </p:spPr>
      </p:pic>
      <p:pic>
        <p:nvPicPr>
          <p:cNvPr id="18" name="Рисунок 17" descr="750e748d-5060-4889-9b5b-f9c2d3db8f8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1628801"/>
            <a:ext cx="2376264" cy="17821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44210" y="1196752"/>
            <a:ext cx="2328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Операционное бельё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20" name="Рисунок 19" descr="1e67e7a2-6bf7-4ea9-ae81-690ce93171ea.jf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52188" y="4437112"/>
            <a:ext cx="2563754" cy="1922816"/>
          </a:xfrm>
          <a:prstGeom prst="rect">
            <a:avLst/>
          </a:prstGeom>
        </p:spPr>
      </p:pic>
      <p:pic>
        <p:nvPicPr>
          <p:cNvPr id="21" name="Рисунок 20" descr="899b83a4-cabd-417c-9ba4-8decb71ccb7e.jf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1556793"/>
            <a:ext cx="1694140" cy="225885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660232" y="3933056"/>
            <a:ext cx="16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Нижнее бельё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0sneoB2w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1124744"/>
            <a:ext cx="2880320" cy="2160240"/>
          </a:xfrm>
          <a:prstGeom prst="rect">
            <a:avLst/>
          </a:prstGeom>
        </p:spPr>
      </p:pic>
      <p:pic>
        <p:nvPicPr>
          <p:cNvPr id="6" name="Рисунок 5" descr="04a8-BocAn8 (1).jpg"/>
          <p:cNvPicPr>
            <a:picLocks noChangeAspect="1"/>
          </p:cNvPicPr>
          <p:nvPr/>
        </p:nvPicPr>
        <p:blipFill>
          <a:blip r:embed="rId3" cstate="print"/>
          <a:srcRect t="9001" b="6987"/>
          <a:stretch>
            <a:fillRect/>
          </a:stretch>
        </p:blipFill>
        <p:spPr>
          <a:xfrm>
            <a:off x="6079515" y="1196752"/>
            <a:ext cx="2857058" cy="1800200"/>
          </a:xfrm>
          <a:prstGeom prst="rect">
            <a:avLst/>
          </a:prstGeom>
        </p:spPr>
      </p:pic>
      <p:pic>
        <p:nvPicPr>
          <p:cNvPr id="7" name="Рисунок 6" descr="La-p47vVAy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1052737"/>
            <a:ext cx="1800200" cy="240026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9552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Вязаные носки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3" y="3717034"/>
            <a:ext cx="4018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dirty="0" smtClean="0">
                <a:solidFill>
                  <a:srgbClr val="000099"/>
                </a:solidFill>
              </a:rPr>
              <a:t>Сухой армейский душ</a:t>
            </a:r>
            <a:endParaRPr lang="ru-RU" sz="3200" dirty="0">
              <a:solidFill>
                <a:srgbClr val="000099"/>
              </a:solidFill>
            </a:endParaRPr>
          </a:p>
        </p:txBody>
      </p:sp>
      <p:pic>
        <p:nvPicPr>
          <p:cNvPr id="10" name="Рисунок 9" descr="AHehnPxgns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221088"/>
            <a:ext cx="1836204" cy="2448272"/>
          </a:xfrm>
          <a:prstGeom prst="rect">
            <a:avLst/>
          </a:prstGeom>
        </p:spPr>
      </p:pic>
      <p:pic>
        <p:nvPicPr>
          <p:cNvPr id="11" name="Рисунок 10" descr="-JxgBDjs_V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4077072"/>
            <a:ext cx="1907704" cy="2540469"/>
          </a:xfrm>
          <a:prstGeom prst="rect">
            <a:avLst/>
          </a:prstGeom>
        </p:spPr>
      </p:pic>
      <p:pic>
        <p:nvPicPr>
          <p:cNvPr id="13" name="Рисунок 12" descr="5634acf9-8086-4070-841f-1719d36aa9f2.jf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4653137"/>
            <a:ext cx="2627784" cy="19708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2LEthfQv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204865"/>
            <a:ext cx="3096344" cy="2453935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99592" y="404664"/>
            <a:ext cx="73975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период работы волонтёрами собрано и передано военнослужащим несчетное количество медикаментов, продуктов, средств личной гигиены, постельного белья, предметов одежды, обуви, писем, строительных материалов и инструментов для  строительства блиндажей.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4c9ad7f0-986f-411d-88ef-63536fec462d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2204866"/>
            <a:ext cx="2067694" cy="2756927"/>
          </a:xfrm>
          <a:prstGeom prst="rect">
            <a:avLst/>
          </a:prstGeom>
        </p:spPr>
      </p:pic>
      <p:pic>
        <p:nvPicPr>
          <p:cNvPr id="5" name="Рисунок 4" descr="36f390b4-601b-467c-8485-0c9465ab5062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6" y="4509121"/>
            <a:ext cx="2448273" cy="1972775"/>
          </a:xfrm>
          <a:prstGeom prst="rect">
            <a:avLst/>
          </a:prstGeom>
        </p:spPr>
      </p:pic>
      <p:pic>
        <p:nvPicPr>
          <p:cNvPr id="7" name="Рисунок 6" descr="b94770a0-0005-420b-a16b-fce3bd02cf17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276872"/>
            <a:ext cx="2160240" cy="2880320"/>
          </a:xfrm>
          <a:prstGeom prst="rect">
            <a:avLst/>
          </a:prstGeom>
        </p:spPr>
      </p:pic>
      <p:pic>
        <p:nvPicPr>
          <p:cNvPr id="6" name="Рисунок 5" descr="d002e34d-2d04-4dcb-a968-e1e97d283320.jf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4581128"/>
            <a:ext cx="2592288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899592" y="476674"/>
            <a:ext cx="7056784" cy="31700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Arial" pitchFamily="34" charset="0"/>
              </a:rPr>
              <a:t>18 июня 2024 года директор централизованной библиотечной системы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Arial" pitchFamily="34" charset="0"/>
              </a:rPr>
              <a:t>Яковлевского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Arial" pitchFamily="34" charset="0"/>
              </a:rPr>
              <a:t> городского округа Лариса Александровна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Arial" pitchFamily="34" charset="0"/>
              </a:rPr>
              <a:t>Куянцева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Arial" pitchFamily="34" charset="0"/>
              </a:rPr>
              <a:t> и ведущий библиотекарь и руководитель клуба «Серебряные волонтёры» Юлия Александровна Колосова приняли участие в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Arial" pitchFamily="34" charset="0"/>
              </a:rPr>
              <a:t>форум-выставке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Arial" pitchFamily="34" charset="0"/>
              </a:rPr>
              <a:t> «Все для Победы!»,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Arial" pitchFamily="34" charset="0"/>
              </a:rPr>
              <a:t> организованной общественным движением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Arial" pitchFamily="34" charset="0"/>
              </a:rPr>
              <a:t>«Народный фронт».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Arial" pitchFamily="34" charset="0"/>
              </a:rPr>
              <a:t> Встреча проходила на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Arial" pitchFamily="34" charset="0"/>
              </a:rPr>
              <a:t>ВДНХ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Arial" pitchFamily="34" charset="0"/>
              </a:rPr>
              <a:t> в рамках Международной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Arial" pitchFamily="34" charset="0"/>
              </a:rPr>
              <a:t>форум-выставки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Arial" pitchFamily="34" charset="0"/>
              </a:rPr>
              <a:t> «Россия» Представители библиотеки были отмечены благодарственным письмом.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_HUb_RQrty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501009"/>
            <a:ext cx="4104456" cy="30783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+mn-lt"/>
              </a:rPr>
              <a:t>Центральная библиотека не однократно становилась площадкой для проведения курсов оказания первой помощи:</a:t>
            </a:r>
            <a:br>
              <a:rPr lang="ru-RU" sz="3100" b="1" dirty="0" smtClean="0">
                <a:latin typeface="+mn-lt"/>
              </a:rPr>
            </a:br>
            <a:r>
              <a:rPr lang="ru-RU" sz="2200" dirty="0" smtClean="0">
                <a:solidFill>
                  <a:srgbClr val="000099"/>
                </a:solidFill>
                <a:latin typeface="+mn-lt"/>
              </a:rPr>
              <a:t>- Члены </a:t>
            </a:r>
            <a:r>
              <a:rPr lang="ru-RU" sz="2200" b="1" dirty="0" smtClean="0">
                <a:solidFill>
                  <a:srgbClr val="000099"/>
                </a:solidFill>
                <a:latin typeface="+mn-lt"/>
              </a:rPr>
              <a:t>Центра специальной подготовки тактической медицины</a:t>
            </a:r>
            <a:r>
              <a:rPr lang="ru-RU" sz="2200" dirty="0" smtClean="0">
                <a:solidFill>
                  <a:srgbClr val="000099"/>
                </a:solidFill>
                <a:latin typeface="+mn-lt"/>
              </a:rPr>
              <a:t> (ЦСП </a:t>
            </a:r>
            <a:r>
              <a:rPr lang="ru-RU" sz="2200" dirty="0" err="1" smtClean="0">
                <a:solidFill>
                  <a:srgbClr val="000099"/>
                </a:solidFill>
                <a:latin typeface="+mn-lt"/>
              </a:rPr>
              <a:t>Такмед</a:t>
            </a:r>
            <a:r>
              <a:rPr lang="ru-RU" sz="2200" dirty="0" smtClean="0">
                <a:solidFill>
                  <a:srgbClr val="000099"/>
                </a:solidFill>
                <a:latin typeface="+mn-lt"/>
              </a:rPr>
              <a:t>) и группы </a:t>
            </a:r>
            <a:r>
              <a:rPr lang="ru-RU" sz="2200" b="1" dirty="0" smtClean="0">
                <a:solidFill>
                  <a:srgbClr val="000099"/>
                </a:solidFill>
                <a:latin typeface="+mn-lt"/>
              </a:rPr>
              <a:t>«Друзья медицины Донбасса» </a:t>
            </a:r>
            <a:r>
              <a:rPr lang="ru-RU" sz="2200" dirty="0" smtClean="0">
                <a:solidFill>
                  <a:srgbClr val="000099"/>
                </a:solidFill>
                <a:latin typeface="+mn-lt"/>
              </a:rPr>
              <a:t>провели обучение волонтёров и специалистов библиотеки приемам оказания первой помощи. Представители Народного </a:t>
            </a:r>
            <a:r>
              <a:rPr lang="ru-RU" sz="2200" i="1" dirty="0" smtClean="0">
                <a:solidFill>
                  <a:srgbClr val="000099"/>
                </a:solidFill>
                <a:latin typeface="+mn-lt"/>
              </a:rPr>
              <a:t>фронт</a:t>
            </a:r>
            <a:r>
              <a:rPr lang="ru-RU" sz="2200" dirty="0" smtClean="0">
                <a:solidFill>
                  <a:srgbClr val="000099"/>
                </a:solidFill>
                <a:latin typeface="+mn-lt"/>
              </a:rPr>
              <a:t>а передали специалистам библиотеки 5 аптечек, состав которых предназначен для помощи людям, пострадавшим от обстрелов (06.03.2024);</a:t>
            </a:r>
            <a:br>
              <a:rPr lang="ru-RU" sz="2200" dirty="0" smtClean="0">
                <a:solidFill>
                  <a:srgbClr val="000099"/>
                </a:solidFill>
                <a:latin typeface="+mn-lt"/>
              </a:rPr>
            </a:br>
            <a:r>
              <a:rPr lang="ru-RU" sz="2200" dirty="0" smtClean="0">
                <a:solidFill>
                  <a:srgbClr val="000099"/>
                </a:solidFill>
                <a:latin typeface="+mn-lt"/>
              </a:rPr>
              <a:t>- </a:t>
            </a:r>
            <a:r>
              <a:rPr lang="ru-RU" sz="2200" b="1" i="1" dirty="0" smtClean="0">
                <a:solidFill>
                  <a:srgbClr val="000099"/>
                </a:solidFill>
                <a:latin typeface="+mn-lt"/>
              </a:rPr>
              <a:t>«Знания, спасающие жизнь»,</a:t>
            </a:r>
            <a:r>
              <a:rPr lang="ru-RU" sz="2200" dirty="0" smtClean="0">
                <a:solidFill>
                  <a:srgbClr val="000099"/>
                </a:solidFill>
                <a:latin typeface="+mn-lt"/>
              </a:rPr>
              <a:t> занятия проводились специалистами белгородского регионального отделения общероссийской общественной организации "</a:t>
            </a:r>
            <a:r>
              <a:rPr lang="ru-RU" sz="2200" b="1" dirty="0" smtClean="0">
                <a:solidFill>
                  <a:srgbClr val="000099"/>
                </a:solidFill>
                <a:latin typeface="+mn-lt"/>
              </a:rPr>
              <a:t>Российский</a:t>
            </a:r>
            <a:r>
              <a:rPr lang="ru-RU" sz="2200" dirty="0" smtClean="0">
                <a:solidFill>
                  <a:srgbClr val="000099"/>
                </a:solidFill>
                <a:latin typeface="+mn-lt"/>
              </a:rPr>
              <a:t> </a:t>
            </a:r>
            <a:r>
              <a:rPr lang="ru-RU" sz="2200" b="1" dirty="0" smtClean="0">
                <a:solidFill>
                  <a:srgbClr val="000099"/>
                </a:solidFill>
                <a:latin typeface="+mn-lt"/>
              </a:rPr>
              <a:t>Красный</a:t>
            </a:r>
            <a:r>
              <a:rPr lang="ru-RU" sz="2200" dirty="0" smtClean="0">
                <a:solidFill>
                  <a:srgbClr val="000099"/>
                </a:solidFill>
                <a:latin typeface="+mn-lt"/>
              </a:rPr>
              <a:t> </a:t>
            </a:r>
            <a:r>
              <a:rPr lang="ru-RU" sz="2200" b="1" dirty="0" smtClean="0">
                <a:solidFill>
                  <a:srgbClr val="000099"/>
                </a:solidFill>
                <a:latin typeface="+mn-lt"/>
              </a:rPr>
              <a:t>Крест</a:t>
            </a:r>
            <a:r>
              <a:rPr lang="ru-RU" sz="2200" dirty="0" smtClean="0">
                <a:solidFill>
                  <a:srgbClr val="000099"/>
                </a:solidFill>
                <a:latin typeface="+mn-lt"/>
              </a:rPr>
              <a:t>"- 01.04.2024; 02.04.2024; 13.05.2024</a:t>
            </a:r>
            <a:r>
              <a:rPr lang="ru-RU" sz="3100" dirty="0" smtClean="0">
                <a:solidFill>
                  <a:srgbClr val="000099"/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rgbClr val="000099"/>
                </a:solidFill>
                <a:latin typeface="+mn-lt"/>
              </a:rPr>
            </a:br>
            <a:endParaRPr lang="ru-RU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4" name="Рисунок 3" descr="5ryQmbxN1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653136"/>
            <a:ext cx="2592288" cy="1944216"/>
          </a:xfrm>
          <a:prstGeom prst="rect">
            <a:avLst/>
          </a:prstGeom>
        </p:spPr>
      </p:pic>
      <p:pic>
        <p:nvPicPr>
          <p:cNvPr id="5" name="Рисунок 4" descr="Jqu0GjTyO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653137"/>
            <a:ext cx="2808312" cy="18725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39552" y="764705"/>
            <a:ext cx="7992888" cy="57554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Times New Roman" pitchFamily="18" charset="0"/>
              </a:rPr>
              <a:t>За высокий профессионализм и личный вклад в организацию и проведение мероприятий Партии «Единая Россия» и в связи с празднованием Дня России волонтёрская группа отмечена благодарственным письмом председателя БРО Партии «Единая Россия» В.В. Гладковым-2024 г.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Times New Roman" pitchFamily="18" charset="0"/>
              </a:rPr>
              <a:t>За развитие добровольческого движения на территории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Times New Roman" pitchFamily="18" charset="0"/>
              </a:rPr>
              <a:t>Яковлевского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Times New Roman" pitchFamily="18" charset="0"/>
              </a:rPr>
              <a:t> городского округа филиалу волонтёрского движения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Times New Roman" pitchFamily="18" charset="0"/>
              </a:rPr>
              <a:t>«Стерильность – фронту»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Times New Roman" pitchFamily="18" charset="0"/>
              </a:rPr>
              <a:t>как участнику Общероссийской акции взаимопомощи #МЫВМЕСТЕ вручена благодарность главы администрации округа Медведева О.А. -2023 г.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Times New Roman" pitchFamily="18" charset="0"/>
              </a:rPr>
              <a:t>Труд волонтёров клуба также отмечен: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Times New Roman" pitchFamily="18" charset="0"/>
              </a:rPr>
              <a:t>- грамотой войсковой части 28042 за активную гражданскую позицию и понимание нужд военнослужащих, выполняющих боевые задачи в ходе проведения СВО -2023 г.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Times New Roman" pitchFamily="18" charset="0"/>
              </a:rPr>
              <a:t>- благодарственным письмом первого секретаря Комитета БРО КПРФ С.Г. Панова- 2023г.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Times New Roman" pitchFamily="18" charset="0"/>
              </a:rPr>
              <a:t>- грамотой за предоставленную помощь от начальника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Times New Roman" pitchFamily="18" charset="0"/>
              </a:rPr>
              <a:t>военно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Times New Roman" pitchFamily="18" charset="0"/>
              </a:rPr>
              <a:t>- полевого сортировочного госпиталя ФГКУ «442 ВКГ» Минобороны России -2024 г.;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Times New Roman" pitchFamily="18" charset="0"/>
              </a:rPr>
              <a:t>- благодарственным письмом руководителя Исполкома Народного фронта М.М.Кузнецова -2024 г.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Times New Roman" pitchFamily="18" charset="0"/>
              </a:rPr>
              <a:t>За волонтёрскую деятельность центральная библиотека отмечена  благодарственным письмом СПН «Ахмат» -2023 г.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Times New Roman" pitchFamily="18" charset="0"/>
              </a:rPr>
              <a:t>В рамках празднования Дня волонтёра активным участникам клуба были вручены благодарности от главы округа Олега Александровича Медведева.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Times New Roman" pitchFamily="18" charset="0"/>
              </a:rPr>
              <a:t>Репортаж о деятельности волонтёров группы «Стерильность – фронту» г. Строитель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Arial" pitchFamily="34" charset="0"/>
                <a:cs typeface="Times New Roman" pitchFamily="18" charset="0"/>
                <a:hlinkClick r:id="rId2"/>
              </a:rPr>
              <a:t>https://belgorodtv.ru/?p=285391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8" y="116634"/>
            <a:ext cx="4015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Имеющиеся награды</a:t>
            </a:r>
            <a:endParaRPr lang="ru-RU" sz="32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СПАСИБО ЗА ВНИМАНИЕ!</a:t>
            </a:r>
            <a:endParaRPr 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5302" y="3835401"/>
            <a:ext cx="2245043" cy="993169"/>
          </a:xfrm>
          <a:prstGeom prst="rect">
            <a:avLst/>
          </a:prstGeom>
        </p:spPr>
        <p:txBody>
          <a:bodyPr vert="horz" wrap="square" lIns="0" tIns="70053" rIns="0" bIns="0" rtlCol="0">
            <a:spAutoFit/>
          </a:bodyPr>
          <a:lstStyle/>
          <a:p>
            <a:pPr algn="ctr">
              <a:spcBef>
                <a:spcPts val="552"/>
              </a:spcBef>
            </a:pPr>
            <a:r>
              <a:rPr sz="2000" spc="-53" dirty="0">
                <a:solidFill>
                  <a:srgbClr val="E64646"/>
                </a:solidFill>
                <a:latin typeface="Calibri"/>
                <a:cs typeface="Calibri"/>
              </a:rPr>
              <a:t>Г</a:t>
            </a:r>
            <a:r>
              <a:rPr sz="1600" spc="-53" dirty="0">
                <a:solidFill>
                  <a:srgbClr val="E64646"/>
                </a:solidFill>
                <a:latin typeface="Calibri"/>
                <a:cs typeface="Calibri"/>
              </a:rPr>
              <a:t>ОД</a:t>
            </a:r>
            <a:endParaRPr sz="1600" dirty="0">
              <a:latin typeface="Calibri"/>
              <a:cs typeface="Calibri"/>
            </a:endParaRPr>
          </a:p>
          <a:p>
            <a:pPr marL="7112" marR="2845" algn="ctr">
              <a:lnSpc>
                <a:spcPct val="104200"/>
              </a:lnSpc>
              <a:spcBef>
                <a:spcPts val="314"/>
              </a:spcBef>
            </a:pPr>
            <a:r>
              <a:rPr sz="1600" spc="-14" dirty="0">
                <a:solidFill>
                  <a:srgbClr val="E64646"/>
                </a:solidFill>
                <a:latin typeface="Calibri"/>
                <a:cs typeface="Calibri"/>
              </a:rPr>
              <a:t>ВОЛОНТЕРСКОГО</a:t>
            </a:r>
            <a:r>
              <a:rPr sz="1600" spc="81" dirty="0">
                <a:solidFill>
                  <a:srgbClr val="E64646"/>
                </a:solidFill>
                <a:latin typeface="Calibri"/>
                <a:cs typeface="Calibri"/>
              </a:rPr>
              <a:t> </a:t>
            </a:r>
            <a:r>
              <a:rPr sz="1600" spc="-6" dirty="0">
                <a:solidFill>
                  <a:srgbClr val="E64646"/>
                </a:solidFill>
                <a:latin typeface="Calibri"/>
                <a:cs typeface="Calibri"/>
              </a:rPr>
              <a:t>ДВИЖЕНИЯ </a:t>
            </a:r>
            <a:r>
              <a:rPr sz="1600" spc="-344" dirty="0">
                <a:solidFill>
                  <a:srgbClr val="E64646"/>
                </a:solidFill>
                <a:latin typeface="Calibri"/>
                <a:cs typeface="Calibri"/>
              </a:rPr>
              <a:t> </a:t>
            </a:r>
            <a:r>
              <a:rPr sz="1600" spc="-3" dirty="0">
                <a:solidFill>
                  <a:srgbClr val="E64646"/>
                </a:solidFill>
                <a:latin typeface="Calibri"/>
                <a:cs typeface="Calibri"/>
              </a:rPr>
              <a:t>В</a:t>
            </a:r>
            <a:r>
              <a:rPr sz="1600" spc="87" dirty="0">
                <a:solidFill>
                  <a:srgbClr val="E64646"/>
                </a:solidFill>
                <a:latin typeface="Calibri"/>
                <a:cs typeface="Calibri"/>
              </a:rPr>
              <a:t> </a:t>
            </a:r>
            <a:r>
              <a:rPr sz="2000" spc="-3" dirty="0">
                <a:solidFill>
                  <a:srgbClr val="E64646"/>
                </a:solidFill>
                <a:latin typeface="Calibri"/>
                <a:cs typeface="Calibri"/>
              </a:rPr>
              <a:t>СНГ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33802" y="4292600"/>
            <a:ext cx="1114743" cy="922252"/>
          </a:xfrm>
          <a:prstGeom prst="rect">
            <a:avLst/>
          </a:prstGeom>
        </p:spPr>
        <p:txBody>
          <a:bodyPr vert="horz" wrap="square" lIns="0" tIns="70053" rIns="0" bIns="0" rtlCol="0">
            <a:spAutoFit/>
          </a:bodyPr>
          <a:lstStyle/>
          <a:p>
            <a:pPr algn="ctr">
              <a:spcBef>
                <a:spcPts val="552"/>
              </a:spcBef>
            </a:pPr>
            <a:r>
              <a:rPr sz="2000" spc="-8" dirty="0">
                <a:solidFill>
                  <a:srgbClr val="E64646"/>
                </a:solidFill>
                <a:latin typeface="Calibri"/>
                <a:cs typeface="Calibri"/>
              </a:rPr>
              <a:t>Д</a:t>
            </a:r>
            <a:r>
              <a:rPr sz="1600" spc="-8" dirty="0">
                <a:solidFill>
                  <a:srgbClr val="E64646"/>
                </a:solidFill>
                <a:latin typeface="Calibri"/>
                <a:cs typeface="Calibri"/>
              </a:rPr>
              <a:t>ЕСЯТИЛЕТИЕ</a:t>
            </a:r>
            <a:endParaRPr sz="1600" dirty="0">
              <a:latin typeface="Calibri"/>
              <a:cs typeface="Calibri"/>
            </a:endParaRPr>
          </a:p>
          <a:p>
            <a:pPr marL="711" algn="ctr">
              <a:spcBef>
                <a:spcPts val="392"/>
              </a:spcBef>
            </a:pPr>
            <a:r>
              <a:rPr sz="1600" spc="-11" dirty="0">
                <a:solidFill>
                  <a:srgbClr val="E64646"/>
                </a:solidFill>
                <a:latin typeface="Calibri"/>
                <a:cs typeface="Calibri"/>
              </a:rPr>
              <a:t>ДЕТСТВА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19900" y="3987801"/>
            <a:ext cx="1196658" cy="1478815"/>
          </a:xfrm>
          <a:prstGeom prst="rect">
            <a:avLst/>
          </a:prstGeom>
        </p:spPr>
        <p:txBody>
          <a:bodyPr vert="horz" wrap="square" lIns="0" tIns="70053" rIns="0" bIns="0" rtlCol="0">
            <a:spAutoFit/>
          </a:bodyPr>
          <a:lstStyle/>
          <a:p>
            <a:pPr algn="ctr">
              <a:spcBef>
                <a:spcPts val="552"/>
              </a:spcBef>
            </a:pPr>
            <a:r>
              <a:rPr sz="2000" spc="-8" dirty="0">
                <a:solidFill>
                  <a:srgbClr val="E64646"/>
                </a:solidFill>
                <a:latin typeface="Calibri"/>
                <a:cs typeface="Calibri"/>
              </a:rPr>
              <a:t>Д</a:t>
            </a:r>
            <a:r>
              <a:rPr sz="1600" spc="-8" dirty="0">
                <a:solidFill>
                  <a:srgbClr val="E64646"/>
                </a:solidFill>
                <a:latin typeface="Calibri"/>
                <a:cs typeface="Calibri"/>
              </a:rPr>
              <a:t>ЕСЯТИЛЕТИЕ</a:t>
            </a:r>
            <a:endParaRPr sz="1600" dirty="0">
              <a:latin typeface="Calibri"/>
              <a:cs typeface="Calibri"/>
            </a:endParaRPr>
          </a:p>
          <a:p>
            <a:pPr algn="ctr">
              <a:spcBef>
                <a:spcPts val="392"/>
              </a:spcBef>
            </a:pPr>
            <a:r>
              <a:rPr sz="1600" spc="-20" dirty="0">
                <a:solidFill>
                  <a:srgbClr val="E64646"/>
                </a:solidFill>
                <a:latin typeface="Calibri"/>
                <a:cs typeface="Calibri"/>
              </a:rPr>
              <a:t>НАУКИ</a:t>
            </a:r>
            <a:endParaRPr sz="1600" dirty="0">
              <a:latin typeface="Calibri"/>
              <a:cs typeface="Calibri"/>
            </a:endParaRPr>
          </a:p>
          <a:p>
            <a:pPr algn="ctr">
              <a:spcBef>
                <a:spcPts val="470"/>
              </a:spcBef>
            </a:pPr>
            <a:r>
              <a:rPr sz="1600" spc="-3" dirty="0">
                <a:solidFill>
                  <a:srgbClr val="E64646"/>
                </a:solidFill>
                <a:latin typeface="Calibri"/>
                <a:cs typeface="Calibri"/>
              </a:rPr>
              <a:t>И</a:t>
            </a:r>
            <a:r>
              <a:rPr sz="1600" spc="62" dirty="0">
                <a:solidFill>
                  <a:srgbClr val="E64646"/>
                </a:solidFill>
                <a:latin typeface="Calibri"/>
                <a:cs typeface="Calibri"/>
              </a:rPr>
              <a:t> </a:t>
            </a:r>
            <a:r>
              <a:rPr sz="1600" spc="-8" dirty="0">
                <a:solidFill>
                  <a:srgbClr val="E64646"/>
                </a:solidFill>
                <a:latin typeface="Calibri"/>
                <a:cs typeface="Calibri"/>
              </a:rPr>
              <a:t>ТЕХНОЛОГИЙ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63688" y="0"/>
            <a:ext cx="4636135" cy="1299843"/>
          </a:xfrm>
          <a:prstGeom prst="rect">
            <a:avLst/>
          </a:prstGeom>
        </p:spPr>
        <p:txBody>
          <a:bodyPr vert="horz" wrap="square" lIns="0" tIns="7112" rIns="0" bIns="0" rtlCol="0">
            <a:spAutoFit/>
          </a:bodyPr>
          <a:lstStyle/>
          <a:p>
            <a:pPr marL="7112">
              <a:spcBef>
                <a:spcPts val="56"/>
              </a:spcBef>
            </a:pPr>
            <a:r>
              <a:rPr sz="4200" spc="-3" dirty="0"/>
              <a:t>О</a:t>
            </a:r>
            <a:r>
              <a:rPr sz="3400" spc="-3" dirty="0"/>
              <a:t>СНОВНЫЕ</a:t>
            </a:r>
            <a:r>
              <a:rPr sz="3400" spc="171" dirty="0"/>
              <a:t> </a:t>
            </a:r>
            <a:r>
              <a:rPr sz="3400" spc="-20" dirty="0"/>
              <a:t>ВЕКТОРЫ</a:t>
            </a:r>
            <a:r>
              <a:rPr sz="3400" spc="182" dirty="0"/>
              <a:t> </a:t>
            </a:r>
            <a:r>
              <a:rPr sz="4200" dirty="0"/>
              <a:t>2024</a:t>
            </a:r>
          </a:p>
        </p:txBody>
      </p:sp>
      <p:sp>
        <p:nvSpPr>
          <p:cNvPr id="6" name="object 6"/>
          <p:cNvSpPr/>
          <p:nvPr/>
        </p:nvSpPr>
        <p:spPr>
          <a:xfrm>
            <a:off x="1524002" y="3835400"/>
            <a:ext cx="249555" cy="0"/>
          </a:xfrm>
          <a:custGeom>
            <a:avLst/>
            <a:gdLst/>
            <a:ahLst/>
            <a:cxnLst/>
            <a:rect l="l" t="t" r="r" b="b"/>
            <a:pathLst>
              <a:path w="499110">
                <a:moveTo>
                  <a:pt x="0" y="0"/>
                </a:moveTo>
                <a:lnTo>
                  <a:pt x="499110" y="0"/>
                </a:lnTo>
              </a:path>
            </a:pathLst>
          </a:custGeom>
          <a:ln w="57150">
            <a:solidFill>
              <a:srgbClr val="E6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4802" y="4140200"/>
            <a:ext cx="249555" cy="0"/>
          </a:xfrm>
          <a:custGeom>
            <a:avLst/>
            <a:gdLst/>
            <a:ahLst/>
            <a:cxnLst/>
            <a:rect l="l" t="t" r="r" b="b"/>
            <a:pathLst>
              <a:path w="499109">
                <a:moveTo>
                  <a:pt x="0" y="0"/>
                </a:moveTo>
                <a:lnTo>
                  <a:pt x="499109" y="0"/>
                </a:lnTo>
              </a:path>
            </a:pathLst>
          </a:custGeom>
          <a:ln w="57150">
            <a:solidFill>
              <a:srgbClr val="E6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77102" y="3886200"/>
            <a:ext cx="249555" cy="0"/>
          </a:xfrm>
          <a:custGeom>
            <a:avLst/>
            <a:gdLst/>
            <a:ahLst/>
            <a:cxnLst/>
            <a:rect l="l" t="t" r="r" b="b"/>
            <a:pathLst>
              <a:path w="499109">
                <a:moveTo>
                  <a:pt x="0" y="0"/>
                </a:moveTo>
                <a:lnTo>
                  <a:pt x="499110" y="0"/>
                </a:lnTo>
              </a:path>
            </a:pathLst>
          </a:custGeom>
          <a:ln w="57150">
            <a:solidFill>
              <a:srgbClr val="E6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1" y="1628800"/>
            <a:ext cx="1768265" cy="211677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6600" y="1556792"/>
            <a:ext cx="2005346" cy="246318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2201" y="1412776"/>
            <a:ext cx="2246439" cy="2404337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0" y="6153151"/>
            <a:ext cx="9144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8000" y="0"/>
                </a:lnTo>
              </a:path>
            </a:pathLst>
          </a:custGeom>
          <a:ln w="57150">
            <a:solidFill>
              <a:srgbClr val="E6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554" y="1556793"/>
            <a:ext cx="7887335" cy="3308085"/>
          </a:xfrm>
          <a:prstGeom prst="rect">
            <a:avLst/>
          </a:prstGeom>
        </p:spPr>
        <p:txBody>
          <a:bodyPr vert="horz" wrap="square" lIns="0" tIns="7112" rIns="0" bIns="0" rtlCol="0">
            <a:spAutoFit/>
          </a:bodyPr>
          <a:lstStyle/>
          <a:p>
            <a:pPr marL="7112" algn="just">
              <a:spcBef>
                <a:spcPts val="56"/>
              </a:spcBef>
            </a:pPr>
            <a:endParaRPr sz="2700" dirty="0">
              <a:solidFill>
                <a:srgbClr val="000099"/>
              </a:solidFill>
              <a:latin typeface="Calibri"/>
              <a:cs typeface="Calibri"/>
            </a:endParaRPr>
          </a:p>
          <a:p>
            <a:pPr marL="7112" marR="450901" algn="just">
              <a:lnSpc>
                <a:spcPts val="3226"/>
              </a:lnSpc>
              <a:spcBef>
                <a:spcPts val="109"/>
              </a:spcBef>
            </a:pPr>
            <a:r>
              <a:rPr lang="ru-RU" sz="2400" spc="-8" dirty="0" smtClean="0">
                <a:solidFill>
                  <a:srgbClr val="000099"/>
                </a:solidFill>
                <a:cs typeface="Calibri"/>
              </a:rPr>
              <a:t>РЕАЛИЗАЦИЯ</a:t>
            </a:r>
            <a:r>
              <a:rPr lang="ru-RU" sz="2400" spc="137" dirty="0" smtClean="0">
                <a:solidFill>
                  <a:srgbClr val="000099"/>
                </a:solidFill>
                <a:cs typeface="Calibri"/>
              </a:rPr>
              <a:t> </a:t>
            </a:r>
            <a:r>
              <a:rPr lang="ru-RU" sz="2400" spc="-20" dirty="0" smtClean="0">
                <a:solidFill>
                  <a:srgbClr val="000099"/>
                </a:solidFill>
                <a:cs typeface="Calibri"/>
              </a:rPr>
              <a:t>КОМПЛЕКСА</a:t>
            </a:r>
            <a:r>
              <a:rPr lang="ru-RU" sz="2400" spc="123" dirty="0" smtClean="0">
                <a:solidFill>
                  <a:srgbClr val="000099"/>
                </a:solidFill>
                <a:cs typeface="Calibri"/>
              </a:rPr>
              <a:t> </a:t>
            </a:r>
            <a:r>
              <a:rPr lang="ru-RU" sz="2400" spc="-6" dirty="0" smtClean="0">
                <a:solidFill>
                  <a:srgbClr val="000099"/>
                </a:solidFill>
                <a:cs typeface="Calibri"/>
              </a:rPr>
              <a:t>МЕРОПРИЯТИЙ, </a:t>
            </a:r>
            <a:r>
              <a:rPr sz="2200" spc="-17" dirty="0" smtClean="0">
                <a:solidFill>
                  <a:srgbClr val="000099"/>
                </a:solidFill>
                <a:latin typeface="Calibri"/>
                <a:cs typeface="Calibri"/>
              </a:rPr>
              <a:t>НАПРАВЛЕННЫХ </a:t>
            </a:r>
            <a:r>
              <a:rPr sz="2200" spc="-6" dirty="0">
                <a:solidFill>
                  <a:srgbClr val="000099"/>
                </a:solidFill>
                <a:latin typeface="Calibri"/>
                <a:cs typeface="Calibri"/>
              </a:rPr>
              <a:t>НА </a:t>
            </a:r>
            <a:r>
              <a:rPr sz="2200" spc="-8" dirty="0">
                <a:solidFill>
                  <a:srgbClr val="000099"/>
                </a:solidFill>
                <a:latin typeface="Calibri"/>
                <a:cs typeface="Calibri"/>
              </a:rPr>
              <a:t>УТВЕРЖДЕНИЕ </a:t>
            </a:r>
            <a:r>
              <a:rPr sz="2200" spc="-3" dirty="0">
                <a:solidFill>
                  <a:srgbClr val="000099"/>
                </a:solidFill>
                <a:latin typeface="Calibri"/>
                <a:cs typeface="Calibri"/>
              </a:rPr>
              <a:t>В </a:t>
            </a:r>
            <a:r>
              <a:rPr sz="2200" spc="-11" dirty="0">
                <a:solidFill>
                  <a:srgbClr val="000099"/>
                </a:solidFill>
                <a:latin typeface="Calibri"/>
                <a:cs typeface="Calibri"/>
              </a:rPr>
              <a:t>ОБЩЕСТВЕ</a:t>
            </a:r>
            <a:r>
              <a:rPr sz="2700" spc="-11" dirty="0">
                <a:solidFill>
                  <a:srgbClr val="000099"/>
                </a:solidFill>
                <a:latin typeface="Calibri"/>
                <a:cs typeface="Calibri"/>
              </a:rPr>
              <a:t>, </a:t>
            </a:r>
            <a:r>
              <a:rPr sz="2700" spc="-8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200" spc="-6" dirty="0">
                <a:solidFill>
                  <a:srgbClr val="000099"/>
                </a:solidFill>
                <a:latin typeface="Calibri"/>
                <a:cs typeface="Calibri"/>
              </a:rPr>
              <a:t>В </a:t>
            </a:r>
            <a:r>
              <a:rPr sz="2200" spc="-8" dirty="0">
                <a:solidFill>
                  <a:srgbClr val="000099"/>
                </a:solidFill>
                <a:latin typeface="Calibri"/>
                <a:cs typeface="Calibri"/>
              </a:rPr>
              <a:t>СОЗНАНИИ </a:t>
            </a:r>
            <a:r>
              <a:rPr sz="2200" spc="-6" dirty="0">
                <a:solidFill>
                  <a:srgbClr val="000099"/>
                </a:solidFill>
                <a:latin typeface="Calibri"/>
                <a:cs typeface="Calibri"/>
              </a:rPr>
              <a:t>И </a:t>
            </a:r>
            <a:r>
              <a:rPr sz="2200" spc="-8" dirty="0">
                <a:solidFill>
                  <a:srgbClr val="000099"/>
                </a:solidFill>
                <a:latin typeface="Calibri"/>
                <a:cs typeface="Calibri"/>
              </a:rPr>
              <a:t>ЧУВСТВАХ </a:t>
            </a:r>
            <a:r>
              <a:rPr sz="2200" spc="-28" dirty="0">
                <a:solidFill>
                  <a:srgbClr val="000099"/>
                </a:solidFill>
                <a:latin typeface="Calibri"/>
                <a:cs typeface="Calibri"/>
              </a:rPr>
              <a:t>ГРАЖДАН </a:t>
            </a:r>
            <a:r>
              <a:rPr sz="2200" spc="-8" dirty="0">
                <a:solidFill>
                  <a:srgbClr val="000099"/>
                </a:solidFill>
                <a:latin typeface="Calibri"/>
                <a:cs typeface="Calibri"/>
              </a:rPr>
              <a:t>СОЦИАЛЬНО </a:t>
            </a:r>
            <a:r>
              <a:rPr sz="2200" spc="-6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200" spc="-22" dirty="0">
                <a:solidFill>
                  <a:srgbClr val="000099"/>
                </a:solidFill>
                <a:latin typeface="Calibri"/>
                <a:cs typeface="Calibri"/>
              </a:rPr>
              <a:t>ЗНАЧИМЫХ</a:t>
            </a:r>
            <a:r>
              <a:rPr sz="2200" spc="1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200" spc="-22" dirty="0">
                <a:solidFill>
                  <a:srgbClr val="000099"/>
                </a:solidFill>
                <a:latin typeface="Calibri"/>
                <a:cs typeface="Calibri"/>
              </a:rPr>
              <a:t>ПАТРИОТИЧЕСКИХ</a:t>
            </a:r>
            <a:r>
              <a:rPr sz="2200" spc="132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200" spc="-8" dirty="0" smtClean="0">
                <a:solidFill>
                  <a:srgbClr val="000099"/>
                </a:solidFill>
                <a:latin typeface="Calibri"/>
                <a:cs typeface="Calibri"/>
              </a:rPr>
              <a:t>ЦЕННОСТЕЙ</a:t>
            </a:r>
            <a:r>
              <a:rPr sz="2700" spc="-8" dirty="0" smtClean="0">
                <a:solidFill>
                  <a:srgbClr val="000099"/>
                </a:solidFill>
                <a:latin typeface="Calibri"/>
                <a:cs typeface="Calibri"/>
              </a:rPr>
              <a:t>,</a:t>
            </a:r>
            <a:r>
              <a:rPr lang="ru-RU" sz="2700" spc="-8" dirty="0" smtClean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200" spc="-25" dirty="0" smtClean="0">
                <a:solidFill>
                  <a:srgbClr val="000099"/>
                </a:solidFill>
                <a:latin typeface="Calibri"/>
                <a:cs typeface="Calibri"/>
              </a:rPr>
              <a:t>ВЗГЛЯДОВ</a:t>
            </a:r>
            <a:r>
              <a:rPr sz="2200" spc="120" dirty="0" smtClean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200" spc="-6" dirty="0">
                <a:solidFill>
                  <a:srgbClr val="000099"/>
                </a:solidFill>
                <a:latin typeface="Calibri"/>
                <a:cs typeface="Calibri"/>
              </a:rPr>
              <a:t>И</a:t>
            </a:r>
            <a:r>
              <a:rPr sz="2200" spc="112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200" spc="-8" dirty="0" smtClean="0">
                <a:solidFill>
                  <a:srgbClr val="000099"/>
                </a:solidFill>
                <a:latin typeface="Calibri"/>
                <a:cs typeface="Calibri"/>
              </a:rPr>
              <a:t>УБЕЖДЕНИЙ</a:t>
            </a:r>
            <a:r>
              <a:rPr sz="2700" spc="-8" dirty="0" smtClean="0">
                <a:solidFill>
                  <a:srgbClr val="000099"/>
                </a:solidFill>
                <a:latin typeface="Calibri"/>
                <a:cs typeface="Calibri"/>
              </a:rPr>
              <a:t>,</a:t>
            </a:r>
            <a:r>
              <a:rPr lang="ru-RU" sz="2700" spc="-8" dirty="0" smtClean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200" spc="-14" dirty="0" smtClean="0">
                <a:solidFill>
                  <a:srgbClr val="000099"/>
                </a:solidFill>
                <a:latin typeface="Calibri"/>
                <a:cs typeface="Calibri"/>
              </a:rPr>
              <a:t>УВАЖЕНИЯ </a:t>
            </a:r>
            <a:r>
              <a:rPr sz="2200" spc="-6" dirty="0">
                <a:solidFill>
                  <a:srgbClr val="000099"/>
                </a:solidFill>
                <a:latin typeface="Calibri"/>
                <a:cs typeface="Calibri"/>
              </a:rPr>
              <a:t>К </a:t>
            </a:r>
            <a:r>
              <a:rPr sz="2200" spc="-31" dirty="0">
                <a:solidFill>
                  <a:srgbClr val="000099"/>
                </a:solidFill>
                <a:latin typeface="Calibri"/>
                <a:cs typeface="Calibri"/>
              </a:rPr>
              <a:t>КУЛЬТУРНОМУ </a:t>
            </a:r>
            <a:r>
              <a:rPr sz="2200" spc="-6" dirty="0">
                <a:solidFill>
                  <a:srgbClr val="000099"/>
                </a:solidFill>
                <a:latin typeface="Calibri"/>
                <a:cs typeface="Calibri"/>
              </a:rPr>
              <a:t>И </a:t>
            </a:r>
            <a:r>
              <a:rPr sz="2200" spc="-17" dirty="0">
                <a:solidFill>
                  <a:srgbClr val="000099"/>
                </a:solidFill>
                <a:latin typeface="Calibri"/>
                <a:cs typeface="Calibri"/>
              </a:rPr>
              <a:t>ИСТОРИЧЕСКОМУ </a:t>
            </a:r>
            <a:r>
              <a:rPr sz="2200" spc="-14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200" spc="-6" dirty="0">
                <a:solidFill>
                  <a:srgbClr val="000099"/>
                </a:solidFill>
                <a:latin typeface="Calibri"/>
                <a:cs typeface="Calibri"/>
              </a:rPr>
              <a:t>ПРОШЛОМУ</a:t>
            </a:r>
            <a:r>
              <a:rPr sz="2200" spc="1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700" spc="-25" dirty="0">
                <a:solidFill>
                  <a:srgbClr val="000099"/>
                </a:solidFill>
                <a:latin typeface="Calibri"/>
                <a:cs typeface="Calibri"/>
              </a:rPr>
              <a:t>Б</a:t>
            </a:r>
            <a:r>
              <a:rPr sz="2200" spc="-25" dirty="0">
                <a:solidFill>
                  <a:srgbClr val="000099"/>
                </a:solidFill>
                <a:latin typeface="Calibri"/>
                <a:cs typeface="Calibri"/>
              </a:rPr>
              <a:t>ЕЛГОРОДСКОЙ</a:t>
            </a:r>
            <a:r>
              <a:rPr sz="2200" spc="118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200" spc="-14" dirty="0" smtClean="0">
                <a:solidFill>
                  <a:srgbClr val="000099"/>
                </a:solidFill>
                <a:latin typeface="Calibri"/>
                <a:cs typeface="Calibri"/>
              </a:rPr>
              <a:t>ОБЛАСТИ</a:t>
            </a:r>
            <a:r>
              <a:rPr sz="2700" spc="-14" dirty="0" smtClean="0">
                <a:solidFill>
                  <a:srgbClr val="000099"/>
                </a:solidFill>
                <a:latin typeface="Calibri"/>
                <a:cs typeface="Calibri"/>
              </a:rPr>
              <a:t>,</a:t>
            </a:r>
            <a:r>
              <a:rPr lang="ru-RU" sz="2700" dirty="0" smtClean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200" spc="-6" dirty="0" smtClean="0">
                <a:solidFill>
                  <a:srgbClr val="000099"/>
                </a:solidFill>
                <a:latin typeface="Calibri"/>
                <a:cs typeface="Calibri"/>
              </a:rPr>
              <a:t>ЕЕ</a:t>
            </a:r>
            <a:r>
              <a:rPr sz="2200" spc="114" dirty="0" smtClean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0099"/>
                </a:solidFill>
                <a:latin typeface="Calibri"/>
                <a:cs typeface="Calibri"/>
              </a:rPr>
              <a:t>ТРАДИЦИЯМ</a:t>
            </a:r>
            <a:r>
              <a:rPr sz="2200" spc="134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200" spc="-6" dirty="0">
                <a:solidFill>
                  <a:srgbClr val="000099"/>
                </a:solidFill>
                <a:latin typeface="Calibri"/>
                <a:cs typeface="Calibri"/>
              </a:rPr>
              <a:t>И</a:t>
            </a:r>
            <a:r>
              <a:rPr sz="2200" spc="114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200" spc="-6" dirty="0">
                <a:solidFill>
                  <a:srgbClr val="000099"/>
                </a:solidFill>
                <a:latin typeface="Calibri"/>
                <a:cs typeface="Calibri"/>
              </a:rPr>
              <a:t>ОБЫЧАЯМ</a:t>
            </a:r>
            <a:r>
              <a:rPr sz="2700" spc="-6" dirty="0" smtClean="0">
                <a:solidFill>
                  <a:srgbClr val="000099"/>
                </a:solidFill>
                <a:latin typeface="Calibri"/>
                <a:cs typeface="Calibri"/>
              </a:rPr>
              <a:t>,</a:t>
            </a:r>
            <a:r>
              <a:rPr sz="2700" dirty="0" smtClean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200" spc="-11" dirty="0" smtClean="0">
                <a:solidFill>
                  <a:srgbClr val="000099"/>
                </a:solidFill>
                <a:latin typeface="Calibri"/>
                <a:cs typeface="Calibri"/>
              </a:rPr>
              <a:t>СОДЕЙСТВИЕ</a:t>
            </a:r>
            <a:r>
              <a:rPr sz="2200" spc="112" dirty="0" smtClean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200" spc="-8" dirty="0">
                <a:solidFill>
                  <a:srgbClr val="000099"/>
                </a:solidFill>
                <a:latin typeface="Calibri"/>
                <a:cs typeface="Calibri"/>
              </a:rPr>
              <a:t>ИЗУЧЕНИЮ</a:t>
            </a:r>
            <a:r>
              <a:rPr sz="2200" spc="112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200" spc="-11" dirty="0">
                <a:solidFill>
                  <a:srgbClr val="000099"/>
                </a:solidFill>
                <a:latin typeface="Calibri"/>
                <a:cs typeface="Calibri"/>
              </a:rPr>
              <a:t>ИСТОРИИ</a:t>
            </a:r>
            <a:r>
              <a:rPr sz="2200" spc="112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200" spc="-6" dirty="0" smtClean="0">
                <a:solidFill>
                  <a:srgbClr val="000099"/>
                </a:solidFill>
                <a:latin typeface="Calibri"/>
                <a:cs typeface="Calibri"/>
              </a:rPr>
              <a:t>МАЛОЙ</a:t>
            </a:r>
            <a:r>
              <a:rPr sz="2200" spc="126" dirty="0" smtClean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200" spc="-17" dirty="0" smtClean="0">
                <a:solidFill>
                  <a:srgbClr val="000099"/>
                </a:solidFill>
                <a:latin typeface="Calibri"/>
                <a:cs typeface="Calibri"/>
              </a:rPr>
              <a:t>РОДИНЫ</a:t>
            </a:r>
            <a:r>
              <a:rPr lang="ru-RU" sz="2200" spc="-17" dirty="0" smtClean="0">
                <a:solidFill>
                  <a:srgbClr val="000099"/>
                </a:solidFill>
                <a:latin typeface="Calibri"/>
                <a:cs typeface="Calibri"/>
              </a:rPr>
              <a:t>.</a:t>
            </a:r>
            <a:endParaRPr sz="2200" dirty="0">
              <a:solidFill>
                <a:srgbClr val="000099"/>
              </a:solidFill>
              <a:latin typeface="Calibri"/>
              <a:cs typeface="Calibri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pc="-8" dirty="0" smtClean="0">
                <a:cs typeface="Calibri"/>
              </a:rPr>
              <a:t>ОДНА ИЗ ГЛАВНЫХ ЗАДАЧ БИБЛИОТЕКИ -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85B2E7-309E-47EF-B60D-08DD3FC71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6858000" cy="92333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Реализация проектов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2024 -2025 гг.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15E5D22-7224-40DC-B712-4C0AE5D8F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352928" cy="165576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99"/>
                </a:solidFill>
              </a:rPr>
              <a:t>«На поэтической волне», </a:t>
            </a:r>
            <a:r>
              <a:rPr lang="ru-RU" sz="2000" dirty="0" smtClean="0">
                <a:solidFill>
                  <a:srgbClr val="000099"/>
                </a:solidFill>
              </a:rPr>
              <a:t>поддержан ПФКИ </a:t>
            </a:r>
            <a:endParaRPr lang="ru-RU" sz="2800" dirty="0" smtClean="0">
              <a:solidFill>
                <a:srgbClr val="000099"/>
              </a:solidFill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99"/>
                </a:solidFill>
              </a:rPr>
              <a:t>О сохранении русского языка «Ведать, знать и сохранять»</a:t>
            </a:r>
            <a:r>
              <a:rPr lang="ru-RU" sz="2800" b="1" dirty="0" smtClean="0">
                <a:solidFill>
                  <a:srgbClr val="000099"/>
                </a:solidFill>
              </a:rPr>
              <a:t>,</a:t>
            </a:r>
            <a:r>
              <a:rPr lang="ru-RU" sz="2800" dirty="0" smtClean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поддержан ПФКИ</a:t>
            </a:r>
            <a:endParaRPr lang="ru-RU" sz="2800" dirty="0" smtClean="0">
              <a:solidFill>
                <a:srgbClr val="000099"/>
              </a:solidFill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0099"/>
                </a:solidFill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</a:rPr>
              <a:t>Выездная студия досуга «Вне возраста», </a:t>
            </a:r>
            <a:r>
              <a:rPr lang="ru-RU" sz="2000" dirty="0" smtClean="0">
                <a:solidFill>
                  <a:srgbClr val="000099"/>
                </a:solidFill>
              </a:rPr>
              <a:t>поддержан Фондом Тимченко</a:t>
            </a:r>
            <a:endParaRPr lang="ru-RU" sz="2800" dirty="0" smtClean="0">
              <a:solidFill>
                <a:srgbClr val="000099"/>
              </a:solidFill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99"/>
                </a:solidFill>
              </a:rPr>
              <a:t>Студия дизайна и творчества «Есть идея!», </a:t>
            </a:r>
            <a:r>
              <a:rPr lang="ru-RU" sz="2000" dirty="0" smtClean="0">
                <a:solidFill>
                  <a:srgbClr val="000099"/>
                </a:solidFill>
              </a:rPr>
              <a:t>поддержан ПФКИ </a:t>
            </a:r>
            <a:endParaRPr lang="ru-RU" sz="2800" b="1" dirty="0" smtClean="0">
              <a:solidFill>
                <a:srgbClr val="000099"/>
              </a:solidFill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99"/>
                </a:solidFill>
              </a:rPr>
              <a:t>«Своим защитникам», </a:t>
            </a:r>
            <a:r>
              <a:rPr lang="ru-RU" sz="2000" dirty="0" smtClean="0">
                <a:solidFill>
                  <a:srgbClr val="000099"/>
                </a:solidFill>
              </a:rPr>
              <a:t>направлен на помощь участникам СВО</a:t>
            </a:r>
            <a:endParaRPr lang="ru-RU" sz="2800" dirty="0" smtClean="0">
              <a:solidFill>
                <a:srgbClr val="000099"/>
              </a:solidFill>
            </a:endParaRPr>
          </a:p>
          <a:p>
            <a:pPr algn="l">
              <a:lnSpc>
                <a:spcPct val="150000"/>
              </a:lnSpc>
            </a:pPr>
            <a:endParaRPr lang="ru-RU" sz="36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57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К реализации библиотечных проектов  и мероприятий активно привлекаются волонтёры разного возраста.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556793"/>
            <a:ext cx="7848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В 2024 году в  рамках волонтёрской деятельности центральная библиотека организовывала на своей площадке следующие акции:</a:t>
            </a:r>
            <a:endParaRPr lang="ru-RU" sz="2400" b="1" dirty="0" smtClean="0">
              <a:solidFill>
                <a:srgbClr val="000099"/>
              </a:solidFill>
              <a:ea typeface="Times New Roman" pitchFamily="18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- "</a:t>
            </a:r>
            <a:r>
              <a:rPr lang="ru-RU" b="1" i="1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Письмо солдату"</a:t>
            </a:r>
            <a:r>
              <a:rPr lang="ru-RU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;</a:t>
            </a:r>
            <a:endParaRPr lang="ru-RU" sz="2400" b="1" dirty="0" smtClean="0">
              <a:solidFill>
                <a:srgbClr val="000099"/>
              </a:solidFill>
              <a:ea typeface="Times New Roman" pitchFamily="18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- </a:t>
            </a:r>
            <a:r>
              <a:rPr lang="ru-RU" b="1" i="1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"Пасхальная корзина для солдата»;</a:t>
            </a:r>
            <a:endParaRPr lang="ru-RU" sz="800" dirty="0" smtClean="0">
              <a:solidFill>
                <a:srgbClr val="000099"/>
              </a:solidFill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- </a:t>
            </a:r>
            <a:r>
              <a:rPr lang="ru-RU" b="1" i="1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«Флаг Победы»</a:t>
            </a:r>
            <a:r>
              <a:rPr lang="ru-RU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 (пошив флагов для украшения города ко Дню Победы);</a:t>
            </a:r>
            <a:endParaRPr lang="ru-RU" sz="800" dirty="0" smtClean="0">
              <a:solidFill>
                <a:srgbClr val="000099"/>
              </a:solidFill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- </a:t>
            </a:r>
            <a:r>
              <a:rPr lang="ru-RU" b="1" i="1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Тепло для </a:t>
            </a:r>
            <a:r>
              <a:rPr lang="ru-RU" b="1" i="1" dirty="0" err="1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СВОих</a:t>
            </a:r>
            <a:r>
              <a:rPr lang="ru-RU" b="1" i="1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» </a:t>
            </a:r>
            <a:r>
              <a:rPr lang="ru-RU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пошив шапок, </a:t>
            </a:r>
            <a:r>
              <a:rPr lang="ru-RU" dirty="0" err="1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снудов</a:t>
            </a:r>
            <a:r>
              <a:rPr lang="ru-RU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 и </a:t>
            </a:r>
            <a:r>
              <a:rPr lang="ru-RU" dirty="0" err="1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балаклав</a:t>
            </a:r>
            <a:r>
              <a:rPr lang="ru-RU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 для участников СВО, вязание носков;</a:t>
            </a:r>
            <a:endParaRPr lang="ru-RU" sz="800" dirty="0" smtClean="0">
              <a:solidFill>
                <a:srgbClr val="000099"/>
              </a:solidFill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i="1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«Шьём для </a:t>
            </a:r>
            <a:r>
              <a:rPr lang="ru-RU" b="1" i="1" dirty="0" err="1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СВОих</a:t>
            </a:r>
            <a:r>
              <a:rPr lang="ru-RU" b="1" i="1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» </a:t>
            </a:r>
            <a:r>
              <a:rPr lang="ru-RU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пошив нижнего белья, постельных принадлежностей и полотенец для госпиталя;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i="1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«Забота»;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i="1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«Добрая посылка»;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i="1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lang="ru-RU" b="1" i="1" dirty="0" err="1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СВОим</a:t>
            </a:r>
            <a:r>
              <a:rPr lang="ru-RU" b="1" i="1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 защитникам»;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i="1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«Сила внимания»;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i="1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-Пошив салфеток для мастер-класса «</a:t>
            </a:r>
            <a:r>
              <a:rPr lang="ru-RU" b="1" i="1" dirty="0" err="1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Экопринт</a:t>
            </a:r>
            <a:r>
              <a:rPr lang="ru-RU" b="1" i="1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»;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i="1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«Изготовление сухого армейского душа»;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i="1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«Изготовление марлевых салфеток для госпиталя»;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i="1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lang="ru-RU" b="1" i="1" dirty="0" err="1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Библионочь</a:t>
            </a:r>
            <a:r>
              <a:rPr lang="ru-RU" b="1" i="1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 2024».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45c1a74-7ab5-4000-a786-b02b9c5b4af2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97152"/>
            <a:ext cx="2834016" cy="18311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4293096"/>
            <a:ext cx="169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«Флаг победы»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5" name="Рисунок 4" descr="4ItPKJINcgY.jpg"/>
          <p:cNvPicPr>
            <a:picLocks noChangeAspect="1"/>
          </p:cNvPicPr>
          <p:nvPr/>
        </p:nvPicPr>
        <p:blipFill>
          <a:blip r:embed="rId3" cstate="print"/>
          <a:srcRect r="9091"/>
          <a:stretch>
            <a:fillRect/>
          </a:stretch>
        </p:blipFill>
        <p:spPr>
          <a:xfrm>
            <a:off x="3203848" y="4725144"/>
            <a:ext cx="2880320" cy="18021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896" y="4221088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«Сила внимания»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7" name="Рисунок 6" descr="5951f2b2-1b77-4bb1-a589-ded4db0768c9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617132"/>
            <a:ext cx="2736304" cy="2052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00192" y="4149080"/>
            <a:ext cx="237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«</a:t>
            </a:r>
            <a:r>
              <a:rPr lang="ru-RU" dirty="0" err="1" smtClean="0">
                <a:solidFill>
                  <a:srgbClr val="000099"/>
                </a:solidFill>
              </a:rPr>
              <a:t>СВОим</a:t>
            </a:r>
            <a:r>
              <a:rPr lang="ru-RU" dirty="0" smtClean="0">
                <a:solidFill>
                  <a:srgbClr val="000099"/>
                </a:solidFill>
              </a:rPr>
              <a:t> защитникам»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9" name="Рисунок 8" descr="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908720"/>
            <a:ext cx="2247714" cy="29969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19872" y="404664"/>
            <a:ext cx="2086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«Шьём для </a:t>
            </a:r>
            <a:r>
              <a:rPr lang="ru-RU" dirty="0" err="1" smtClean="0">
                <a:solidFill>
                  <a:srgbClr val="000099"/>
                </a:solidFill>
              </a:rPr>
              <a:t>СВОих</a:t>
            </a:r>
            <a:r>
              <a:rPr lang="ru-RU" dirty="0" smtClean="0">
                <a:solidFill>
                  <a:srgbClr val="000099"/>
                </a:solidFill>
              </a:rPr>
              <a:t>»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1" name="Рисунок 10" descr="1 (2).jf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67" y="1556792"/>
            <a:ext cx="2496277" cy="18722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44208" y="980728"/>
            <a:ext cx="207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«Тепло для </a:t>
            </a:r>
            <a:r>
              <a:rPr lang="ru-RU" dirty="0" err="1" smtClean="0">
                <a:solidFill>
                  <a:srgbClr val="000099"/>
                </a:solidFill>
              </a:rPr>
              <a:t>СВОих</a:t>
            </a:r>
            <a:r>
              <a:rPr lang="ru-RU" dirty="0" smtClean="0">
                <a:solidFill>
                  <a:srgbClr val="000099"/>
                </a:solidFill>
              </a:rPr>
              <a:t>»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764704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Изготовление марлевых салфеток для госпиталя</a:t>
            </a:r>
            <a:endParaRPr lang="ru-RU" dirty="0"/>
          </a:p>
        </p:txBody>
      </p:sp>
      <p:pic>
        <p:nvPicPr>
          <p:cNvPr id="14" name="Рисунок 13" descr="1d14d244-aacd-4299-9260-4e92776086c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556792"/>
            <a:ext cx="2627784" cy="19708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7704856" cy="27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99"/>
                </a:solidFill>
                <a:ea typeface="Arial" pitchFamily="34" charset="0"/>
                <a:cs typeface="Arial" pitchFamily="34" charset="0"/>
              </a:rPr>
              <a:t>Участники клуба «Серебряные волонтёры» также принимали участие в: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rgbClr val="000099"/>
              </a:solidFill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99"/>
                </a:solidFill>
                <a:ea typeface="Arial" pitchFamily="34" charset="0"/>
                <a:cs typeface="Arial" pitchFamily="34" charset="0"/>
              </a:rPr>
              <a:t>- </a:t>
            </a:r>
            <a:r>
              <a:rPr lang="ru-RU" b="1" i="1" dirty="0" smtClean="0">
                <a:solidFill>
                  <a:srgbClr val="000099"/>
                </a:solidFill>
                <a:ea typeface="Arial" pitchFamily="34" charset="0"/>
                <a:cs typeface="Arial" pitchFamily="34" charset="0"/>
              </a:rPr>
              <a:t>праздновании Дня волонтёра в ДК «Звездный»</a:t>
            </a:r>
            <a:r>
              <a:rPr lang="ru-RU" dirty="0" smtClean="0">
                <a:solidFill>
                  <a:srgbClr val="000099"/>
                </a:solidFill>
                <a:ea typeface="Arial" pitchFamily="34" charset="0"/>
                <a:cs typeface="Arial" pitchFamily="34" charset="0"/>
              </a:rPr>
              <a:t> (05.12.2023 г.),</a:t>
            </a:r>
            <a:endParaRPr lang="ru-RU" sz="800" dirty="0" smtClean="0">
              <a:solidFill>
                <a:srgbClr val="000099"/>
              </a:solidFill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99"/>
                </a:solidFill>
                <a:ea typeface="Arial" pitchFamily="34" charset="0"/>
                <a:cs typeface="Arial" pitchFamily="34" charset="0"/>
              </a:rPr>
              <a:t> -  </a:t>
            </a:r>
            <a:r>
              <a:rPr lang="ru-RU" b="1" i="1" dirty="0" smtClean="0">
                <a:solidFill>
                  <a:srgbClr val="000099"/>
                </a:solidFill>
                <a:ea typeface="Arial" pitchFamily="34" charset="0"/>
                <a:cs typeface="Arial" pitchFamily="34" charset="0"/>
              </a:rPr>
              <a:t>открытии </a:t>
            </a:r>
            <a:r>
              <a:rPr lang="ru-RU" b="1" i="1" dirty="0" err="1" smtClean="0">
                <a:solidFill>
                  <a:srgbClr val="000099"/>
                </a:solidFill>
                <a:ea typeface="Arial" pitchFamily="34" charset="0"/>
                <a:cs typeface="Arial" pitchFamily="34" charset="0"/>
              </a:rPr>
              <a:t>ДоброЦентра</a:t>
            </a:r>
            <a:r>
              <a:rPr lang="ru-RU" b="1" i="1" dirty="0" smtClean="0">
                <a:solidFill>
                  <a:srgbClr val="000099"/>
                </a:solidFill>
                <a:ea typeface="Arial" pitchFamily="34" charset="0"/>
                <a:cs typeface="Arial" pitchFamily="34" charset="0"/>
              </a:rPr>
              <a:t> в г. Строитель</a:t>
            </a:r>
            <a:r>
              <a:rPr lang="ru-RU" dirty="0" smtClean="0">
                <a:solidFill>
                  <a:srgbClr val="000099"/>
                </a:solidFill>
                <a:ea typeface="Arial" pitchFamily="34" charset="0"/>
                <a:cs typeface="Arial" pitchFamily="34" charset="0"/>
              </a:rPr>
              <a:t> (29.12.2023 г.), </a:t>
            </a:r>
            <a:endParaRPr lang="ru-RU" sz="800" dirty="0" smtClean="0">
              <a:solidFill>
                <a:srgbClr val="000099"/>
              </a:solidFill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99"/>
                </a:solidFill>
                <a:ea typeface="Arial" pitchFamily="34" charset="0"/>
                <a:cs typeface="Arial" pitchFamily="34" charset="0"/>
              </a:rPr>
              <a:t>- </a:t>
            </a:r>
            <a:r>
              <a:rPr lang="ru-RU" b="1" i="1" dirty="0" smtClean="0">
                <a:solidFill>
                  <a:srgbClr val="000099"/>
                </a:solidFill>
                <a:ea typeface="Arial" pitchFamily="34" charset="0"/>
                <a:cs typeface="Arial" pitchFamily="34" charset="0"/>
              </a:rPr>
              <a:t>Межрайонном форуме добровольческих объединений «Объединяя сердца»</a:t>
            </a:r>
            <a:r>
              <a:rPr lang="ru-RU" dirty="0" smtClean="0">
                <a:solidFill>
                  <a:srgbClr val="000099"/>
                </a:solidFill>
                <a:ea typeface="Arial" pitchFamily="34" charset="0"/>
                <a:cs typeface="Arial" pitchFamily="34" charset="0"/>
              </a:rPr>
              <a:t> (21.02.2024 г.)</a:t>
            </a:r>
            <a:r>
              <a:rPr lang="ru-RU" sz="2000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ru-RU" sz="800" dirty="0" smtClean="0">
              <a:solidFill>
                <a:srgbClr val="000099"/>
              </a:solidFill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99"/>
                </a:solidFill>
                <a:ea typeface="Arial" pitchFamily="34" charset="0"/>
                <a:cs typeface="Arial" pitchFamily="34" charset="0"/>
              </a:rPr>
              <a:t>В рамках этих мероприятий волонтёры клуба представляли</a:t>
            </a:r>
            <a:r>
              <a:rPr lang="ru-RU" sz="2800" dirty="0" smtClean="0">
                <a:solidFill>
                  <a:srgbClr val="000099"/>
                </a:solidFill>
                <a:ea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ea typeface="Arial" pitchFamily="34" charset="0"/>
                <a:cs typeface="Arial" pitchFamily="34" charset="0"/>
              </a:rPr>
              <a:t>свою работу и проводили мастер-классы.</a:t>
            </a:r>
            <a:endParaRPr lang="ru-RU" sz="2400" dirty="0" smtClean="0">
              <a:solidFill>
                <a:srgbClr val="000099"/>
              </a:solidFill>
              <a:cs typeface="Arial" pitchFamily="34" charset="0"/>
            </a:endParaRPr>
          </a:p>
        </p:txBody>
      </p:sp>
      <p:pic>
        <p:nvPicPr>
          <p:cNvPr id="3" name="Рисунок 2" descr="8ccd21bf-96a3-47b5-9ed9-484725905018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789040"/>
            <a:ext cx="2400266" cy="180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7" y="5661250"/>
            <a:ext cx="2303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Межрайонный форум </a:t>
            </a:r>
          </a:p>
          <a:p>
            <a:pPr algn="ctr"/>
            <a:r>
              <a:rPr lang="ru-RU" sz="1200" dirty="0" smtClean="0"/>
              <a:t>добровольческих объединений </a:t>
            </a:r>
          </a:p>
          <a:p>
            <a:pPr algn="ctr"/>
            <a:r>
              <a:rPr lang="ru-RU" sz="1200" dirty="0" smtClean="0"/>
              <a:t>«Объединяя сердца»</a:t>
            </a:r>
            <a:endParaRPr lang="ru-RU" sz="1200" dirty="0"/>
          </a:p>
        </p:txBody>
      </p:sp>
      <p:pic>
        <p:nvPicPr>
          <p:cNvPr id="6" name="Рисунок 5" descr="photo_3_2024-03-05_08-25-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789040"/>
            <a:ext cx="2304256" cy="17281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76257" y="5589241"/>
            <a:ext cx="1380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ea typeface="Arial" pitchFamily="34" charset="0"/>
                <a:cs typeface="Arial" pitchFamily="34" charset="0"/>
              </a:rPr>
              <a:t>День волонтёра</a:t>
            </a:r>
          </a:p>
          <a:p>
            <a:pPr algn="ctr"/>
            <a:r>
              <a:rPr lang="ru-RU" sz="1200" dirty="0" smtClean="0">
                <a:ea typeface="Arial" pitchFamily="34" charset="0"/>
                <a:cs typeface="Arial" pitchFamily="34" charset="0"/>
              </a:rPr>
              <a:t> в ДК «Звездный» </a:t>
            </a:r>
            <a:endParaRPr lang="ru-RU" sz="1200" dirty="0"/>
          </a:p>
        </p:txBody>
      </p:sp>
      <p:pic>
        <p:nvPicPr>
          <p:cNvPr id="8" name="Рисунок 7" descr="ROr6byryU2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2" y="3861048"/>
            <a:ext cx="2400267" cy="1800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76011" y="5733257"/>
            <a:ext cx="1964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ea typeface="Arial" pitchFamily="34" charset="0"/>
                <a:cs typeface="Arial" pitchFamily="34" charset="0"/>
              </a:rPr>
              <a:t>Открытие </a:t>
            </a:r>
            <a:r>
              <a:rPr lang="ru-RU" sz="1200" dirty="0" err="1" smtClean="0">
                <a:ea typeface="Arial" pitchFamily="34" charset="0"/>
                <a:cs typeface="Arial" pitchFamily="34" charset="0"/>
              </a:rPr>
              <a:t>ДоброЦентра</a:t>
            </a:r>
            <a:r>
              <a:rPr lang="ru-RU" sz="1200" dirty="0" smtClean="0">
                <a:ea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1200" dirty="0" smtClean="0">
                <a:cs typeface="Arial" pitchFamily="34" charset="0"/>
              </a:rPr>
              <a:t>Проведение мастер-класса</a:t>
            </a:r>
            <a:endParaRPr lang="ru-RU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MFKfJOPOb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2376264" cy="17784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507288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Проект «Мобильная студия досуга «Вне возраста»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780928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99"/>
                </a:solidFill>
              </a:rPr>
              <a:t>Проект получил  поддержку Благотворительного  фонда Тимченко. 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</a:rPr>
              <a:t>Реализация проекта: 2024-2025 гг.</a:t>
            </a:r>
            <a:r>
              <a:rPr lang="ru-RU" sz="1600" dirty="0" smtClean="0">
                <a:solidFill>
                  <a:srgbClr val="000099"/>
                </a:solidFill>
              </a:rPr>
              <a:t> </a:t>
            </a:r>
          </a:p>
          <a:p>
            <a:pPr algn="just"/>
            <a:r>
              <a:rPr lang="ru-RU" sz="1600" dirty="0" smtClean="0">
                <a:solidFill>
                  <a:srgbClr val="000099"/>
                </a:solidFill>
              </a:rPr>
              <a:t>В рамках проекта на территориях </a:t>
            </a:r>
            <a:r>
              <a:rPr lang="ru-RU" sz="1600" dirty="0" err="1" smtClean="0">
                <a:solidFill>
                  <a:srgbClr val="000099"/>
                </a:solidFill>
              </a:rPr>
              <a:t>Яковлевского</a:t>
            </a:r>
            <a:r>
              <a:rPr lang="ru-RU" sz="1600" dirty="0" smtClean="0">
                <a:solidFill>
                  <a:srgbClr val="000099"/>
                </a:solidFill>
              </a:rPr>
              <a:t> дома-интерната и </a:t>
            </a:r>
            <a:r>
              <a:rPr lang="ru-RU" sz="1600" dirty="0" err="1" smtClean="0">
                <a:solidFill>
                  <a:srgbClr val="000099"/>
                </a:solidFill>
              </a:rPr>
              <a:t>Томаровского</a:t>
            </a:r>
            <a:r>
              <a:rPr lang="ru-RU" sz="1600" dirty="0" smtClean="0">
                <a:solidFill>
                  <a:srgbClr val="000099"/>
                </a:solidFill>
              </a:rPr>
              <a:t> дома социального обслуживания планируется организовать работу выездной студии досуга «Вне возраста». В проект включены: творческие мастер-классы, </a:t>
            </a:r>
            <a:r>
              <a:rPr lang="ru-RU" sz="1600" dirty="0" err="1" smtClean="0">
                <a:solidFill>
                  <a:srgbClr val="000099"/>
                </a:solidFill>
              </a:rPr>
              <a:t>культурно-досуговые</a:t>
            </a:r>
            <a:r>
              <a:rPr lang="ru-RU" sz="1600" dirty="0" smtClean="0">
                <a:solidFill>
                  <a:srgbClr val="000099"/>
                </a:solidFill>
              </a:rPr>
              <a:t> и интеллектуальные мероприятия, занятия с использованием адаптивных настольных игр и интерактивных заданий.</a:t>
            </a:r>
            <a:br>
              <a:rPr lang="ru-RU" sz="1600" dirty="0" smtClean="0">
                <a:solidFill>
                  <a:srgbClr val="000099"/>
                </a:solidFill>
              </a:rPr>
            </a:br>
            <a:r>
              <a:rPr lang="ru-RU" sz="1600" dirty="0" smtClean="0">
                <a:solidFill>
                  <a:srgbClr val="000099"/>
                </a:solidFill>
              </a:rPr>
              <a:t/>
            </a:r>
            <a:br>
              <a:rPr lang="ru-RU" sz="1600" dirty="0" smtClean="0">
                <a:solidFill>
                  <a:srgbClr val="000099"/>
                </a:solidFill>
              </a:rPr>
            </a:br>
            <a:r>
              <a:rPr lang="ru-RU" sz="1600" dirty="0" smtClean="0">
                <a:solidFill>
                  <a:srgbClr val="000099"/>
                </a:solidFill>
              </a:rPr>
              <a:t>Проект предоставит возможность пожилым людям, проживающим в доме-интернате и доме социального обслуживания, интересно проводить свободное время, что будет способствовать развитию их личностного потенциала, удовлетворению разнообразных культурно-просветительских потребностей, а также пробуждению новых интересов, активизации личной активности и повышению их жизненного тонуса.</a:t>
            </a:r>
            <a:endParaRPr lang="ru-RU" sz="1600" dirty="0">
              <a:solidFill>
                <a:srgbClr val="000099"/>
              </a:solidFill>
            </a:endParaRPr>
          </a:p>
        </p:txBody>
      </p:sp>
      <p:pic>
        <p:nvPicPr>
          <p:cNvPr id="5" name="Рисунок 4" descr="8I5GguMMfDTfx-5hPX28PmXDuoGmUjfqvXIt7kpqqT0RAL3FdsW0qJTz6MhXb02aBxm5rq-l65XO0xirM5KOp6j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836713"/>
            <a:ext cx="2386608" cy="1789956"/>
          </a:xfrm>
          <a:prstGeom prst="rect">
            <a:avLst/>
          </a:prstGeom>
        </p:spPr>
      </p:pic>
      <p:pic>
        <p:nvPicPr>
          <p:cNvPr id="6" name="Рисунок 5" descr="H8_LT0vvm-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764706"/>
            <a:ext cx="2267744" cy="18700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Ежегодная акция </a:t>
            </a:r>
            <a:r>
              <a:rPr lang="ru-RU" sz="3200" b="1" dirty="0" smtClean="0"/>
              <a:t>«Добрая посылка» </a:t>
            </a:r>
            <a:r>
              <a:rPr lang="ru-RU" sz="3200" dirty="0" smtClean="0"/>
              <a:t>для жителей </a:t>
            </a:r>
            <a:r>
              <a:rPr lang="ru-RU" sz="3200" dirty="0" err="1" smtClean="0"/>
              <a:t>Яковлевского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дома-интнргата</a:t>
            </a:r>
            <a:r>
              <a:rPr lang="ru-RU" sz="3200" dirty="0" smtClean="0"/>
              <a:t> для престарелых и инвалидов</a:t>
            </a:r>
            <a:endParaRPr lang="ru-RU" sz="3200" dirty="0"/>
          </a:p>
        </p:txBody>
      </p:sp>
      <p:pic>
        <p:nvPicPr>
          <p:cNvPr id="4" name="Рисунок 3" descr="5flMiT8SabDWK9wvVLY1zUVF7lJ6_MMxW7h82ca2AZS3_s-KdASLTSypLrUB__w6xn91_C_kxk6KTiFt_gkEfd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4527" y="2276872"/>
            <a:ext cx="2688299" cy="2016224"/>
          </a:xfrm>
          <a:prstGeom prst="rect">
            <a:avLst/>
          </a:prstGeom>
        </p:spPr>
      </p:pic>
      <p:pic>
        <p:nvPicPr>
          <p:cNvPr id="5" name="Рисунок 4" descr="e2yL0ArX5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276874"/>
            <a:ext cx="2747796" cy="2060847"/>
          </a:xfrm>
          <a:prstGeom prst="rect">
            <a:avLst/>
          </a:prstGeom>
        </p:spPr>
      </p:pic>
      <p:pic>
        <p:nvPicPr>
          <p:cNvPr id="6" name="Рисунок 5" descr="mfgJJc56E8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276872"/>
            <a:ext cx="2664296" cy="1993781"/>
          </a:xfrm>
          <a:prstGeom prst="rect">
            <a:avLst/>
          </a:prstGeom>
        </p:spPr>
      </p:pic>
      <p:pic>
        <p:nvPicPr>
          <p:cNvPr id="7" name="Рисунок 6" descr="HdBYu5h_gr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80180" y="4581128"/>
            <a:ext cx="2688299" cy="2016224"/>
          </a:xfrm>
          <a:prstGeom prst="rect">
            <a:avLst/>
          </a:prstGeom>
        </p:spPr>
      </p:pic>
      <p:pic>
        <p:nvPicPr>
          <p:cNvPr id="8" name="Рисунок 7" descr="j7eriD4lda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581129"/>
            <a:ext cx="2736304" cy="2052228"/>
          </a:xfrm>
          <a:prstGeom prst="rect">
            <a:avLst/>
          </a:prstGeom>
        </p:spPr>
      </p:pic>
      <p:pic>
        <p:nvPicPr>
          <p:cNvPr id="9" name="Рисунок 8" descr="qZuswO6OlQ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4389107"/>
            <a:ext cx="1728192" cy="23042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815</Words>
  <Application>Microsoft Office PowerPoint</Application>
  <PresentationFormat>Экран (4:3)</PresentationFormat>
  <Paragraphs>93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 2021 году центральная  библиотека была модернизирована в рамках Нацпроекта «Культура» </vt:lpstr>
      <vt:lpstr>ОСНОВНЫЕ ВЕКТОРЫ 2024</vt:lpstr>
      <vt:lpstr>ОДНА ИЗ ГЛАВНЫХ ЗАДАЧ БИБЛИОТЕКИ -</vt:lpstr>
      <vt:lpstr>Реализация проектов  2024 -2025 гг.</vt:lpstr>
      <vt:lpstr>К реализации библиотечных проектов  и мероприятий активно привлекаются волонтёры разного возраста.</vt:lpstr>
      <vt:lpstr>Слайд 6</vt:lpstr>
      <vt:lpstr>Слайд 7</vt:lpstr>
      <vt:lpstr>Проект «Мобильная студия досуга «Вне возраста»</vt:lpstr>
      <vt:lpstr>Ежегодная акция «Добрая посылка» для жителей Яковлевского дома-интнргата для престарелых и инвалидов</vt:lpstr>
      <vt:lpstr>Слайд 10</vt:lpstr>
      <vt:lpstr>Слайд 11</vt:lpstr>
      <vt:lpstr>Слайд 12</vt:lpstr>
      <vt:lpstr>Слайд 13</vt:lpstr>
      <vt:lpstr>Слайд 14</vt:lpstr>
      <vt:lpstr>Слайд 15</vt:lpstr>
      <vt:lpstr>Центральная библиотека не однократно становилась площадкой для проведения курсов оказания первой помощи: - Члены Центра специальной подготовки тактической медицины (ЦСП Такмед) и группы «Друзья медицины Донбасса» провели обучение волонтёров и специалистов библиотеки приемам оказания первой помощи. Представители Народного фронта передали специалистам библиотеки 5 аптечек, состав которых предназначен для помощи людям, пострадавшим от обстрелов (06.03.2024); - «Знания, спасающие жизнь», занятия проводились специалистами белгородского регионального отделения общероссийской общественной организации "Российский Красный Крест"- 01.04.2024; 02.04.2024; 13.05.2024 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38</cp:revision>
  <dcterms:created xsi:type="dcterms:W3CDTF">2023-04-26T07:38:49Z</dcterms:created>
  <dcterms:modified xsi:type="dcterms:W3CDTF">2024-10-02T08:40:37Z</dcterms:modified>
</cp:coreProperties>
</file>