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56" r:id="rId2"/>
    <p:sldId id="294" r:id="rId3"/>
    <p:sldId id="295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800"/>
    <a:srgbClr val="7ABC32"/>
    <a:srgbClr val="2A5A06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516" autoAdjust="0"/>
    <p:restoredTop sz="82752" autoAdjust="0"/>
  </p:normalViewPr>
  <p:slideViewPr>
    <p:cSldViewPr>
      <p:cViewPr varScale="1">
        <p:scale>
          <a:sx n="87" d="100"/>
          <a:sy n="87" d="100"/>
        </p:scale>
        <p:origin x="1860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3A7FF4-7F98-4C4E-BEEA-556989B2AC8B}" type="datetimeFigureOut">
              <a:rPr lang="ru-RU"/>
              <a:pPr>
                <a:defRPr/>
              </a:pPr>
              <a:t>07.06.2021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CE61AB39-9115-46DF-842D-23ADD864F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9A00BB-F67A-4BC9-BD4B-D4CF4E41F536}" type="slidenum">
              <a:rPr lang="ru-RU" altLang="ru-RU" smtClean="0">
                <a:cs typeface="Arial" charset="0"/>
              </a:rPr>
              <a:pPr/>
              <a:t>1</a:t>
            </a:fld>
            <a:endParaRPr lang="ru-RU" alt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3536950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8842-3406-4492-8006-0864FE42D3D5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83B9-4E9B-4691-A925-FB2E30A8F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A96E-BCAA-455C-81CD-4F8404F871CA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2B3B-CB01-4D18-A2FA-C66666766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52765-C678-48C1-BE61-1E30CDD7E60C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9C98-EF53-485C-AB44-F4380D528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6EC9-0AC8-4227-97C7-E8B1E646B0A6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ED6F-1F64-4A11-AC3C-C647B76B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3536950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9ED9-41E9-4726-AFC7-D3A3F425FB20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2A729-BAED-4DE8-B1B5-6C29EB395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B96F-DA07-45E2-ADB7-9EF6E6CF9809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9DE9-A7FA-4CA4-AF8A-D27A51724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1042-525D-4860-B353-DABC231113B7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D101-E4CE-42B7-B11B-D682A4235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5F3F9-F24E-493D-824A-0F4CAF6E943B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AD45-5EF5-4D12-AD6E-B7C93313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6BF0-D68C-48CA-A377-BCEDCFF46C23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77419-D7AF-4BA7-95D3-C69AD0944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B8B2B-1F09-4D5F-95B3-57C165E09BC1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42AA-2C3B-4F6C-80A1-F84362927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3536950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BC239-12B4-405D-AD5B-4D3FF095E2B6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05E6-82FA-4E94-A98E-60391FB78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38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200" y="5829300"/>
            <a:ext cx="4883150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57250" y="976313"/>
            <a:ext cx="48006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0"/>
            <a:ext cx="1885950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28D7C-067F-4988-B070-3694690D5997}" type="datetimeFigureOut">
              <a:rPr lang="en-US"/>
              <a:pPr>
                <a:defRPr/>
              </a:pPr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0"/>
            <a:ext cx="2514600" cy="487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0"/>
            <a:ext cx="1371600" cy="4873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962E13DC-F9EB-42A5-A90D-9BD72455B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90" y="357158"/>
            <a:ext cx="6357982" cy="77153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6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tura MT Script Capitals" pitchFamily="66" charset="0"/>
                <a:cs typeface="Times New Roman" panose="02020603050405020304" pitchFamily="18" charset="0"/>
              </a:rPr>
              <a:t>Бюджетное </a:t>
            </a:r>
            <a:r>
              <a:rPr lang="ru-RU" sz="16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tura MT Script Capitals" pitchFamily="66" charset="0"/>
                <a:cs typeface="Times New Roman" panose="02020603050405020304" pitchFamily="18" charset="0"/>
              </a:rPr>
              <a:t>учреждение Чувашской Республики «Козловский комплексный центр социального обслуживания населения» Министерства труда и социальной защиты Чувашской республики</a:t>
            </a:r>
            <a:br>
              <a:rPr lang="ru-RU" sz="16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latin typeface="Matura MT Script Capitals" pitchFamily="66" charset="0"/>
                <a:cs typeface="Times New Roman" panose="02020603050405020304" pitchFamily="18" charset="0"/>
              </a:rPr>
            </a:br>
            <a:r>
              <a:rPr lang="ru-RU" sz="16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/>
                </a:solidFill>
                <a:effectLst/>
                <a:latin typeface="Matura MT Script Capitals" pitchFamily="66" charset="0"/>
                <a:cs typeface="Times New Roman" panose="02020603050405020304" pitchFamily="18" charset="0"/>
              </a:rPr>
              <a:t/>
            </a:r>
            <a:br>
              <a:rPr lang="ru-RU" sz="16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/>
                </a:solidFill>
                <a:effectLst/>
                <a:latin typeface="Matura MT Script Capitals" pitchFamily="66" charset="0"/>
                <a:cs typeface="Times New Roman" panose="02020603050405020304" pitchFamily="18" charset="0"/>
              </a:rPr>
            </a:br>
            <a: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</a:br>
            <a: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  <a:t>Социальный туризм</a:t>
            </a:r>
            <a: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  <a:t/>
            </a:r>
            <a:br>
              <a:rPr lang="ru-RU" sz="3200" cap="all" dirty="0" smtClean="0">
                <a:ln w="0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effectLst/>
                <a:latin typeface="Georgia" pitchFamily="18" charset="0"/>
                <a:cs typeface="Times New Roman" panose="02020603050405020304" pitchFamily="18" charset="0"/>
              </a:rPr>
            </a:br>
            <a:endParaRPr lang="en-US" sz="3200" cap="all" dirty="0">
              <a:ln w="0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effectLst/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8143908" y="3286116"/>
            <a:ext cx="6092671" cy="2786082"/>
          </a:xfrm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4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sz="32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9" name="Picture 2" descr="C:\Users\Людмила\Desktop\на печать фото ОДП\DSC_08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" y="4071948"/>
            <a:ext cx="5715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1619672"/>
            <a:ext cx="1160678" cy="1440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9563" y="785813"/>
            <a:ext cx="4475162" cy="32305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28625" y="714375"/>
            <a:ext cx="5786438" cy="2000250"/>
          </a:xfrm>
        </p:spPr>
        <p:txBody>
          <a:bodyPr/>
          <a:lstStyle/>
          <a:p>
            <a:pPr algn="ctr"/>
            <a:r>
              <a:rPr lang="ru-RU" sz="2800" b="1" i="1" smtClean="0"/>
              <a:t>Паломническая экскурсия </a:t>
            </a:r>
          </a:p>
          <a:p>
            <a:pPr algn="ctr"/>
            <a:r>
              <a:rPr lang="ru-RU" sz="2800" b="1" i="1" smtClean="0"/>
              <a:t>в Свято- Вознесенский Макарьевский монастырь.</a:t>
            </a:r>
          </a:p>
          <a:p>
            <a:endParaRPr lang="ru-RU" smtClean="0"/>
          </a:p>
        </p:txBody>
      </p:sp>
      <p:pic>
        <p:nvPicPr>
          <p:cNvPr id="24579" name="Picture 2" descr="C:\Users\Людмила\Desktop\на печать фото ОДП\IMG_2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500313"/>
            <a:ext cx="62865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4313" y="231775"/>
            <a:ext cx="6429375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+mn-cs"/>
              </a:rPr>
              <a:t> </a:t>
            </a:r>
          </a:p>
          <a:p>
            <a:pPr algn="ctr">
              <a:defRPr/>
            </a:pPr>
            <a:r>
              <a:rPr lang="ru-RU" sz="2400" b="1" i="1" dirty="0">
                <a:latin typeface="Georgia" pitchFamily="18" charset="0"/>
                <a:cs typeface="+mn-cs"/>
              </a:rPr>
              <a:t>Экскурсия по святым местам Республики Татарстан.</a:t>
            </a:r>
          </a:p>
          <a:p>
            <a:pPr algn="ctr">
              <a:defRPr/>
            </a:pPr>
            <a:r>
              <a:rPr lang="ru-RU" sz="2000" b="1" i="1" dirty="0">
                <a:latin typeface="+mj-lt"/>
                <a:cs typeface="Times New Roman" pitchFamily="18" charset="0"/>
              </a:rPr>
              <a:t>Получатели социальных услуг посетили Святой источник </a:t>
            </a:r>
            <a:r>
              <a:rPr lang="ru-RU" sz="2000" b="1" i="1" dirty="0" err="1">
                <a:latin typeface="+mj-lt"/>
                <a:cs typeface="Times New Roman" pitchFamily="18" charset="0"/>
              </a:rPr>
              <a:t>Анисьины</a:t>
            </a:r>
            <a:r>
              <a:rPr lang="ru-RU" sz="2000" b="1" i="1" dirty="0">
                <a:latin typeface="+mj-lt"/>
                <a:cs typeface="Times New Roman" pitchFamily="18" charset="0"/>
              </a:rPr>
              <a:t> грядки.  При  прокатывании по </a:t>
            </a:r>
            <a:r>
              <a:rPr lang="ru-RU" sz="2000" b="1" i="1" dirty="0" err="1">
                <a:latin typeface="+mj-lt"/>
                <a:cs typeface="Times New Roman" pitchFamily="18" charset="0"/>
              </a:rPr>
              <a:t>Анисьиных</a:t>
            </a:r>
            <a:r>
              <a:rPr lang="ru-RU" sz="2000" b="1" i="1" dirty="0">
                <a:latin typeface="+mj-lt"/>
                <a:cs typeface="Times New Roman" pitchFamily="18" charset="0"/>
              </a:rPr>
              <a:t> грядочкам  и  получая в себя силу ее земли, действительно чувствуешь, что  от них идет такое тепло, благодать такая, что сразу забываешь все неприятности, все проблемы суетного мира. И  так хорошо становиться на душе, что и возвращаться не хочется, видно до сих пор незримо матушка </a:t>
            </a:r>
            <a:r>
              <a:rPr lang="ru-RU" sz="2000" b="1" i="1" dirty="0" err="1">
                <a:latin typeface="+mj-lt"/>
                <a:cs typeface="Times New Roman" pitchFamily="18" charset="0"/>
              </a:rPr>
              <a:t>Анисья</a:t>
            </a:r>
            <a:r>
              <a:rPr lang="ru-RU" sz="2000" b="1" i="1" dirty="0">
                <a:latin typeface="+mj-lt"/>
                <a:cs typeface="Times New Roman" pitchFamily="18" charset="0"/>
              </a:rPr>
              <a:t> здесь присутствует и молится за всех нас. </a:t>
            </a:r>
          </a:p>
        </p:txBody>
      </p:sp>
      <p:pic>
        <p:nvPicPr>
          <p:cNvPr id="25602" name="Picture 2" descr="C:\Users\Людмила\Desktop\на печать фото ОДП\IMG_28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786313"/>
            <a:ext cx="52863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5929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Georgia" pitchFamily="18" charset="0"/>
              </a:rPr>
              <a:t>Экскурсия  в мужской монастырь – «Седмиозерный Богородичной пустыни».</a:t>
            </a:r>
          </a:p>
        </p:txBody>
      </p:sp>
      <p:pic>
        <p:nvPicPr>
          <p:cNvPr id="26626" name="Picture 2" descr="C:\Users\Людмила\Desktop\на печать фото ОДП\IMG_2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071688"/>
            <a:ext cx="5429250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Людмила\Desktop\на печать фото ОДП\DSC_0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62865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285750" y="5715000"/>
            <a:ext cx="6286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31800" algn="ctr"/>
            <a:r>
              <a:rPr lang="ru-RU" sz="3200" b="1" i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Экскурсионная поездка </a:t>
            </a:r>
          </a:p>
          <a:p>
            <a:pPr indent="431800" algn="ctr"/>
            <a:r>
              <a:rPr lang="ru-RU" sz="3200" b="1" i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в Александро-Невский мужской монастырь. </a:t>
            </a:r>
            <a:endParaRPr lang="ru-RU" sz="3200" b="1" i="1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Людмила\Desktop\на печать фото ОДП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928938"/>
            <a:ext cx="6286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75" y="1285875"/>
            <a:ext cx="55006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latin typeface="+mj-lt"/>
                <a:cs typeface="+mn-cs"/>
              </a:rPr>
              <a:t>Тихвинский Богородичный Успенский монастырь</a:t>
            </a:r>
            <a:endParaRPr lang="ru-RU" sz="2800" i="1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3" y="285750"/>
            <a:ext cx="6429375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accent6"/>
                </a:solidFill>
                <a:latin typeface="+mj-lt"/>
                <a:cs typeface="+mn-cs"/>
              </a:rPr>
              <a:t>Социальный туризм</a:t>
            </a:r>
            <a:r>
              <a:rPr lang="ru-RU" sz="2400" b="1" i="1" dirty="0">
                <a:solidFill>
                  <a:schemeClr val="accent6"/>
                </a:solidFill>
                <a:latin typeface="+mj-lt"/>
                <a:cs typeface="+mn-cs"/>
              </a:rPr>
              <a:t/>
            </a:r>
            <a:br>
              <a:rPr lang="ru-RU" sz="2400" b="1" i="1" dirty="0">
                <a:solidFill>
                  <a:schemeClr val="accent6"/>
                </a:solidFill>
                <a:latin typeface="+mj-lt"/>
                <a:cs typeface="+mn-cs"/>
              </a:rPr>
            </a:br>
            <a:r>
              <a:rPr lang="ru-RU" sz="2400" b="1" i="1" dirty="0">
                <a:solidFill>
                  <a:schemeClr val="accent6"/>
                </a:solidFill>
                <a:latin typeface="+mj-lt"/>
                <a:cs typeface="+mn-cs"/>
              </a:rPr>
              <a:t> для пожилых граждан и инвалидов</a:t>
            </a:r>
            <a:r>
              <a:rPr lang="ru-RU" sz="2400" b="1" i="1" dirty="0" smtClean="0">
                <a:solidFill>
                  <a:schemeClr val="accent6"/>
                </a:solidFill>
                <a:latin typeface="+mj-lt"/>
                <a:cs typeface="+mn-cs"/>
              </a:rPr>
              <a:t>.</a:t>
            </a:r>
          </a:p>
          <a:p>
            <a:pPr algn="just">
              <a:defRPr/>
            </a:pPr>
            <a:r>
              <a:rPr lang="ru-RU" sz="2000" i="1" dirty="0">
                <a:solidFill>
                  <a:schemeClr val="accent6"/>
                </a:solidFill>
                <a:latin typeface="Arial" panose="020B0604020202020204" pitchFamily="34" charset="0"/>
                <a:cs typeface="+mn-cs"/>
              </a:rPr>
              <a:t/>
            </a:r>
            <a:br>
              <a:rPr lang="ru-RU" sz="2000" i="1" dirty="0">
                <a:solidFill>
                  <a:schemeClr val="accent6"/>
                </a:solidFill>
                <a:latin typeface="Arial" panose="020B0604020202020204" pitchFamily="34" charset="0"/>
                <a:cs typeface="+mn-cs"/>
              </a:rPr>
            </a:br>
            <a:r>
              <a:rPr lang="ru-RU" sz="2000" b="1" i="1" dirty="0">
                <a:latin typeface="Arial" panose="020B0604020202020204" pitchFamily="34" charset="0"/>
                <a:cs typeface="+mn-cs"/>
              </a:rPr>
              <a:t>Социальный туризм для пожилых - это форма обслуживания, направленная на сохранение здоровья, организации правильного и полезного отдыха, расширение круга общения по интересам, повышения работоспособности организма.</a:t>
            </a:r>
            <a:br>
              <a:rPr lang="ru-RU" sz="2000" b="1" i="1" dirty="0">
                <a:latin typeface="Arial" panose="020B0604020202020204" pitchFamily="34" charset="0"/>
                <a:cs typeface="+mn-cs"/>
              </a:rPr>
            </a:br>
            <a:r>
              <a:rPr lang="ru-RU" sz="2000" b="1" i="1" dirty="0">
                <a:latin typeface="Arial" panose="020B0604020202020204" pitchFamily="34" charset="0"/>
                <a:cs typeface="+mn-cs"/>
              </a:rPr>
              <a:t>  В  нашем центре </a:t>
            </a:r>
            <a:r>
              <a:rPr lang="ru-RU" sz="2000" b="1" i="1" dirty="0" smtClean="0">
                <a:latin typeface="Arial" panose="020B0604020202020204" pitchFamily="34" charset="0"/>
                <a:cs typeface="+mn-cs"/>
              </a:rPr>
              <a:t>активно работает технология активного долголетия </a:t>
            </a:r>
            <a:r>
              <a:rPr lang="ru-RU" sz="2000" b="1" i="1" dirty="0" smtClean="0">
                <a:latin typeface="Arial" panose="020B0604020202020204" pitchFamily="34" charset="0"/>
                <a:cs typeface="+mn-cs"/>
              </a:rPr>
              <a:t>«Социальный </a:t>
            </a:r>
            <a:r>
              <a:rPr lang="ru-RU" sz="2000" b="1" i="1" dirty="0">
                <a:latin typeface="Arial" panose="020B0604020202020204" pitchFamily="34" charset="0"/>
                <a:cs typeface="+mn-cs"/>
              </a:rPr>
              <a:t>туризм» для представителей старшего поколения. Это очень интересное и перспективное направление по повышению качества жизни старшего поколения. Сегодня далеко не </a:t>
            </a:r>
            <a:r>
              <a:rPr lang="ru-RU" sz="2000" b="1" i="1" dirty="0" smtClean="0">
                <a:latin typeface="Arial" panose="020B0604020202020204" pitchFamily="34" charset="0"/>
                <a:cs typeface="+mn-cs"/>
              </a:rPr>
              <a:t>каждый </a:t>
            </a:r>
            <a:r>
              <a:rPr lang="ru-RU" sz="2000" b="1" i="1" dirty="0">
                <a:latin typeface="Arial" panose="020B0604020202020204" pitchFamily="34" charset="0"/>
                <a:cs typeface="+mn-cs"/>
              </a:rPr>
              <a:t>пенсионер может позволить себе  путешествие по родному краю.</a:t>
            </a:r>
            <a:br>
              <a:rPr lang="ru-RU" sz="2000" b="1" i="1" dirty="0">
                <a:latin typeface="Arial" panose="020B0604020202020204" pitchFamily="34" charset="0"/>
                <a:cs typeface="+mn-cs"/>
              </a:rPr>
            </a:br>
            <a:r>
              <a:rPr lang="ru-RU" sz="2000" b="1" i="1" dirty="0">
                <a:latin typeface="Arial" panose="020B0604020202020204" pitchFamily="34" charset="0"/>
                <a:cs typeface="+mn-cs"/>
              </a:rPr>
              <a:t>Участие в </a:t>
            </a:r>
            <a:r>
              <a:rPr lang="ru-RU" sz="2000" b="1" i="1" dirty="0" smtClean="0">
                <a:latin typeface="Arial" panose="020B0604020202020204" pitchFamily="34" charset="0"/>
                <a:cs typeface="+mn-cs"/>
              </a:rPr>
              <a:t>данном клубе  помогает </a:t>
            </a:r>
            <a:r>
              <a:rPr lang="ru-RU" sz="2000" b="1" i="1" dirty="0">
                <a:latin typeface="Arial" panose="020B0604020202020204" pitchFamily="34" charset="0"/>
                <a:cs typeface="+mn-cs"/>
              </a:rPr>
              <a:t>воплотить эти мечты, а заодно получить мощный заряд позитива и бодрости. Ведь среди наших получателей социальных услуг есть много людей энергичных и любознательных, жаждущих ярких впечатлений и новых открытий, и туризм для них - один из лучших способов продления активного долголетия. </a:t>
            </a:r>
            <a:endParaRPr lang="ru-RU" sz="2000" b="1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428625"/>
            <a:ext cx="6311602" cy="821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200" b="1" i="1" dirty="0">
                <a:latin typeface="+mj-lt"/>
                <a:cs typeface="+mn-cs"/>
              </a:rPr>
              <a:t>Туризм оказывает большое влияние на оздоровление пожилых людей, является фактором, противодействующим гипокинезии, которая деструктивно влияет на здоровье и психику. Двигательные ограничения значительно снижают жизненные возможности, служат причиной угнетения, уныния, стресса, потери веры в себя. Через туризм осуществляется терапия и профилактика психосоматических заболеваний, поддержание физической формы и здоровья.</a:t>
            </a:r>
            <a:br>
              <a:rPr lang="ru-RU" sz="2200" b="1" i="1" dirty="0">
                <a:latin typeface="+mj-lt"/>
                <a:cs typeface="+mn-cs"/>
              </a:rPr>
            </a:br>
            <a:r>
              <a:rPr lang="ru-RU" sz="2200" b="1" i="1" dirty="0">
                <a:latin typeface="+mj-lt"/>
                <a:cs typeface="+mn-cs"/>
              </a:rPr>
              <a:t> Туризм создает среду полноценного общения, в которой человек с проблемами взаимодействует с разными людьми, устанавливает социальные контакты и имеет возможность выполнять различные социальные роли.</a:t>
            </a:r>
            <a:br>
              <a:rPr lang="ru-RU" sz="2200" b="1" i="1" dirty="0">
                <a:latin typeface="+mj-lt"/>
                <a:cs typeface="+mn-cs"/>
              </a:rPr>
            </a:br>
            <a:r>
              <a:rPr lang="ru-RU" sz="2200" b="1" i="1" dirty="0">
                <a:latin typeface="+mj-lt"/>
                <a:cs typeface="+mn-cs"/>
              </a:rPr>
              <a:t>Туризм устраняет чувство потери достоинства, неполноценности, интегрирует пожилых и инвалидов в общество.</a:t>
            </a:r>
            <a:r>
              <a:rPr lang="ru-RU" sz="2200" dirty="0">
                <a:latin typeface="Arial" panose="020B0604020202020204" pitchFamily="34" charset="0"/>
                <a:cs typeface="+mn-cs"/>
              </a:rPr>
              <a:t/>
            </a:r>
            <a:br>
              <a:rPr lang="ru-RU" sz="2200" dirty="0">
                <a:latin typeface="Arial" panose="020B0604020202020204" pitchFamily="34" charset="0"/>
                <a:cs typeface="+mn-cs"/>
              </a:rPr>
            </a:br>
            <a:endParaRPr lang="ru-RU" sz="2200" dirty="0"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929563" y="-214313"/>
            <a:ext cx="5381625" cy="428626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8680" y="899592"/>
            <a:ext cx="5929313" cy="7126287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"</a:t>
            </a:r>
            <a:r>
              <a:rPr lang="ru-RU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Социальный туризм" реализуется по следующим направлениям: </a:t>
            </a:r>
          </a:p>
          <a:p>
            <a:pPr algn="ctr"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defRPr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defRPr/>
            </a:pP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Культурно-краеведческое направление </a:t>
            </a:r>
          </a:p>
          <a:p>
            <a:pPr>
              <a:defRPr/>
            </a:pP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</a:t>
            </a:r>
            <a:r>
              <a:rPr lang="ru-RU" sz="2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Православно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-этнографическое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направление </a:t>
            </a:r>
          </a:p>
          <a:p>
            <a:pPr algn="just">
              <a:defRPr/>
            </a:pP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_Паломнический </a:t>
            </a:r>
            <a:r>
              <a:rPr lang="ru-RU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туризм </a:t>
            </a:r>
          </a:p>
          <a:p>
            <a:pPr marL="457200" indent="-45720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Font typeface="Georgia" pitchFamily="18" charset="0"/>
              <a:buNone/>
              <a:defRPr/>
            </a:pPr>
            <a:r>
              <a:rPr lang="ru-RU" sz="2000" dirty="0" smtClean="0">
                <a:noFill/>
              </a:rPr>
              <a:t>Культурно-краеведческое направление позволяет полюбоваться памятниками природы родного края; познакомится со старинными народными песнями и танцами в исполнении фольклорных коллективов; на несколько мгновений ощутить себя современниками исторических личностей и событий прошлого.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>
                <a:noFill/>
                <a:latin typeface="+mn-lt"/>
              </a:rPr>
              <a:t>Культурно-краеведческое направление позволяет полюбоваться памятниками природы родного края; познакомится со старинными народными песнями и танцами в исполнении фольклорных коллективов; на несколько мгновений ощутить себя современниками исторических личностей и событий прошлого.</a:t>
            </a:r>
            <a:br>
              <a:rPr lang="ru-RU" dirty="0" smtClean="0">
                <a:noFill/>
                <a:latin typeface="+mn-lt"/>
              </a:rPr>
            </a:br>
            <a:endParaRPr lang="ru-RU" dirty="0">
              <a:noFill/>
              <a:latin typeface="+mn-lt"/>
            </a:endParaRPr>
          </a:p>
        </p:txBody>
      </p:sp>
      <p:sp>
        <p:nvSpPr>
          <p:cNvPr id="19458" name="Текст 5"/>
          <p:cNvSpPr>
            <a:spLocks noGrp="1"/>
          </p:cNvSpPr>
          <p:nvPr>
            <p:ph type="body" idx="1"/>
          </p:nvPr>
        </p:nvSpPr>
        <p:spPr>
          <a:xfrm>
            <a:off x="357188" y="357188"/>
            <a:ext cx="6215062" cy="6900862"/>
          </a:xfrm>
        </p:spPr>
        <p:txBody>
          <a:bodyPr/>
          <a:lstStyle/>
          <a:p>
            <a:pPr algn="ctr"/>
            <a:r>
              <a:rPr lang="ru-RU" sz="2200" b="1" i="1" smtClean="0"/>
              <a:t>Культурно-краеведческое направление позволяет полюбоваться памятниками природы родного края; познакомится со старинными народными песнями и танцами в исполнении фольклорных коллективов; на несколько мгновений ощутить себя современниками исторических личностей и событий прошлого.</a:t>
            </a:r>
          </a:p>
          <a:p>
            <a:pPr algn="ctr"/>
            <a:endParaRPr lang="ru-RU" sz="2400" smtClean="0"/>
          </a:p>
          <a:p>
            <a:pPr algn="ctr"/>
            <a:endParaRPr lang="ru-RU" smtClean="0"/>
          </a:p>
        </p:txBody>
      </p:sp>
      <p:pic>
        <p:nvPicPr>
          <p:cNvPr id="19459" name="Picture 13" descr="дневное 31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4000500"/>
            <a:ext cx="5214938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7072313" y="1428750"/>
            <a:ext cx="4475162" cy="32305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0482" name="Текст 23"/>
          <p:cNvSpPr>
            <a:spLocks noGrp="1"/>
          </p:cNvSpPr>
          <p:nvPr>
            <p:ph type="body" idx="1"/>
          </p:nvPr>
        </p:nvSpPr>
        <p:spPr>
          <a:xfrm>
            <a:off x="571500" y="928688"/>
            <a:ext cx="5857875" cy="6929437"/>
          </a:xfrm>
        </p:spPr>
        <p:txBody>
          <a:bodyPr/>
          <a:lstStyle/>
          <a:p>
            <a:pPr algn="ctr"/>
            <a:r>
              <a:rPr lang="ru-RU" b="1" i="1" dirty="0" smtClean="0"/>
              <a:t>Ветераны посетили </a:t>
            </a:r>
            <a:r>
              <a:rPr lang="ru-RU" b="1" i="1" dirty="0" smtClean="0"/>
              <a:t>музей истории Свияжска, где были ознакомлены   с выставками, на которых представлены: уникальный макет с реконструкцией планировки и застройки Свияжска середины XVI в., археологические находки, копии архивных документов и редких фотоматериалов, повествующие о различных этапах в развитии города с момента его основания до середина ХХ в.  </a:t>
            </a:r>
          </a:p>
          <a:p>
            <a:pPr algn="l"/>
            <a:endParaRPr lang="ru-RU" dirty="0" smtClean="0"/>
          </a:p>
        </p:txBody>
      </p:sp>
      <p:pic>
        <p:nvPicPr>
          <p:cNvPr id="20483" name="Picture 11" descr="дневное 3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286250"/>
            <a:ext cx="55721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6688" y="2714625"/>
            <a:ext cx="4475162" cy="32305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428625" y="1428750"/>
            <a:ext cx="6215063" cy="1357313"/>
          </a:xfrm>
        </p:spPr>
        <p:txBody>
          <a:bodyPr/>
          <a:lstStyle/>
          <a:p>
            <a:pPr algn="ctr"/>
            <a:r>
              <a:rPr lang="ru-RU" sz="2400" b="1" i="1" smtClean="0"/>
              <a:t>Мемориальный комплекс</a:t>
            </a:r>
          </a:p>
          <a:p>
            <a:pPr algn="ctr"/>
            <a:r>
              <a:rPr lang="ru-RU" sz="2400" b="1" i="1" smtClean="0"/>
              <a:t>летчика-космонавта СССР</a:t>
            </a:r>
          </a:p>
          <a:p>
            <a:pPr algn="ctr"/>
            <a:r>
              <a:rPr lang="ru-RU" sz="2400" b="1" i="1" smtClean="0"/>
              <a:t> А.Г. Николаева</a:t>
            </a:r>
          </a:p>
          <a:p>
            <a:pPr algn="ctr"/>
            <a:endParaRPr lang="ru-RU" smtClean="0"/>
          </a:p>
          <a:p>
            <a:endParaRPr lang="ru-RU" smtClean="0"/>
          </a:p>
        </p:txBody>
      </p:sp>
      <p:pic>
        <p:nvPicPr>
          <p:cNvPr id="21507" name="Picture 2" descr="C:\Users\Людмил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786188"/>
            <a:ext cx="50720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6625" y="1143000"/>
            <a:ext cx="4475163" cy="3230563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428625" y="714375"/>
            <a:ext cx="6072188" cy="7429500"/>
          </a:xfrm>
        </p:spPr>
        <p:txBody>
          <a:bodyPr/>
          <a:lstStyle/>
          <a:p>
            <a:pPr algn="ctr"/>
            <a:r>
              <a:rPr lang="ru-RU" smtClean="0"/>
              <a:t>Православно-этнографическое направление предлагает познакомиться с историей, архитектурой, иконописью, ремесленными традициями края; возможность прикоснуться к истокам православной культуры, ознакомиться с ее традициями, ценностями, наследием, принять участие в религиозных церемониях.</a:t>
            </a:r>
          </a:p>
          <a:p>
            <a:pPr algn="ctr"/>
            <a:endParaRPr lang="ru-RU" smtClean="0"/>
          </a:p>
        </p:txBody>
      </p:sp>
      <p:pic>
        <p:nvPicPr>
          <p:cNvPr id="22531" name="Picture 2" descr="C:\Users\Людмила\Desktop\на печать фото ОДП\IMG_2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000375"/>
            <a:ext cx="4357687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313" y="1643063"/>
            <a:ext cx="4475162" cy="323056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214313" y="214313"/>
            <a:ext cx="6429375" cy="8215312"/>
          </a:xfrm>
        </p:spPr>
        <p:txBody>
          <a:bodyPr/>
          <a:lstStyle/>
          <a:p>
            <a:pPr algn="ctr"/>
            <a:r>
              <a:rPr lang="ru-RU" sz="2400" b="1" i="1" smtClean="0"/>
              <a:t>Посетила достопримечательности Республики Татарстана, а именно утопающий в цвету  Раифский Богородицкий мужской монастырь. Получатели социальных услуг  прогулялись по живописным местам монастыря. С большим интересом  просмотрели  художественную авторскую выставку Михаила Нефедова,  члена союза художников России</a:t>
            </a:r>
          </a:p>
        </p:txBody>
      </p:sp>
      <p:pic>
        <p:nvPicPr>
          <p:cNvPr id="23555" name="Picture 2" descr="C:\Users\Людмила\Desktop\на печать фото ОДП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500563"/>
            <a:ext cx="592931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2317</TotalTime>
  <Words>333</Words>
  <Application>Microsoft Office PowerPoint</Application>
  <PresentationFormat>Экран (4:3)</PresentationFormat>
  <Paragraphs>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Georgia</vt:lpstr>
      <vt:lpstr>Matura MT Script Capitals</vt:lpstr>
      <vt:lpstr>Times New Roman</vt:lpstr>
      <vt:lpstr>Trebuchet MS</vt:lpstr>
      <vt:lpstr>Воздушный поток</vt:lpstr>
      <vt:lpstr>Бюджетное учреждение Чувашской Республики «Козловский комплексный центр социального обслуживания населения» Министерства труда и социальной защиты Чувашской республики     Социальный туризм </vt:lpstr>
      <vt:lpstr>Презентация PowerPoint</vt:lpstr>
      <vt:lpstr>Презентация PowerPoint</vt:lpstr>
      <vt:lpstr>Презентация PowerPoint</vt:lpstr>
      <vt:lpstr>Культурно-краеведческое направление позволяет полюбоваться памятниками природы родного края; познакомится со старинными народными песнями и танцами в исполнении фольклорных коллективов; на несколько мгновений ощутить себя современниками исторических личностей и событий прошлого. Культурно-краеведческое направление позволяет полюбоваться памятниками природы родного края; познакомится со старинными народными песнями и танцами в исполнении фольклорных коллективов; на несколько мгновений ощутить себя современниками исторических личностей и событий прошлого.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</cp:lastModifiedBy>
  <cp:revision>117</cp:revision>
  <dcterms:created xsi:type="dcterms:W3CDTF">2013-08-21T19:17:07Z</dcterms:created>
  <dcterms:modified xsi:type="dcterms:W3CDTF">2021-06-07T10:30:12Z</dcterms:modified>
</cp:coreProperties>
</file>