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70" r:id="rId4"/>
    <p:sldId id="269" r:id="rId5"/>
    <p:sldId id="257" r:id="rId6"/>
    <p:sldId id="258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F0A694-95D6-47E8-9E36-0D4CA36E36F4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ACD6CB-42D6-4A8B-A522-B1EAB9B8D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7128792" cy="4248472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Автономная некоммерческая организация «Центр развития сельских территорий «Залог успеха» </a:t>
            </a:r>
            <a:br>
              <a:rPr lang="ru-RU" sz="4000" b="1" i="1" dirty="0" smtClean="0">
                <a:solidFill>
                  <a:srgbClr val="0070C0"/>
                </a:solidFill>
              </a:rPr>
            </a:br>
            <a:r>
              <a:rPr lang="ru-RU" sz="4000" b="1" i="1" dirty="0" smtClean="0">
                <a:solidFill>
                  <a:srgbClr val="002060"/>
                </a:solidFill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</a:rPr>
            </a:br>
            <a:r>
              <a:rPr lang="ru-RU" sz="4000" b="1" i="1" dirty="0" smtClean="0">
                <a:solidFill>
                  <a:srgbClr val="002060"/>
                </a:solidFill>
              </a:rPr>
              <a:t> 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Частинский</a:t>
            </a:r>
            <a:r>
              <a:rPr lang="ru-RU" sz="4000" b="1" i="1" dirty="0" smtClean="0">
                <a:solidFill>
                  <a:srgbClr val="FF0000"/>
                </a:solidFill>
              </a:rPr>
              <a:t> муниципальный округ 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25144"/>
            <a:ext cx="7061054" cy="1872208"/>
          </a:xfrm>
        </p:spPr>
        <p:txBody>
          <a:bodyPr>
            <a:normAutofit/>
          </a:bodyPr>
          <a:lstStyle/>
          <a:p>
            <a:pPr algn="r"/>
            <a:endParaRPr lang="ru-RU" sz="20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Учредитель и директор:</a:t>
            </a:r>
          </a:p>
          <a:p>
            <a:pPr algn="r"/>
            <a:r>
              <a:rPr lang="ru-RU" sz="2000" b="1" dirty="0" err="1" smtClean="0">
                <a:solidFill>
                  <a:srgbClr val="002060"/>
                </a:solidFill>
              </a:rPr>
              <a:t>Дурышева</a:t>
            </a:r>
            <a:r>
              <a:rPr lang="ru-RU" sz="2000" b="1" dirty="0" smtClean="0">
                <a:solidFill>
                  <a:srgbClr val="002060"/>
                </a:solidFill>
              </a:rPr>
              <a:t> Светлана Ивановна </a:t>
            </a:r>
          </a:p>
          <a:p>
            <a:pPr algn="r"/>
            <a:endParaRPr lang="ru-RU" sz="2000" b="1" dirty="0" smtClean="0">
              <a:solidFill>
                <a:srgbClr val="002060"/>
              </a:solidFill>
            </a:endParaRPr>
          </a:p>
          <a:p>
            <a:pPr algn="r"/>
            <a:endParaRPr lang="ru-RU" sz="2000" b="1" dirty="0" smtClean="0">
              <a:solidFill>
                <a:srgbClr val="002060"/>
              </a:solidFill>
            </a:endParaRPr>
          </a:p>
          <a:p>
            <a:pPr algn="r"/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56872" cy="83671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        </a:t>
            </a:r>
            <a:r>
              <a:rPr lang="ru-RU" sz="3500" b="1" i="1" dirty="0" smtClean="0">
                <a:solidFill>
                  <a:srgbClr val="FF0000"/>
                </a:solidFill>
              </a:rPr>
              <a:t>Актуальность</a:t>
            </a:r>
            <a:r>
              <a:rPr lang="ru-RU" sz="3500" b="1" i="1" dirty="0" smtClean="0">
                <a:solidFill>
                  <a:srgbClr val="0070C0"/>
                </a:solidFill>
              </a:rPr>
              <a:t>  </a:t>
            </a:r>
            <a:r>
              <a:rPr lang="ru-RU" sz="3500" b="1" i="1" dirty="0" smtClean="0">
                <a:solidFill>
                  <a:srgbClr val="FF0000"/>
                </a:solidFill>
              </a:rPr>
              <a:t>проблемы</a:t>
            </a:r>
            <a:r>
              <a:rPr lang="ru-RU" sz="3500" b="1" i="1" dirty="0" smtClean="0">
                <a:solidFill>
                  <a:srgbClr val="0070C0"/>
                </a:solidFill>
              </a:rPr>
              <a:t>:</a:t>
            </a:r>
            <a:endParaRPr lang="ru-RU" sz="35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58238"/>
            <a:ext cx="7704856" cy="223224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-Снижение активизации населения всех возрастов участия в </a:t>
            </a:r>
            <a:r>
              <a:rPr lang="ru-RU" sz="2200" dirty="0" smtClean="0">
                <a:solidFill>
                  <a:srgbClr val="002060"/>
                </a:solidFill>
              </a:rPr>
              <a:t>жизни сельской </a:t>
            </a:r>
            <a:r>
              <a:rPr lang="ru-RU" sz="2200" dirty="0" smtClean="0">
                <a:solidFill>
                  <a:srgbClr val="002060"/>
                </a:solidFill>
              </a:rPr>
              <a:t>территории;</a:t>
            </a:r>
          </a:p>
          <a:p>
            <a:pPr marL="82296" indent="0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- низкая мотивация во взаимодействии населения ,бизнеса 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власти,НКО</a:t>
            </a:r>
            <a:r>
              <a:rPr lang="ru-RU" sz="2200" dirty="0" smtClean="0">
                <a:solidFill>
                  <a:srgbClr val="002060"/>
                </a:solidFill>
              </a:rPr>
              <a:t>;</a:t>
            </a:r>
            <a:endParaRPr lang="ru-RU" sz="2200" dirty="0" smtClean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-отсутствие комплексного подхода к </a:t>
            </a:r>
            <a:r>
              <a:rPr lang="ru-RU" sz="2200" dirty="0" smtClean="0">
                <a:solidFill>
                  <a:srgbClr val="002060"/>
                </a:solidFill>
              </a:rPr>
              <a:t>развитию сельских территорий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780928"/>
            <a:ext cx="712879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i="1" dirty="0" smtClean="0">
                <a:solidFill>
                  <a:srgbClr val="FF0000"/>
                </a:solidFill>
                <a:latin typeface="+mj-lt"/>
              </a:rPr>
              <a:t>Социальная </a:t>
            </a:r>
            <a:r>
              <a:rPr lang="ru-RU" sz="3500" b="1" i="1" dirty="0" smtClean="0">
                <a:solidFill>
                  <a:srgbClr val="FF0000"/>
                </a:solidFill>
                <a:latin typeface="+mj-lt"/>
              </a:rPr>
              <a:t>значимость:</a:t>
            </a:r>
            <a:endParaRPr lang="ru-RU" sz="35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3573016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-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увеличение интенсивности взаимодействия ее с населением , бизнесом, общественными организациями и НКО, по решению вопросов развития территории;</a:t>
            </a:r>
          </a:p>
          <a:p>
            <a:pPr marL="82296" indent="0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-создание единого центра с учетом комплексного подхода  по разработке, участию, сопровождению и реализации проектов и грантов на территории округа;</a:t>
            </a:r>
          </a:p>
          <a:p>
            <a:pPr marL="82296" indent="0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-привлечение дополнительного финансирования на развитие сельской территории;</a:t>
            </a:r>
          </a:p>
          <a:p>
            <a:pPr marL="82296"/>
            <a:r>
              <a:rPr lang="ru-RU" sz="2200" dirty="0" smtClean="0">
                <a:solidFill>
                  <a:srgbClr val="002060"/>
                </a:solidFill>
              </a:rPr>
              <a:t>- повышение популярности власти;</a:t>
            </a:r>
          </a:p>
        </p:txBody>
      </p:sp>
    </p:spTree>
    <p:extLst>
      <p:ext uri="{BB962C8B-B14F-4D97-AF65-F5344CB8AC3E}">
        <p14:creationId xmlns:p14="http://schemas.microsoft.com/office/powerpoint/2010/main" val="175262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            </a:t>
            </a:r>
            <a:r>
              <a:rPr lang="ru-RU" sz="3500" b="1" dirty="0" smtClean="0">
                <a:solidFill>
                  <a:srgbClr val="FF0000"/>
                </a:solidFill>
              </a:rPr>
              <a:t>Цель создания Центра развития сельских </a:t>
            </a:r>
            <a:r>
              <a:rPr lang="ru-RU" sz="3500" b="1" dirty="0" smtClean="0">
                <a:solidFill>
                  <a:srgbClr val="FF0000"/>
                </a:solidFill>
              </a:rPr>
              <a:t>территорий</a:t>
            </a:r>
            <a:r>
              <a:rPr lang="ru-RU" sz="3500" b="1" dirty="0" smtClean="0">
                <a:solidFill>
                  <a:srgbClr val="FF0000"/>
                </a:solidFill>
              </a:rPr>
              <a:t>:</a:t>
            </a:r>
            <a:endParaRPr lang="ru-RU" sz="35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500" dirty="0" smtClean="0">
                <a:solidFill>
                  <a:srgbClr val="002060"/>
                </a:solidFill>
              </a:rPr>
              <a:t>Активизация населения и вовлечение граждан в социально-экономическое развитие сельских территорий с помощью АНО «ЦРСТ «Залог успеха» через: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-добровольчество и </a:t>
            </a:r>
            <a:r>
              <a:rPr lang="ru-RU" sz="2400" i="1" dirty="0" err="1" smtClean="0">
                <a:solidFill>
                  <a:srgbClr val="002060"/>
                </a:solidFill>
              </a:rPr>
              <a:t>волонтерство</a:t>
            </a:r>
            <a:r>
              <a:rPr lang="ru-RU" sz="2400" i="1" dirty="0" smtClean="0">
                <a:solidFill>
                  <a:srgbClr val="002060"/>
                </a:solidFill>
              </a:rPr>
              <a:t>;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-детско-юношеское  военно-патриотическое  и спортивное общественное движение;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-участие  в проектах федерального, регионального и местного уровнях и их реализация;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-взаимодействие с бизнесом , НКО, общественными движениями.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            </a:t>
            </a:r>
            <a:r>
              <a:rPr lang="ru-RU" sz="3500" b="1" i="1" dirty="0" smtClean="0">
                <a:solidFill>
                  <a:srgbClr val="FF0000"/>
                </a:solidFill>
              </a:rPr>
              <a:t>Задачи Центра:</a:t>
            </a:r>
            <a:endParaRPr lang="ru-RU" sz="35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Популяризация и продвижения ценностей добровольчества и создание благоприятных  условий  для осуществления добровольческой и волонтерской деятельности;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-Формирование единого информационного пространства добровольчества и </a:t>
            </a:r>
            <a:r>
              <a:rPr lang="ru-RU" dirty="0" err="1" smtClean="0">
                <a:solidFill>
                  <a:srgbClr val="002060"/>
                </a:solidFill>
              </a:rPr>
              <a:t>волонтерства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-организация изучения и воспитания у молодежи  высокой гражданско-социальной активности и патриотизма;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 err="1" smtClean="0">
                <a:solidFill>
                  <a:srgbClr val="002060"/>
                </a:solidFill>
              </a:rPr>
              <a:t>фомирование</a:t>
            </a:r>
            <a:r>
              <a:rPr lang="ru-RU" dirty="0" smtClean="0">
                <a:solidFill>
                  <a:srgbClr val="002060"/>
                </a:solidFill>
              </a:rPr>
              <a:t> здорового образа жизни населения;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-участие в проектах всех структур власти и общества всех возрастных групп населения;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-создание единого пространства для взаимодействия населения, власти и  бизнеса, нацеленного на развитие сельских территорий.</a:t>
            </a:r>
          </a:p>
          <a:p>
            <a:pPr marL="596646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1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864096"/>
          </a:xfrm>
        </p:spPr>
        <p:txBody>
          <a:bodyPr>
            <a:normAutofit/>
          </a:bodyPr>
          <a:lstStyle/>
          <a:p>
            <a:r>
              <a:rPr lang="ru-RU" sz="3500" i="1" dirty="0" smtClean="0">
                <a:solidFill>
                  <a:srgbClr val="FF0000"/>
                </a:solidFill>
              </a:rPr>
              <a:t>Виды деятельности Центра:</a:t>
            </a:r>
            <a:endParaRPr lang="ru-RU" sz="35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6886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- организация взаимодействия с органами государственной власти и местного самоуправления, государственными, муниципальными и иными организациями, общественными объединениями по комплексному развитию сельских территорий;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проведение семинаров, конференций, круглых столов, мастер-классов по направлениям деятельности организации;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привлечение добровольческого ресурса во всех сферах, способствование распространения лучших практик добровольческой помощи для развития сельских территорий;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-круглые столы по обмену опытом;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-организация проведения мероприятий и праздников, направленных на повышение в обществе интереса к развитию сельских территорий и активизация общества в этом направлении;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-взаимодействие с массовыми движениями, профессиональными союзами,  спортивными и молодежными организациями, добровольными обществами, творческими союзами, благотворительными фондами и другими организациями в интересах улучшения условий жизни сельских жителей, способствующих развитию сельских территорий;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13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143000"/>
          </a:xfrm>
        </p:spPr>
        <p:txBody>
          <a:bodyPr>
            <a:normAutofit/>
          </a:bodyPr>
          <a:lstStyle/>
          <a:p>
            <a:pPr algn="ctr"/>
            <a:r>
              <a:rPr lang="ru-RU" sz="3500" dirty="0" smtClean="0">
                <a:solidFill>
                  <a:srgbClr val="FF0000"/>
                </a:solidFill>
              </a:rPr>
              <a:t>Виды деятельности Центра:</a:t>
            </a:r>
            <a:endParaRPr lang="ru-RU" sz="35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    </a:t>
            </a:r>
            <a:r>
              <a:rPr lang="ru-RU" sz="5400" dirty="0" smtClean="0">
                <a:solidFill>
                  <a:srgbClr val="002060"/>
                </a:solidFill>
              </a:rPr>
              <a:t>оказание консультационных и информационных услуг населению, в различных сферах жизни,  проживающих в сельских территориях;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- методическая, информационная, консультационная, образовательная и ресурсная поддержка добровольческой  и волонтерской деятельности;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-организация воспитания у молодежи высокой гражданско-социальной активности и патриотизма;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- организация укрепления физической закалки и физической выносливости населения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-обеспечение координации военно-патриотической деятельности населения;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--участие в проектах всех структур власти и общества всех возрастных групп населения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b="1" i="1" dirty="0" smtClean="0">
                <a:solidFill>
                  <a:srgbClr val="FF0000"/>
                </a:solidFill>
              </a:rPr>
              <a:t>Ресурсы для реализации проекта:</a:t>
            </a:r>
            <a:endParaRPr lang="ru-RU" sz="35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ДОБРО.</a:t>
            </a:r>
            <a:r>
              <a:rPr lang="en-US" sz="6000" dirty="0" smtClean="0">
                <a:solidFill>
                  <a:srgbClr val="002060"/>
                </a:solidFill>
              </a:rPr>
              <a:t>RU</a:t>
            </a:r>
            <a:r>
              <a:rPr lang="ru-RU" sz="6000" dirty="0" smtClean="0">
                <a:solidFill>
                  <a:srgbClr val="002060"/>
                </a:solidFill>
              </a:rPr>
              <a:t>;</a:t>
            </a:r>
            <a:endParaRPr lang="en-US" sz="6000" dirty="0" smtClean="0">
              <a:solidFill>
                <a:srgbClr val="002060"/>
              </a:solidFill>
            </a:endParaRPr>
          </a:p>
          <a:p>
            <a:r>
              <a:rPr lang="ru-RU" sz="6000" dirty="0" smtClean="0">
                <a:solidFill>
                  <a:srgbClr val="002060"/>
                </a:solidFill>
              </a:rPr>
              <a:t>Участие в проекте по созданию ДОБРО.ЦЕНТР;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Российско-юношеское движение «</a:t>
            </a:r>
            <a:r>
              <a:rPr lang="ru-RU" sz="6000" dirty="0" err="1" smtClean="0">
                <a:solidFill>
                  <a:srgbClr val="002060"/>
                </a:solidFill>
              </a:rPr>
              <a:t>Юнармия</a:t>
            </a:r>
            <a:r>
              <a:rPr lang="ru-RU" sz="6000" dirty="0" smtClean="0">
                <a:solidFill>
                  <a:srgbClr val="002060"/>
                </a:solidFill>
              </a:rPr>
              <a:t>»;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Участие и реализация социально-культурных проектов и грантов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создание единого пространства для взаимодействия населения, власти </a:t>
            </a:r>
            <a:r>
              <a:rPr lang="ru-RU" sz="6000" dirty="0" smtClean="0">
                <a:solidFill>
                  <a:srgbClr val="002060"/>
                </a:solidFill>
              </a:rPr>
              <a:t>,  </a:t>
            </a:r>
            <a:r>
              <a:rPr lang="ru-RU" sz="6000" dirty="0" err="1" smtClean="0">
                <a:solidFill>
                  <a:srgbClr val="002060"/>
                </a:solidFill>
              </a:rPr>
              <a:t>бизнеса,НКО</a:t>
            </a:r>
            <a:r>
              <a:rPr lang="ru-RU" sz="6000" dirty="0" smtClean="0">
                <a:solidFill>
                  <a:srgbClr val="002060"/>
                </a:solidFill>
              </a:rPr>
              <a:t>, </a:t>
            </a:r>
            <a:r>
              <a:rPr lang="ru-RU" sz="6000" dirty="0" smtClean="0">
                <a:solidFill>
                  <a:srgbClr val="002060"/>
                </a:solidFill>
              </a:rPr>
              <a:t>нацеленного на развитие сельских территорий.</a:t>
            </a:r>
          </a:p>
          <a:p>
            <a:r>
              <a:rPr lang="ru-RU" sz="6600" dirty="0" smtClean="0">
                <a:solidFill>
                  <a:srgbClr val="002060"/>
                </a:solidFill>
              </a:rPr>
              <a:t>- добровольные имущественные взносы и пожертвования;</a:t>
            </a:r>
          </a:p>
          <a:p>
            <a:r>
              <a:rPr lang="ru-RU" sz="6600" dirty="0" smtClean="0">
                <a:solidFill>
                  <a:srgbClr val="002060"/>
                </a:solidFill>
              </a:rPr>
              <a:t>- гранты или иные финансовые обязательства, связанные с осуществлением или вытекающие из целей Организации и ее основных видов деятельности;</a:t>
            </a:r>
          </a:p>
          <a:p>
            <a:r>
              <a:rPr lang="ru-RU" sz="6600" dirty="0" smtClean="0">
                <a:solidFill>
                  <a:srgbClr val="002060"/>
                </a:solidFill>
              </a:rPr>
              <a:t>- Привлечение и увеличение волонтеров, участвующих в жизни своей территории;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1844824"/>
            <a:ext cx="669674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4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</TotalTime>
  <Words>526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Corbel</vt:lpstr>
      <vt:lpstr>Gill Sans MT</vt:lpstr>
      <vt:lpstr>Verdana</vt:lpstr>
      <vt:lpstr>Wingdings 2</vt:lpstr>
      <vt:lpstr>Солнцестояние</vt:lpstr>
      <vt:lpstr>Автономная некоммерческая организация «Центр развития сельских территорий «Залог успеха»     Частинский муниципальный округ </vt:lpstr>
      <vt:lpstr>        Актуальность  проблемы:</vt:lpstr>
      <vt:lpstr>            Цель создания Центра развития сельских территорий:</vt:lpstr>
      <vt:lpstr>            Задачи Центра:</vt:lpstr>
      <vt:lpstr>Виды деятельности Центра:</vt:lpstr>
      <vt:lpstr>Виды деятельности Центра:</vt:lpstr>
      <vt:lpstr>Ресурсы для реализации проекта: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Тайна имени</dc:title>
  <dc:creator>Оксана</dc:creator>
  <cp:lastModifiedBy>Irbis</cp:lastModifiedBy>
  <cp:revision>38</cp:revision>
  <dcterms:created xsi:type="dcterms:W3CDTF">2017-01-22T20:09:40Z</dcterms:created>
  <dcterms:modified xsi:type="dcterms:W3CDTF">2023-01-13T16:57:59Z</dcterms:modified>
</cp:coreProperties>
</file>