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9" r:id="rId5"/>
    <p:sldId id="268" r:id="rId6"/>
    <p:sldId id="270" r:id="rId7"/>
    <p:sldId id="272" r:id="rId8"/>
    <p:sldId id="271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025A"/>
    <a:srgbClr val="3DB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4D51AA-7871-4A30-A2B1-3E190CF86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46DCC43-1EBF-418D-8D4A-C0A02415C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81A7EB-873C-4393-9070-8C91218B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C0B7-CAF7-4A3E-8A99-19FD9354F9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A7B2C8-771E-4316-A0DE-ABAF8D711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A63478-8164-4DF6-BC60-63DC8E2F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4C5-700A-46DD-A541-BB5EA05F0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39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1D0DAB-F11B-49FA-B175-280C445C3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FF75E7A-4D6F-4D58-9471-467760E30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2A2C61-C7EA-453D-B812-4F800CDBE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C0B7-CAF7-4A3E-8A99-19FD9354F9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7FCCA8-8CC2-4917-9D1C-D8B6262BC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A64E7C-1BBD-4C10-991E-C69A9C76B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4C5-700A-46DD-A541-BB5EA05F0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45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9ED0B67-5115-43A3-834A-248CCB9EF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23232E4-F822-4E55-ADF6-FD9CA2AA7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1A1D84-D5B5-4FB3-9C8C-F33302D0B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C0B7-CAF7-4A3E-8A99-19FD9354F9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44FF67-3B67-4843-B005-53323D34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EC82CE-E3FC-4ABF-9E74-3043055DA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4C5-700A-46DD-A541-BB5EA05F0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0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026BD5-2C4F-4170-8664-519847F04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777CDB-438F-47FA-BD8F-1D5CAE465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74F5BD-696E-4463-9362-90F5A532D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C0B7-CAF7-4A3E-8A99-19FD9354F9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029384-4AF8-4A1B-8B90-9656506E7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8FFF8F-00B2-4499-83B1-ABD87F1E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4C5-700A-46DD-A541-BB5EA05F0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031B5E-4B9B-40DB-A497-6E535DED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4BE278F-A766-4227-826A-9702DB735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99FF8B-63B2-470E-ABA6-8F3AE11C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C0B7-CAF7-4A3E-8A99-19FD9354F9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5464F0-5BEF-4B5A-B943-3611A65D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8779CD-6939-4748-B829-68C1F6CCD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4C5-700A-46DD-A541-BB5EA05F0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34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7E09F2-C68E-4305-B987-F0DBA920B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0D0BE5-FCEA-47FE-AE38-DD6A5C0D1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382D2CB-5445-402E-8EAD-6117D48E5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CF7915-3D30-4EB9-88F5-4ACBFBC1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C0B7-CAF7-4A3E-8A99-19FD9354F9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D40201D-C4A1-4C4B-B0BB-C9E015D30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5F06A44-6D55-4AD4-BFFC-5E5F1B9D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4C5-700A-46DD-A541-BB5EA05F0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7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9E8836-24F3-4046-8752-C39E11809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700559-F405-41A7-B2DD-8EFEABB05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26D0127-CA6C-4C7A-8C14-C1D0355A8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8D44A16-2EDE-4CB6-A600-67B5DC490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E216ACA-9BB5-4250-87EC-BB95FD5CD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DCBB048-B78E-4A0F-B271-21E68FBF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C0B7-CAF7-4A3E-8A99-19FD9354F9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350A77B-2FAD-4057-AFAC-76278A53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AD1A9D4-5AD7-4BF3-A09C-580FB343B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4C5-700A-46DD-A541-BB5EA05F0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90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C29E1D-FC12-4C90-800D-C01310F20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0746986-6A7A-4C4B-A5E8-23265FA7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C0B7-CAF7-4A3E-8A99-19FD9354F9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AB07BFE-1FD1-44BF-9436-FA4B0BD6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09F4D32-78A6-4600-A740-B1378C365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4C5-700A-46DD-A541-BB5EA05F0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6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5DA17A8-7DDE-498C-80F9-00DE14ADC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C0B7-CAF7-4A3E-8A99-19FD9354F9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A3567B7-3EE0-409A-9B8F-8735955C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D61E1B6-3030-43BF-8DB7-B29771D9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4C5-700A-46DD-A541-BB5EA05F0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10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1CCE67-62DA-4877-B292-C42140AB7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3125CC-6537-42DB-9B5A-00C358B81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564288-D14B-4068-ACAD-3193C8F85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56F8567-C7FA-43C4-8FF7-4A96A2C57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C0B7-CAF7-4A3E-8A99-19FD9354F9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5B17492-7BCC-4573-9041-282983645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7E17047-701C-47AF-962B-16ED4046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4C5-700A-46DD-A541-BB5EA05F0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31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5EEDA9-9947-4C50-B2A9-A2CE89F3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D4C51D7-626C-43F8-AB5C-1560527E7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1C1DF1F-0882-41F1-93C6-576AD79A8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C47AC0-3FD2-43B0-86A3-49447EBD7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C0B7-CAF7-4A3E-8A99-19FD9354F9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C05FD9-FC4F-4976-A606-F6C63BED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CA9BA3F-A096-4E80-805F-274F3C4E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44C5-700A-46DD-A541-BB5EA05F0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1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087D2-8BD0-4518-8FCB-5D37D4788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8C69680-1674-46F4-9F3C-9C034C83D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8F50E4-32F9-4D6A-AA84-C5E7CEB6B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6C0B7-CAF7-4A3E-8A99-19FD9354F99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AD4708-A981-4221-9226-E6119FB4F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A4EF51-057C-474E-8188-428D56C50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944C5-700A-46DD-A541-BB5EA05F0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85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DFD7F5-E48E-4F02-9DDE-2FDC1FA5DBA2}"/>
              </a:ext>
            </a:extLst>
          </p:cNvPr>
          <p:cNvSpPr txBox="1"/>
          <p:nvPr/>
        </p:nvSpPr>
        <p:spPr>
          <a:xfrm>
            <a:off x="-1" y="5072903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tserrat" panose="00000500000000000000" pitchFamily="2" charset="-52"/>
              </a:rPr>
              <a:t>Ужастина</a:t>
            </a:r>
            <a:r>
              <a:rPr lang="ru-RU" sz="28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Ольга Борисовна –</a:t>
            </a:r>
            <a:r>
              <a:rPr lang="ru-RU" sz="2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педагог дополнительного образования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МБУ ДО «</a:t>
            </a:r>
            <a:r>
              <a:rPr lang="ru-RU" sz="2800" dirty="0" err="1" smtClean="0">
                <a:solidFill>
                  <a:schemeClr val="bg1"/>
                </a:solidFill>
                <a:latin typeface="Montserrat" panose="00000500000000000000" pitchFamily="2" charset="-52"/>
              </a:rPr>
              <a:t>Пестяковский</a:t>
            </a:r>
            <a:r>
              <a:rPr lang="ru-RU" sz="28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ДДТ»</a:t>
            </a:r>
            <a:endParaRPr lang="ru-RU" sz="2800" dirty="0">
              <a:solidFill>
                <a:schemeClr val="bg1"/>
              </a:solidFill>
              <a:latin typeface="RoadRadio" panose="02000000000000000000" pitchFamily="5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6492" y="1110734"/>
            <a:ext cx="110665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Реализация волонтерской деятельности в дополнительном образовании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4647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DFD7F5-E48E-4F02-9DDE-2FDC1FA5DBA2}"/>
              </a:ext>
            </a:extLst>
          </p:cNvPr>
          <p:cNvSpPr txBox="1"/>
          <p:nvPr/>
        </p:nvSpPr>
        <p:spPr>
          <a:xfrm>
            <a:off x="4093412" y="3289072"/>
            <a:ext cx="7748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Спасибо за внимание!</a:t>
            </a:r>
            <a:endParaRPr lang="ru-RU" sz="4400" dirty="0">
              <a:solidFill>
                <a:schemeClr val="bg1"/>
              </a:solidFill>
              <a:latin typeface="RoadRadio" panose="020000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4D9311-26B7-490B-B8C0-19C8A18E400E}"/>
              </a:ext>
            </a:extLst>
          </p:cNvPr>
          <p:cNvSpPr txBox="1"/>
          <p:nvPr/>
        </p:nvSpPr>
        <p:spPr>
          <a:xfrm>
            <a:off x="-105509" y="42221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МБУ ДО «</a:t>
            </a:r>
            <a:r>
              <a:rPr lang="ru-RU" sz="2800" dirty="0" err="1" smtClean="0">
                <a:solidFill>
                  <a:schemeClr val="bg1"/>
                </a:solidFill>
                <a:latin typeface="Montserrat" panose="00000500000000000000" pitchFamily="2" charset="-52"/>
              </a:rPr>
              <a:t>Пестяковский</a:t>
            </a:r>
            <a:r>
              <a:rPr lang="ru-RU" sz="28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ДДТ»,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волонтерское объединение «Луч тепла», 2024 г.</a:t>
            </a:r>
            <a:endParaRPr lang="ru-RU" sz="2800" dirty="0">
              <a:solidFill>
                <a:schemeClr val="bg1"/>
              </a:solidFill>
              <a:latin typeface="RoadRadio" panose="02000000000000000000" pitchFamily="50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E14B8F06-791F-448B-BF68-07E2BC0CDB56}"/>
              </a:ext>
            </a:extLst>
          </p:cNvPr>
          <p:cNvSpPr txBox="1">
            <a:spLocks/>
          </p:cNvSpPr>
          <p:nvPr/>
        </p:nvSpPr>
        <p:spPr>
          <a:xfrm rot="21372286">
            <a:off x="6137340" y="5075378"/>
            <a:ext cx="1107140" cy="1391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RoadRadio" panose="02000000000000000000" pitchFamily="50" charset="0"/>
              </a:rPr>
              <a:t>🎉</a:t>
            </a:r>
            <a:endParaRPr lang="ru-RU" sz="7200" b="1" dirty="0">
              <a:solidFill>
                <a:schemeClr val="bg1"/>
              </a:solidFill>
              <a:latin typeface="RoadRadio" panose="02000000000000000000" pitchFamily="50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4CACF336-AD2A-4F35-A829-9C6DD7608B39}"/>
              </a:ext>
            </a:extLst>
          </p:cNvPr>
          <p:cNvSpPr txBox="1">
            <a:spLocks/>
          </p:cNvSpPr>
          <p:nvPr/>
        </p:nvSpPr>
        <p:spPr>
          <a:xfrm rot="1305422">
            <a:off x="10278610" y="1742399"/>
            <a:ext cx="1107140" cy="1391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RoadRadio" panose="02000000000000000000" pitchFamily="50" charset="0"/>
              </a:rPr>
              <a:t>🥳</a:t>
            </a:r>
            <a:endParaRPr lang="ru-RU" sz="7200" b="1" dirty="0">
              <a:solidFill>
                <a:schemeClr val="bg1"/>
              </a:solidFill>
              <a:latin typeface="RoadRadio" panose="02000000000000000000" pitchFamily="50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B992ECF3-4495-4BB1-A9AC-02E68E2FFE46}"/>
              </a:ext>
            </a:extLst>
          </p:cNvPr>
          <p:cNvSpPr txBox="1">
            <a:spLocks/>
          </p:cNvSpPr>
          <p:nvPr/>
        </p:nvSpPr>
        <p:spPr>
          <a:xfrm rot="695281">
            <a:off x="10606809" y="4166086"/>
            <a:ext cx="1107140" cy="1391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RoadRadio" panose="02000000000000000000" pitchFamily="50" charset="0"/>
              </a:rPr>
              <a:t>🎂</a:t>
            </a:r>
            <a:endParaRPr lang="ru-RU" sz="7200" b="1" dirty="0">
              <a:solidFill>
                <a:schemeClr val="bg1"/>
              </a:solidFill>
              <a:latin typeface="RoadRadio" panose="02000000000000000000" pitchFamily="50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7162E070-1A94-4233-B24B-CBD608C4B8A6}"/>
              </a:ext>
            </a:extLst>
          </p:cNvPr>
          <p:cNvSpPr txBox="1">
            <a:spLocks/>
          </p:cNvSpPr>
          <p:nvPr/>
        </p:nvSpPr>
        <p:spPr>
          <a:xfrm rot="20943070">
            <a:off x="8831073" y="1805567"/>
            <a:ext cx="1107140" cy="1391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RoadRadio" panose="02000000000000000000" pitchFamily="50" charset="0"/>
              </a:rPr>
              <a:t>👏</a:t>
            </a:r>
            <a:endParaRPr lang="ru-RU" sz="7200" b="1" dirty="0">
              <a:solidFill>
                <a:schemeClr val="bg1"/>
              </a:solidFill>
              <a:latin typeface="RoadRadio" panose="02000000000000000000" pitchFamily="50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795DF827-C5B8-4F09-9BA5-5FD06A41DB2D}"/>
              </a:ext>
            </a:extLst>
          </p:cNvPr>
          <p:cNvSpPr txBox="1">
            <a:spLocks/>
          </p:cNvSpPr>
          <p:nvPr/>
        </p:nvSpPr>
        <p:spPr>
          <a:xfrm rot="20943070">
            <a:off x="5461747" y="1760805"/>
            <a:ext cx="1107140" cy="1391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RoadRadio" panose="02000000000000000000" pitchFamily="50" charset="0"/>
              </a:rPr>
              <a:t>😍</a:t>
            </a:r>
            <a:endParaRPr lang="ru-RU" sz="7200" b="1" dirty="0">
              <a:solidFill>
                <a:schemeClr val="bg1"/>
              </a:solidFill>
              <a:latin typeface="RoadRadio" panose="02000000000000000000" pitchFamily="50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3B888788-22F3-43E3-A97F-57A218B1A54E}"/>
              </a:ext>
            </a:extLst>
          </p:cNvPr>
          <p:cNvSpPr txBox="1">
            <a:spLocks/>
          </p:cNvSpPr>
          <p:nvPr/>
        </p:nvSpPr>
        <p:spPr>
          <a:xfrm rot="1314902">
            <a:off x="8831073" y="4835889"/>
            <a:ext cx="1107140" cy="1391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RoadRadio" panose="02000000000000000000" pitchFamily="50" charset="0"/>
              </a:rPr>
              <a:t>🔥</a:t>
            </a:r>
            <a:endParaRPr lang="ru-RU" sz="7200" b="1" dirty="0">
              <a:solidFill>
                <a:schemeClr val="bg1"/>
              </a:solidFill>
              <a:latin typeface="RoadRadio" panose="02000000000000000000" pitchFamily="50" charset="0"/>
            </a:endParaRPr>
          </a:p>
        </p:txBody>
      </p:sp>
      <p:pic>
        <p:nvPicPr>
          <p:cNvPr id="4098" name="Picture 2" descr="C:\Users\ДДТ\Desktop\Новая папка\эмбле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8324"/>
            <a:ext cx="5033757" cy="514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4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382FF4-6021-457F-AF06-37FFFD01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822" y="234461"/>
            <a:ext cx="6553716" cy="1717431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RoadRadio" panose="02000000000000000000" pitchFamily="50" charset="0"/>
              </a:rPr>
              <a:t>    </a:t>
            </a:r>
            <a:r>
              <a:rPr lang="ru-RU" sz="4000" b="1" dirty="0" smtClean="0">
                <a:solidFill>
                  <a:schemeClr val="bg1"/>
                </a:solidFill>
                <a:latin typeface="Montserrat"/>
              </a:rPr>
              <a:t>Цель :</a:t>
            </a:r>
            <a:br>
              <a:rPr lang="ru-RU" sz="4000" b="1" dirty="0" smtClean="0">
                <a:solidFill>
                  <a:schemeClr val="bg1"/>
                </a:solidFill>
                <a:latin typeface="Montserrat"/>
              </a:rPr>
            </a:br>
            <a:r>
              <a:rPr lang="ru-RU" sz="2200" b="1" dirty="0" smtClean="0">
                <a:solidFill>
                  <a:schemeClr val="bg1"/>
                </a:solidFill>
                <a:latin typeface="Montserrat"/>
              </a:rPr>
              <a:t>формирование </a:t>
            </a:r>
            <a:r>
              <a:rPr lang="ru-RU" sz="2200" b="1" dirty="0">
                <a:solidFill>
                  <a:schemeClr val="bg1"/>
                </a:solidFill>
                <a:latin typeface="Montserrat"/>
              </a:rPr>
              <a:t>нравственных и коммуникативных качеств личности, активной жизненной и гражданской позиции, способствующей самоопределению и самореализации личности ребенка через участие его в волонтерском движении</a:t>
            </a:r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xmlns="" id="{4728FE1F-5979-44DA-816D-6C788B09B35F}"/>
              </a:ext>
            </a:extLst>
          </p:cNvPr>
          <p:cNvSpPr/>
          <p:nvPr/>
        </p:nvSpPr>
        <p:spPr>
          <a:xfrm>
            <a:off x="-82062" y="0"/>
            <a:ext cx="5638799" cy="6858000"/>
          </a:xfrm>
          <a:custGeom>
            <a:avLst/>
            <a:gdLst>
              <a:gd name="connsiteX0" fmla="*/ 0 w 6194611"/>
              <a:gd name="connsiteY0" fmla="*/ 0 h 5109883"/>
              <a:gd name="connsiteX1" fmla="*/ 3639670 w 6194611"/>
              <a:gd name="connsiteY1" fmla="*/ 0 h 5109883"/>
              <a:gd name="connsiteX2" fmla="*/ 6194611 w 6194611"/>
              <a:gd name="connsiteY2" fmla="*/ 2554942 h 5109883"/>
              <a:gd name="connsiteX3" fmla="*/ 3639670 w 6194611"/>
              <a:gd name="connsiteY3" fmla="*/ 5109883 h 5109883"/>
              <a:gd name="connsiteX4" fmla="*/ 0 w 6194611"/>
              <a:gd name="connsiteY4" fmla="*/ 5109883 h 5109883"/>
              <a:gd name="connsiteX5" fmla="*/ 0 w 6194611"/>
              <a:gd name="connsiteY5" fmla="*/ 0 h 5109883"/>
              <a:gd name="connsiteX0" fmla="*/ 0 w 4518211"/>
              <a:gd name="connsiteY0" fmla="*/ 0 h 5109883"/>
              <a:gd name="connsiteX1" fmla="*/ 3639670 w 4518211"/>
              <a:gd name="connsiteY1" fmla="*/ 0 h 5109883"/>
              <a:gd name="connsiteX2" fmla="*/ 4518211 w 4518211"/>
              <a:gd name="connsiteY2" fmla="*/ 2510119 h 5109883"/>
              <a:gd name="connsiteX3" fmla="*/ 3639670 w 4518211"/>
              <a:gd name="connsiteY3" fmla="*/ 5109883 h 5109883"/>
              <a:gd name="connsiteX4" fmla="*/ 0 w 4518211"/>
              <a:gd name="connsiteY4" fmla="*/ 5109883 h 5109883"/>
              <a:gd name="connsiteX5" fmla="*/ 0 w 4518211"/>
              <a:gd name="connsiteY5" fmla="*/ 0 h 510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8211" h="5109883">
                <a:moveTo>
                  <a:pt x="0" y="0"/>
                </a:moveTo>
                <a:lnTo>
                  <a:pt x="3639670" y="0"/>
                </a:lnTo>
                <a:lnTo>
                  <a:pt x="4518211" y="2510119"/>
                </a:lnTo>
                <a:lnTo>
                  <a:pt x="3639670" y="5109883"/>
                </a:lnTo>
                <a:lnTo>
                  <a:pt x="0" y="510988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E70167-79D6-4AC5-9BA8-022E48F9797C}"/>
              </a:ext>
            </a:extLst>
          </p:cNvPr>
          <p:cNvSpPr txBox="1"/>
          <p:nvPr/>
        </p:nvSpPr>
        <p:spPr>
          <a:xfrm>
            <a:off x="0" y="4121003"/>
            <a:ext cx="486507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Объединение социально-гуманитарной направленности :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Волонтерский отряд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«Луч тепла»</a:t>
            </a:r>
            <a:endParaRPr lang="en-US" sz="32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endParaRPr lang="en-US" sz="20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sz="2000" b="1" dirty="0">
              <a:solidFill>
                <a:schemeClr val="bg1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D63B2E-203A-4BEF-89F8-7D9387BC3695}"/>
              </a:ext>
            </a:extLst>
          </p:cNvPr>
          <p:cNvSpPr txBox="1"/>
          <p:nvPr/>
        </p:nvSpPr>
        <p:spPr>
          <a:xfrm>
            <a:off x="6323566" y="2274344"/>
            <a:ext cx="5181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       </a:t>
            </a:r>
            <a:r>
              <a:rPr lang="ru-RU" sz="32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Задачи :</a:t>
            </a:r>
            <a:endParaRPr lang="ru-RU" sz="32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Предоставление 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возможности для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самореализации, 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развития</a:t>
            </a:r>
          </a:p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организаторских качеств детей и подростков посредством участия в</a:t>
            </a:r>
          </a:p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планировании и проведении социально значимых дел, акций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.</a:t>
            </a:r>
          </a:p>
          <a:p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Знакомство 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обучающихся с различными видами добровольческой деятельности и конкретными </a:t>
            </a:r>
            <a:r>
              <a:rPr lang="ru-RU" dirty="0" err="1">
                <a:solidFill>
                  <a:schemeClr val="bg1"/>
                </a:solidFill>
                <a:latin typeface="Montserrat" panose="00000500000000000000" pitchFamily="2" charset="-52"/>
              </a:rPr>
              <a:t>благополучателями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Вовлечение 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подростков из «групп риска» в активную</a:t>
            </a:r>
          </a:p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добровольческую деятельность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014CE44-219B-4508-9A6E-7F9E1FD27261}"/>
              </a:ext>
            </a:extLst>
          </p:cNvPr>
          <p:cNvSpPr/>
          <p:nvPr/>
        </p:nvSpPr>
        <p:spPr>
          <a:xfrm>
            <a:off x="5123676" y="672296"/>
            <a:ext cx="89647" cy="995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59E6AED-57D4-4A93-96BD-C22F6DA5C4C7}"/>
              </a:ext>
            </a:extLst>
          </p:cNvPr>
          <p:cNvSpPr/>
          <p:nvPr/>
        </p:nvSpPr>
        <p:spPr>
          <a:xfrm>
            <a:off x="5998747" y="3121269"/>
            <a:ext cx="89647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F8052A9-6E99-47A8-A195-7654FAF0940A}"/>
              </a:ext>
            </a:extLst>
          </p:cNvPr>
          <p:cNvSpPr/>
          <p:nvPr/>
        </p:nvSpPr>
        <p:spPr>
          <a:xfrm>
            <a:off x="6053212" y="4667053"/>
            <a:ext cx="89647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DB23198-A5B9-4EFE-A9B4-AF27BD82BE1F}"/>
              </a:ext>
            </a:extLst>
          </p:cNvPr>
          <p:cNvSpPr/>
          <p:nvPr/>
        </p:nvSpPr>
        <p:spPr>
          <a:xfrm>
            <a:off x="6098035" y="5983500"/>
            <a:ext cx="89647" cy="47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ДДТ\Desktop\Новая папка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1" y="20515"/>
            <a:ext cx="3862754" cy="386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7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382FF4-6021-457F-AF06-37FFFD01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6" y="267446"/>
            <a:ext cx="10515600" cy="82718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RoadRadio" panose="02000000000000000000" pitchFamily="50" charset="0"/>
              </a:rPr>
              <a:t>  Актуальность объединения</a:t>
            </a:r>
            <a:endParaRPr lang="ru-RU" sz="4800" b="1" dirty="0">
              <a:solidFill>
                <a:schemeClr val="bg1"/>
              </a:solidFill>
              <a:latin typeface="RoadRadio" panose="02000000000000000000" pitchFamily="50" charset="0"/>
            </a:endParaRPr>
          </a:p>
        </p:txBody>
      </p:sp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xmlns="" id="{96DFDAC3-6578-47BA-B092-49118AB52393}"/>
              </a:ext>
            </a:extLst>
          </p:cNvPr>
          <p:cNvSpPr/>
          <p:nvPr/>
        </p:nvSpPr>
        <p:spPr>
          <a:xfrm>
            <a:off x="475129" y="1274295"/>
            <a:ext cx="5378824" cy="1441823"/>
          </a:xfrm>
          <a:prstGeom prst="round2Diag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ontserrat"/>
              </a:rPr>
              <a:t>Сегодня всё более проявляется и осознаётся необходимость создания детско-молодёжных общественных объединений социальной направленности.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1AF01EBC-AD69-45B5-BBAD-FDCB9892420F}"/>
              </a:ext>
            </a:extLst>
          </p:cNvPr>
          <p:cNvSpPr/>
          <p:nvPr/>
        </p:nvSpPr>
        <p:spPr>
          <a:xfrm>
            <a:off x="6338047" y="1274295"/>
            <a:ext cx="5378824" cy="1441823"/>
          </a:xfrm>
          <a:prstGeom prst="round2Diag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противолежащие углы 14">
            <a:extLst>
              <a:ext uri="{FF2B5EF4-FFF2-40B4-BE49-F238E27FC236}">
                <a16:creationId xmlns:a16="http://schemas.microsoft.com/office/drawing/2014/main" xmlns="" id="{DB63F0AE-0FA2-4C46-9D2D-DB815BEE02AF}"/>
              </a:ext>
            </a:extLst>
          </p:cNvPr>
          <p:cNvSpPr/>
          <p:nvPr/>
        </p:nvSpPr>
        <p:spPr>
          <a:xfrm>
            <a:off x="475129" y="3156883"/>
            <a:ext cx="5378824" cy="1441823"/>
          </a:xfrm>
          <a:prstGeom prst="round2Diag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ontserrat"/>
              </a:rPr>
              <a:t>Актуальность обусловлена потребностью современного общества в социально активной личности, которая умеет самостоятельно принимать решения в ситуации выбора </a:t>
            </a:r>
          </a:p>
        </p:txBody>
      </p:sp>
      <p:sp>
        <p:nvSpPr>
          <p:cNvPr id="16" name="Прямоугольник: скругленные противолежащие углы 15">
            <a:extLst>
              <a:ext uri="{FF2B5EF4-FFF2-40B4-BE49-F238E27FC236}">
                <a16:creationId xmlns:a16="http://schemas.microsoft.com/office/drawing/2014/main" xmlns="" id="{1363C749-F523-4A68-8CB5-5ECD48DA1DB4}"/>
              </a:ext>
            </a:extLst>
          </p:cNvPr>
          <p:cNvSpPr/>
          <p:nvPr/>
        </p:nvSpPr>
        <p:spPr>
          <a:xfrm>
            <a:off x="6338047" y="3156883"/>
            <a:ext cx="5378824" cy="1441823"/>
          </a:xfrm>
          <a:prstGeom prst="round2Diag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ontserrat"/>
              </a:rPr>
              <a:t>Занятия в объединении являются важным способом получения новых знаний, развития навыков общественной деятельности, активной гражданской </a:t>
            </a:r>
            <a:r>
              <a:rPr lang="ru-RU" dirty="0" smtClean="0">
                <a:latin typeface="Montserrat"/>
              </a:rPr>
              <a:t>позиции.</a:t>
            </a:r>
            <a:endParaRPr lang="ru-RU" dirty="0">
              <a:latin typeface="Montserrat"/>
            </a:endParaRPr>
          </a:p>
        </p:txBody>
      </p:sp>
      <p:sp>
        <p:nvSpPr>
          <p:cNvPr id="17" name="Прямоугольник: скругленные противолежащие углы 16">
            <a:extLst>
              <a:ext uri="{FF2B5EF4-FFF2-40B4-BE49-F238E27FC236}">
                <a16:creationId xmlns:a16="http://schemas.microsoft.com/office/drawing/2014/main" xmlns="" id="{EECB80B5-FEC2-414D-A0BA-B6870881D092}"/>
              </a:ext>
            </a:extLst>
          </p:cNvPr>
          <p:cNvSpPr/>
          <p:nvPr/>
        </p:nvSpPr>
        <p:spPr>
          <a:xfrm>
            <a:off x="475129" y="5039471"/>
            <a:ext cx="5378824" cy="1441823"/>
          </a:xfrm>
          <a:prstGeom prst="round2Diag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ontserrat"/>
              </a:rPr>
              <a:t>Одним из приоритетов деятельности объединения </a:t>
            </a:r>
            <a:r>
              <a:rPr lang="ru-RU" dirty="0" smtClean="0">
                <a:latin typeface="Montserrat"/>
              </a:rPr>
              <a:t> </a:t>
            </a:r>
            <a:r>
              <a:rPr lang="ru-RU" dirty="0">
                <a:latin typeface="Montserrat"/>
              </a:rPr>
              <a:t>является привлечение в добровольческую деятельность ребят из группы риска.</a:t>
            </a:r>
          </a:p>
        </p:txBody>
      </p:sp>
      <p:sp>
        <p:nvSpPr>
          <p:cNvPr id="18" name="Прямоугольник: скругленные противолежащие углы 17">
            <a:extLst>
              <a:ext uri="{FF2B5EF4-FFF2-40B4-BE49-F238E27FC236}">
                <a16:creationId xmlns:a16="http://schemas.microsoft.com/office/drawing/2014/main" xmlns="" id="{95B075BD-CDEC-4EC3-B48A-0A21D71AE75E}"/>
              </a:ext>
            </a:extLst>
          </p:cNvPr>
          <p:cNvSpPr/>
          <p:nvPr/>
        </p:nvSpPr>
        <p:spPr>
          <a:xfrm>
            <a:off x="6338047" y="5039471"/>
            <a:ext cx="5560876" cy="1441823"/>
          </a:xfrm>
          <a:prstGeom prst="round2Diag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8E294DB-0A5A-48A0-A6D8-36FCAA5B3152}"/>
              </a:ext>
            </a:extLst>
          </p:cNvPr>
          <p:cNvSpPr txBox="1"/>
          <p:nvPr/>
        </p:nvSpPr>
        <p:spPr>
          <a:xfrm>
            <a:off x="672353" y="1395041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sz="16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48DD87-1506-420A-B4BB-35E8882E502A}"/>
              </a:ext>
            </a:extLst>
          </p:cNvPr>
          <p:cNvSpPr txBox="1"/>
          <p:nvPr/>
        </p:nvSpPr>
        <p:spPr>
          <a:xfrm>
            <a:off x="6436659" y="1395041"/>
            <a:ext cx="5378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Организация волонтерской деятельности, включена в число приоритетных направлений Стратегии государственной молодежной политики в РФ.</a:t>
            </a:r>
            <a:endParaRPr lang="ru-RU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3AFA00A-FFAE-4CFD-A3DA-16EF0C5054D6}"/>
              </a:ext>
            </a:extLst>
          </p:cNvPr>
          <p:cNvSpPr txBox="1"/>
          <p:nvPr/>
        </p:nvSpPr>
        <p:spPr>
          <a:xfrm>
            <a:off x="573741" y="3156883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C44E1B9-0FBB-4A2E-9738-D57BC58AFCAF}"/>
              </a:ext>
            </a:extLst>
          </p:cNvPr>
          <p:cNvSpPr txBox="1"/>
          <p:nvPr/>
        </p:nvSpPr>
        <p:spPr>
          <a:xfrm>
            <a:off x="6535271" y="3277629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071E4DE-2D1E-494A-BB90-5FFE320980CC}"/>
              </a:ext>
            </a:extLst>
          </p:cNvPr>
          <p:cNvSpPr txBox="1"/>
          <p:nvPr/>
        </p:nvSpPr>
        <p:spPr>
          <a:xfrm>
            <a:off x="573741" y="5160216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40D0A3E-AF1C-4F5D-A2B8-2026DE47FE33}"/>
              </a:ext>
            </a:extLst>
          </p:cNvPr>
          <p:cNvSpPr txBox="1"/>
          <p:nvPr/>
        </p:nvSpPr>
        <p:spPr>
          <a:xfrm>
            <a:off x="6338047" y="5021716"/>
            <a:ext cx="5971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Волонтерское объединение «Луч тепла» начало </a:t>
            </a:r>
            <a:endParaRPr lang="ru-RU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свою 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деятельность в октябре 2016 года. В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начале</a:t>
            </a:r>
          </a:p>
          <a:p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его работы в нем было 8 подростков. В 2023-2024 учебном году в объединении занимаются 30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ребят</a:t>
            </a:r>
          </a:p>
          <a:p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из 7-11 классов и 27 ребят из 5-6 классов. </a:t>
            </a:r>
          </a:p>
        </p:txBody>
      </p:sp>
    </p:spTree>
    <p:extLst>
      <p:ext uri="{BB962C8B-B14F-4D97-AF65-F5344CB8AC3E}">
        <p14:creationId xmlns:p14="http://schemas.microsoft.com/office/powerpoint/2010/main" val="24042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746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tserrat"/>
              </a:rPr>
              <a:t>Развитию инициативы и самостоятельности способствует активное использование метода «</a:t>
            </a:r>
            <a:r>
              <a:rPr lang="ru-RU" sz="2800" dirty="0">
                <a:solidFill>
                  <a:schemeClr val="bg1"/>
                </a:solidFill>
                <a:latin typeface="Montserrat"/>
              </a:rPr>
              <a:t>Р</a:t>
            </a:r>
            <a:r>
              <a:rPr lang="ru-RU" sz="2800" dirty="0" smtClean="0">
                <a:solidFill>
                  <a:schemeClr val="bg1"/>
                </a:solidFill>
                <a:latin typeface="Montserrat"/>
              </a:rPr>
              <a:t>авный обучает равного», </a:t>
            </a:r>
            <a:r>
              <a:rPr lang="ru-RU" sz="2800" dirty="0">
                <a:solidFill>
                  <a:schemeClr val="bg1"/>
                </a:solidFill>
                <a:latin typeface="Montserrat"/>
              </a:rPr>
              <a:t>когда волонтеры проводят занятия со сверстниками и младшими по возрасту детьми</a:t>
            </a:r>
          </a:p>
        </p:txBody>
      </p:sp>
      <p:pic>
        <p:nvPicPr>
          <p:cNvPr id="10242" name="Picture 2" descr="C:\Users\ДДТ\Desktop\Новая папка\piNm8MDFwd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3" y="2266340"/>
            <a:ext cx="5801784" cy="435133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ДДТ\Desktop\Новая папка\5wpYAXWMdK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60" y="2291862"/>
            <a:ext cx="5666153" cy="424961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5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355" y="365125"/>
            <a:ext cx="1200443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Montserrat"/>
              </a:rPr>
              <a:t>Обучение младших ребят проведению профилактических акций</a:t>
            </a:r>
            <a:endParaRPr lang="ru-RU" sz="4000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4" y="1894988"/>
            <a:ext cx="5868031" cy="4399206"/>
          </a:xfrm>
          <a:prstGeom prst="round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93" y="1913691"/>
            <a:ext cx="5704132" cy="427780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2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812" y="137206"/>
            <a:ext cx="10515600" cy="81890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Montserrat"/>
              </a:rPr>
              <a:t>Развитие деятельности и достижения </a:t>
            </a:r>
            <a:endParaRPr lang="ru-RU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7" name="Picture 2" descr="C:\Users\ДДТ\Desktop\Новая папка\a3OCiSJN3U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982" y="3946887"/>
            <a:ext cx="3770191" cy="282764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sun9-3.userapi.com/impg/_0BXnNJDaAqTp-IGwK9P6J3QFXBdq2jrFkeX5A/w-6aXxWr1J4.jpg?size=807x807&amp;quality=95&amp;sign=18d96c5fa4efd2211124fac627779b41&amp;c_uniq_tag=nG6RKXg_5cuLuS98k4CDar9We1eAk4fnW-V3mA1D1ww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015" y="2228631"/>
            <a:ext cx="2725612" cy="272561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107" y="2253757"/>
            <a:ext cx="2792595" cy="279259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34" y="2065647"/>
            <a:ext cx="2621402" cy="3492069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5" y="1049985"/>
            <a:ext cx="5715003" cy="96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67" y="1096654"/>
            <a:ext cx="5313056" cy="9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353" y="1071030"/>
            <a:ext cx="53222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</a:t>
            </a:r>
            <a:r>
              <a:rPr lang="ru-RU" sz="2000" dirty="0">
                <a:solidFill>
                  <a:schemeClr val="bg1"/>
                </a:solidFill>
              </a:rPr>
              <a:t>Конгресс добродетелей ЦФО </a:t>
            </a:r>
            <a:r>
              <a:rPr lang="ru-RU" sz="2000" dirty="0" err="1">
                <a:solidFill>
                  <a:schemeClr val="bg1"/>
                </a:solidFill>
              </a:rPr>
              <a:t>г.Иваново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2022 г.   Волонтеры </a:t>
            </a:r>
            <a:r>
              <a:rPr lang="ru-RU" sz="2000" dirty="0">
                <a:solidFill>
                  <a:schemeClr val="bg1"/>
                </a:solidFill>
              </a:rPr>
              <a:t>отряда «Луч тепла» представляют свой опыт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1" y="3575094"/>
            <a:ext cx="2389811" cy="318054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14821" y="1049984"/>
            <a:ext cx="51841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Montserrat"/>
              </a:rPr>
              <a:t>Областные слеты школьных </a:t>
            </a:r>
            <a:r>
              <a:rPr lang="ru-RU" sz="2000" dirty="0">
                <a:solidFill>
                  <a:schemeClr val="bg1"/>
                </a:solidFill>
                <a:latin typeface="Montserrat"/>
              </a:rPr>
              <a:t>добровольческих отрядов Ивановской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9172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  <a:latin typeface="Montserrat"/>
              </a:rPr>
              <a:t>Наши  социальные  партнеры</a:t>
            </a:r>
            <a:endParaRPr lang="ru-RU" dirty="0">
              <a:solidFill>
                <a:schemeClr val="bg2"/>
              </a:solidFill>
              <a:latin typeface="Montserrat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72" y="1995827"/>
            <a:ext cx="45723" cy="49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60581" y="1929898"/>
            <a:ext cx="10621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 smtClean="0">
                <a:solidFill>
                  <a:schemeClr val="bg1"/>
                </a:solidFill>
                <a:latin typeface="Montserrat"/>
              </a:rPr>
              <a:t>Ресурсный центр </a:t>
            </a:r>
            <a:r>
              <a:rPr lang="ru-RU" sz="2400" dirty="0">
                <a:solidFill>
                  <a:schemeClr val="bg1"/>
                </a:solidFill>
                <a:latin typeface="Montserrat"/>
              </a:rPr>
              <a:t>добровольчества «Ивановский волонтерский центр»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72" y="2875002"/>
            <a:ext cx="492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73" y="3983693"/>
            <a:ext cx="492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34" y="5170134"/>
            <a:ext cx="492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13046" y="2875002"/>
            <a:ext cx="6147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400" dirty="0">
                <a:solidFill>
                  <a:schemeClr val="bg1"/>
                </a:solidFill>
              </a:rPr>
              <a:t>20 </a:t>
            </a:r>
            <a:r>
              <a:rPr lang="ru-RU" sz="2400" dirty="0" smtClean="0">
                <a:solidFill>
                  <a:schemeClr val="bg1"/>
                </a:solidFill>
                <a:latin typeface="Montserrat"/>
              </a:rPr>
              <a:t>пожарно-спасательная</a:t>
            </a:r>
            <a:r>
              <a:rPr lang="ru-RU" sz="2400" dirty="0" smtClean="0">
                <a:solidFill>
                  <a:schemeClr val="bg1"/>
                </a:solidFill>
              </a:rPr>
              <a:t> часть п</a:t>
            </a:r>
            <a:r>
              <a:rPr lang="ru-RU" sz="2400" dirty="0">
                <a:solidFill>
                  <a:schemeClr val="bg1"/>
                </a:solidFill>
              </a:rPr>
              <a:t>. Пестяки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0581" y="4022091"/>
            <a:ext cx="11031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ontserrat"/>
              </a:rPr>
              <a:t>ОБУСО "ЦСО по </a:t>
            </a:r>
            <a:r>
              <a:rPr lang="ru-RU" sz="2400" dirty="0" err="1">
                <a:solidFill>
                  <a:schemeClr val="bg1"/>
                </a:solidFill>
                <a:latin typeface="Montserrat"/>
              </a:rPr>
              <a:t>Верхнеландеховскому</a:t>
            </a:r>
            <a:r>
              <a:rPr lang="ru-RU" sz="2400" dirty="0">
                <a:solidFill>
                  <a:schemeClr val="bg1"/>
                </a:solidFill>
                <a:latin typeface="Montserrat"/>
              </a:rPr>
              <a:t> и </a:t>
            </a:r>
            <a:r>
              <a:rPr lang="ru-RU" sz="2400" dirty="0" err="1">
                <a:solidFill>
                  <a:schemeClr val="bg1"/>
                </a:solidFill>
                <a:latin typeface="Montserrat"/>
              </a:rPr>
              <a:t>Пестяковскому</a:t>
            </a:r>
            <a:r>
              <a:rPr lang="ru-RU" sz="2400" dirty="0">
                <a:solidFill>
                  <a:schemeClr val="bg1"/>
                </a:solidFill>
                <a:latin typeface="Montserrat"/>
              </a:rPr>
              <a:t> районам"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60584" y="5170134"/>
            <a:ext cx="10070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ontserrat"/>
              </a:rPr>
              <a:t>Отдел культуры, молодежной политики, спорта и </a:t>
            </a:r>
            <a:r>
              <a:rPr lang="ru-RU" sz="2400" dirty="0" smtClean="0">
                <a:solidFill>
                  <a:schemeClr val="bg1"/>
                </a:solidFill>
                <a:latin typeface="Montserrat"/>
              </a:rPr>
              <a:t>туризма </a:t>
            </a:r>
            <a:r>
              <a:rPr lang="ru-RU" sz="2400" dirty="0" err="1" smtClean="0">
                <a:solidFill>
                  <a:schemeClr val="bg1"/>
                </a:solidFill>
                <a:latin typeface="Montserrat"/>
              </a:rPr>
              <a:t>п.Пестяки</a:t>
            </a:r>
            <a:endParaRPr lang="ru-RU" sz="2400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84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124" y="177556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Montserrat"/>
              </a:rPr>
              <a:t>      Результаты деятельности</a:t>
            </a:r>
            <a:endParaRPr lang="ru-RU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4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xmlns="" id="{96DFDAC3-6578-47BA-B092-49118AB52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60" y="1652953"/>
            <a:ext cx="10685584" cy="1688123"/>
          </a:xfrm>
          <a:prstGeom prst="round2Diag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marL="0" indent="0" algn="ctr">
              <a:buNone/>
            </a:pPr>
            <a:endParaRPr lang="ru-RU" sz="11200" dirty="0" smtClean="0">
              <a:latin typeface="Montserrat"/>
            </a:endParaRPr>
          </a:p>
          <a:p>
            <a:pPr marL="0" indent="0" algn="ctr">
              <a:buNone/>
            </a:pPr>
            <a:r>
              <a:rPr lang="ru-RU" sz="11200" dirty="0" smtClean="0">
                <a:latin typeface="Montserrat"/>
              </a:rPr>
              <a:t>Объединение </a:t>
            </a:r>
            <a:r>
              <a:rPr lang="ru-RU" sz="11200" dirty="0">
                <a:latin typeface="Montserrat"/>
              </a:rPr>
              <a:t>«Луч тепла»   пользуется большой популярностью в муниципалитете. Только с начала учебного года увеличился на 30 волонтеров, причем четверо из этих ребят стоят на учете в комиссии по делам несовершеннолетних (КДН).</a:t>
            </a:r>
          </a:p>
          <a:p>
            <a:pPr marL="0" indent="0" algn="ctr">
              <a:buNone/>
            </a:pPr>
            <a:r>
              <a:rPr lang="ru-RU" dirty="0" smtClean="0">
                <a:latin typeface="Montserrat"/>
              </a:rPr>
              <a:t> </a:t>
            </a:r>
            <a:endParaRPr lang="ru-RU" dirty="0">
              <a:latin typeface="Montserra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60" y="3550261"/>
            <a:ext cx="106870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60" y="5074260"/>
            <a:ext cx="106870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0585" y="3495034"/>
            <a:ext cx="96246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Montserrat"/>
              </a:rPr>
              <a:t>По проведенным опросам  80% ребят планируют в дальнейшем после окончания школы заниматься волонтёрской деятельностью.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6124" y="5092460"/>
            <a:ext cx="104547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solidFill>
                  <a:schemeClr val="bg1"/>
                </a:solidFill>
                <a:latin typeface="Montserrat"/>
              </a:rPr>
              <a:t>Активное участие обучающихся во </a:t>
            </a:r>
            <a:r>
              <a:rPr lang="ru-RU" sz="3200" dirty="0">
                <a:solidFill>
                  <a:schemeClr val="bg1"/>
                </a:solidFill>
                <a:latin typeface="Montserrat"/>
              </a:rPr>
              <a:t>Всероссийских, региональных и муниципальных конкурсах </a:t>
            </a:r>
          </a:p>
        </p:txBody>
      </p:sp>
    </p:spTree>
    <p:extLst>
      <p:ext uri="{BB962C8B-B14F-4D97-AF65-F5344CB8AC3E}">
        <p14:creationId xmlns:p14="http://schemas.microsoft.com/office/powerpoint/2010/main" val="3458118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382FF4-6021-457F-AF06-37FFFD01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6" y="267446"/>
            <a:ext cx="11317941" cy="827181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RoadRadio" panose="02000000000000000000" pitchFamily="50" charset="0"/>
              </a:rPr>
              <a:t>🌐</a:t>
            </a:r>
            <a:r>
              <a:rPr lang="en-US" sz="4800" b="1" dirty="0">
                <a:solidFill>
                  <a:schemeClr val="bg1"/>
                </a:solidFill>
                <a:latin typeface="RoadRadio" panose="02000000000000000000" pitchFamily="50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RoadRadio" panose="02000000000000000000" pitchFamily="50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Montserrat"/>
              </a:rPr>
              <a:t>Наши контакты:</a:t>
            </a:r>
            <a:endParaRPr lang="ru-RU" sz="4800" b="1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xmlns="" id="{CA5C8541-CB58-4335-B685-05C9135F20AC}"/>
              </a:ext>
            </a:extLst>
          </p:cNvPr>
          <p:cNvSpPr/>
          <p:nvPr/>
        </p:nvSpPr>
        <p:spPr>
          <a:xfrm>
            <a:off x="517340" y="1371601"/>
            <a:ext cx="3420596" cy="4374776"/>
          </a:xfrm>
          <a:prstGeom prst="round2DiagRect">
            <a:avLst>
              <a:gd name="adj1" fmla="val 780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Что будет на слёте?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Как подать заявку? </a:t>
            </a:r>
            <a:endParaRPr lang="ru-RU" b="1" dirty="0">
              <a:solidFill>
                <a:schemeClr val="bg1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1692A7-3D94-4D49-838E-37856C197CDF}"/>
              </a:ext>
            </a:extLst>
          </p:cNvPr>
          <p:cNvSpPr txBox="1"/>
          <p:nvPr/>
        </p:nvSpPr>
        <p:spPr>
          <a:xfrm>
            <a:off x="512785" y="4248795"/>
            <a:ext cx="3574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8025A"/>
                </a:solidFill>
                <a:latin typeface="Montserrat" panose="00000500000000000000" pitchFamily="2" charset="-52"/>
                <a:ea typeface="Yu Gothic UI Semibold" panose="020B0700000000000000" pitchFamily="34" charset="-128"/>
              </a:rPr>
              <a:t>E-mail:</a:t>
            </a:r>
            <a:endParaRPr lang="ru-RU" sz="2800" b="1" dirty="0" smtClean="0">
              <a:solidFill>
                <a:srgbClr val="28025A"/>
              </a:solidFill>
              <a:latin typeface="Montserrat" panose="00000500000000000000" pitchFamily="2" charset="-52"/>
              <a:ea typeface="Yu Gothic UI Semibold" panose="020B0700000000000000" pitchFamily="34" charset="-128"/>
            </a:endParaRPr>
          </a:p>
          <a:p>
            <a:pPr algn="ctr"/>
            <a:r>
              <a:rPr lang="en-US" sz="2800" b="1" dirty="0" smtClean="0">
                <a:solidFill>
                  <a:srgbClr val="28025A"/>
                </a:solidFill>
                <a:latin typeface="Montserrat" panose="00000500000000000000" pitchFamily="2" charset="-52"/>
                <a:ea typeface="Yu Gothic UI Semibold" panose="020B0700000000000000" pitchFamily="34" charset="-128"/>
              </a:rPr>
              <a:t>pesddt@yandex.ru</a:t>
            </a:r>
            <a:endParaRPr lang="ru-RU" sz="2800" dirty="0">
              <a:solidFill>
                <a:srgbClr val="28025A"/>
              </a:solidFill>
              <a:latin typeface="Montserrat" panose="00000500000000000000" pitchFamily="2" charset="-52"/>
              <a:ea typeface="Yu Gothic UI Semibold" panose="020B0700000000000000" pitchFamily="34" charset="-128"/>
            </a:endParaRPr>
          </a:p>
        </p:txBody>
      </p:sp>
      <p:sp>
        <p:nvSpPr>
          <p:cNvPr id="15" name="Прямоугольник: скругленные противолежащие углы 14">
            <a:extLst>
              <a:ext uri="{FF2B5EF4-FFF2-40B4-BE49-F238E27FC236}">
                <a16:creationId xmlns:a16="http://schemas.microsoft.com/office/drawing/2014/main" xmlns="" id="{A0065D75-2F0E-4270-80F6-FD644DAE01C0}"/>
              </a:ext>
            </a:extLst>
          </p:cNvPr>
          <p:cNvSpPr/>
          <p:nvPr/>
        </p:nvSpPr>
        <p:spPr>
          <a:xfrm>
            <a:off x="8031071" y="1371601"/>
            <a:ext cx="3420596" cy="4374776"/>
          </a:xfrm>
          <a:prstGeom prst="round2DiagRect">
            <a:avLst>
              <a:gd name="adj1" fmla="val 780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96149C-149E-432E-8C60-4D36217F082F}"/>
              </a:ext>
            </a:extLst>
          </p:cNvPr>
          <p:cNvSpPr txBox="1"/>
          <p:nvPr/>
        </p:nvSpPr>
        <p:spPr>
          <a:xfrm>
            <a:off x="8031072" y="4930587"/>
            <a:ext cx="3420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8025A"/>
                </a:solidFill>
                <a:latin typeface="Montserrat" panose="00000500000000000000" pitchFamily="2" charset="-52"/>
                <a:ea typeface="Yu Gothic UI Semibold" panose="020B0700000000000000" pitchFamily="34" charset="-128"/>
              </a:rPr>
              <a:t>T.ME</a:t>
            </a:r>
            <a:endParaRPr lang="ru-RU" sz="3200" dirty="0">
              <a:solidFill>
                <a:srgbClr val="28025A"/>
              </a:solidFill>
              <a:latin typeface="Montserrat" panose="00000500000000000000" pitchFamily="2" charset="-52"/>
              <a:ea typeface="Yu Gothic UI Semibold" panose="020B0700000000000000" pitchFamily="34" charset="-128"/>
            </a:endParaRPr>
          </a:p>
        </p:txBody>
      </p:sp>
      <p:sp>
        <p:nvSpPr>
          <p:cNvPr id="19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xmlns="" id="{141806D1-78AD-43E4-B4D4-4AD763410CA8}"/>
              </a:ext>
            </a:extLst>
          </p:cNvPr>
          <p:cNvSpPr/>
          <p:nvPr/>
        </p:nvSpPr>
        <p:spPr>
          <a:xfrm>
            <a:off x="4280928" y="1371601"/>
            <a:ext cx="3420596" cy="4374776"/>
          </a:xfrm>
          <a:prstGeom prst="round2DiagRect">
            <a:avLst>
              <a:gd name="adj1" fmla="val 780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CBB1CFF-B069-4AAE-964F-81E9229900A6}"/>
              </a:ext>
            </a:extLst>
          </p:cNvPr>
          <p:cNvSpPr txBox="1"/>
          <p:nvPr/>
        </p:nvSpPr>
        <p:spPr>
          <a:xfrm>
            <a:off x="4280927" y="4930587"/>
            <a:ext cx="3420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8025A"/>
                </a:solidFill>
                <a:latin typeface="Montserrat" panose="00000500000000000000" pitchFamily="2" charset="-52"/>
                <a:ea typeface="Yu Gothic UI Semibold" panose="020B0700000000000000" pitchFamily="34" charset="-128"/>
              </a:rPr>
              <a:t>VK.COM</a:t>
            </a:r>
            <a:endParaRPr lang="ru-RU" sz="3200" dirty="0">
              <a:solidFill>
                <a:srgbClr val="28025A"/>
              </a:solidFill>
              <a:latin typeface="Montserrat" panose="00000500000000000000" pitchFamily="2" charset="-52"/>
              <a:ea typeface="Yu Gothic UI Semibold" panose="020B0700000000000000" pitchFamily="34" charset="-128"/>
            </a:endParaRPr>
          </a:p>
        </p:txBody>
      </p:sp>
      <p:pic>
        <p:nvPicPr>
          <p:cNvPr id="4" name="Picture 2" descr="C:\Users\ДДТ\Downloads\qr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036" y="1568166"/>
            <a:ext cx="2968665" cy="296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ДДТ\Downloads\qr (5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77" y="16793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ДДТ\Desktop\1696512187_gas-kvas-com-p-kartinki-pochta-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01" y="1828800"/>
            <a:ext cx="2938583" cy="22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428</Words>
  <Application>Microsoft Office PowerPoint</Application>
  <PresentationFormat>Произвольный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    Цель : формирование нравственных и коммуникативных качеств личности, активной жизненной и гражданской позиции, способствующей самоопределению и самореализации личности ребенка через участие его в волонтерском движении</vt:lpstr>
      <vt:lpstr>  Актуальность объединения</vt:lpstr>
      <vt:lpstr>Развитию инициативы и самостоятельности способствует активное использование метода «Равный обучает равного», когда волонтеры проводят занятия со сверстниками и младшими по возрасту детьми</vt:lpstr>
      <vt:lpstr>Обучение младших ребят проведению профилактических акций</vt:lpstr>
      <vt:lpstr>Развитие деятельности и достижения </vt:lpstr>
      <vt:lpstr>Наши  социальные  партнеры</vt:lpstr>
      <vt:lpstr>      Результаты деятельности</vt:lpstr>
      <vt:lpstr>🌐  Наши контакты: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user4@ivvolcentr.ru</dc:creator>
  <cp:lastModifiedBy>ДДТ</cp:lastModifiedBy>
  <cp:revision>32</cp:revision>
  <dcterms:created xsi:type="dcterms:W3CDTF">2023-10-15T07:08:30Z</dcterms:created>
  <dcterms:modified xsi:type="dcterms:W3CDTF">2024-04-10T14:50:35Z</dcterms:modified>
</cp:coreProperties>
</file>