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1" r:id="rId4"/>
    <p:sldId id="263" r:id="rId5"/>
    <p:sldId id="264" r:id="rId6"/>
    <p:sldId id="265" r:id="rId7"/>
    <p:sldId id="267" r:id="rId8"/>
    <p:sldId id="274" r:id="rId9"/>
    <p:sldId id="277" r:id="rId10"/>
    <p:sldId id="28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4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260" userDrawn="1">
          <p15:clr>
            <a:srgbClr val="A4A3A4"/>
          </p15:clr>
        </p15:guide>
        <p15:guide id="4" pos="189" userDrawn="1">
          <p15:clr>
            <a:srgbClr val="A4A3A4"/>
          </p15:clr>
        </p15:guide>
        <p15:guide id="5" pos="7491" userDrawn="1">
          <p15:clr>
            <a:srgbClr val="A4A3A4"/>
          </p15:clr>
        </p15:guide>
        <p15:guide id="6" orient="horz" pos="4133" userDrawn="1">
          <p15:clr>
            <a:srgbClr val="A4A3A4"/>
          </p15:clr>
        </p15:guide>
        <p15:guide id="7" pos="756" userDrawn="1">
          <p15:clr>
            <a:srgbClr val="A4A3A4"/>
          </p15:clr>
        </p15:guide>
        <p15:guide id="8" pos="3432" userDrawn="1">
          <p15:clr>
            <a:srgbClr val="A4A3A4"/>
          </p15:clr>
        </p15:guide>
        <p15:guide id="9" pos="4248" userDrawn="1">
          <p15:clr>
            <a:srgbClr val="A4A3A4"/>
          </p15:clr>
        </p15:guide>
        <p15:guide id="10" pos="6924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86441"/>
  </p:normalViewPr>
  <p:slideViewPr>
    <p:cSldViewPr snapToGrid="0" snapToObjects="1">
      <p:cViewPr>
        <p:scale>
          <a:sx n="70" d="100"/>
          <a:sy n="70" d="100"/>
        </p:scale>
        <p:origin x="-1061" y="-197"/>
      </p:cViewPr>
      <p:guideLst>
        <p:guide orient="horz" pos="164"/>
        <p:guide orient="horz" pos="2260"/>
        <p:guide orient="horz" pos="4133"/>
        <p:guide pos="3840"/>
        <p:guide pos="189"/>
        <p:guide pos="7491"/>
        <p:guide pos="756"/>
        <p:guide pos="3432"/>
        <p:guide pos="4248"/>
        <p:guide pos="69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3928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34A0C1-A9E6-8247-9050-EDE7687D93B0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1D797A-F722-C94F-8ADC-F71B8E88B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961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1D797A-F722-C94F-8ADC-F71B8E88B18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2071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1D797A-F722-C94F-8ADC-F71B8E88B18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207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1D797A-F722-C94F-8ADC-F71B8E88B18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544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1D797A-F722-C94F-8ADC-F71B8E88B18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457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1D797A-F722-C94F-8ADC-F71B8E88B18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623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1D797A-F722-C94F-8ADC-F71B8E88B18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198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1D797A-F722-C94F-8ADC-F71B8E88B18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408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1D797A-F722-C94F-8ADC-F71B8E88B18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726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1D797A-F722-C94F-8ADC-F71B8E88B18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751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1D797A-F722-C94F-8ADC-F71B8E88B18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97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9EEFBF6-6B61-7D43-BAC7-323D5A6231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780AFBF-C1BD-DE4D-BEC6-A554294705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FD5F187-0A99-AC46-B0DD-43CA2528F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187C0-5202-4048-9C72-F786ECC23B08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E5C8F05-2B0B-B946-AB40-002FCD6AC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4A26B37-6B05-8848-A7FF-CBBF0F19E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42521-6232-B64D-8241-D0BE09E2FB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691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DF9D58D-37A3-7649-AE30-F27954B79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D894E0F-1BDB-1143-B4DA-1FF7A1DA43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05D47BF-E10E-9C40-AF0A-3FC5E6BE7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187C0-5202-4048-9C72-F786ECC23B08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8E838F7-AE70-D848-8E44-3CAEE2779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E6B75F6-96C2-4C4D-9530-BAF2A6868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42521-6232-B64D-8241-D0BE09E2FB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625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AD4F2D66-787C-7D40-B54A-843477540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DED589C-A4E0-F048-B2B0-D3C62496D9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BDA0194-2728-1B42-996C-6B557A18B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187C0-5202-4048-9C72-F786ECC23B08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D216421-7949-6E46-B9A3-9BCFB4CA0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3CEB8B5-D7C6-024D-851A-5134D1B53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42521-6232-B64D-8241-D0BE09E2FB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70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A2532EB-A822-1E4E-825B-DFCBB1C54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E3B10A8-9DEF-A242-B800-59C3E9822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BD36B3B-B4DE-DF43-AC3C-54B249BFA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187C0-5202-4048-9C72-F786ECC23B08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A5DAB90-0B24-D940-B935-8A884674C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DD051E5-69D6-DA4D-8E7C-1DDBB332C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42521-6232-B64D-8241-D0BE09E2FB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863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3F50EBC-7F08-2E44-B65F-D4966D878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B5D5885-9D42-F647-872A-DD95D3D91C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791ED3C-5DA3-F845-B0A3-81F88C713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187C0-5202-4048-9C72-F786ECC23B08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CF4A583-A145-DF41-8A9B-48E68BBF6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B09C606-4A18-BA4F-A048-8E1A1BAFB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42521-6232-B64D-8241-D0BE09E2FB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483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41C12ED-6EED-E84F-92B9-A65D10330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D7D0080-6290-3449-8E88-6269410898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2C5C793-701B-8E4C-BE87-39CF588313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11C30BA-6DAF-1E4E-8CB6-CF7743EC1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187C0-5202-4048-9C72-F786ECC23B08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FA7E8DE-6728-7140-AB44-81398EED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1EED94C-2B21-5249-94D0-15721F909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42521-6232-B64D-8241-D0BE09E2FB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550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B726BDA-432B-8244-A054-CFBB15CCD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78B3EA9-0DD1-8A49-826C-A60A101C4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7EA67D1-E68D-1049-9C20-EAC3BEFA2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BC8A208A-DF0D-154B-A02D-041817B7C2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240880CA-2007-5445-BE2A-30B7239244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D84B0AE5-8203-DB49-B640-7D29BFA7B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187C0-5202-4048-9C72-F786ECC23B08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C1260F8A-AB4D-5B49-BC5B-FE2FFC7EA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A3358C0B-CD33-204A-9D1C-9A4D46F29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42521-6232-B64D-8241-D0BE09E2FB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105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D59AD4F-5FF4-974D-9083-7C8998045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F35F1009-CF8F-C945-9DD1-8A932D0B3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187C0-5202-4048-9C72-F786ECC23B08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AEDC9864-780B-7046-9446-EF6539267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0568D58-7B3C-DA4D-9C0F-F2848F5E8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42521-6232-B64D-8241-D0BE09E2FB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163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8324AB13-3277-4241-9FF1-37AA959EA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187C0-5202-4048-9C72-F786ECC23B08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24545D7F-393A-0D48-8FBE-81F0662AC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F1A0A50D-DCA3-D445-A685-F59DA6520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42521-6232-B64D-8241-D0BE09E2FB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675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427E7C7-37E3-F64E-B2FB-F4358A1B8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E88E901-9002-304A-B204-522B246BA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10096B4-9B61-6143-BEEB-EE51B15532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525B4A3-EF28-E44A-806A-71635A841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187C0-5202-4048-9C72-F786ECC23B08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2965E7E-8F27-2745-A82D-2880A4972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DEA028F-047B-974E-B1B4-923CA91CE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42521-6232-B64D-8241-D0BE09E2FB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006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C01C035-8D19-CC48-91AA-A2FF3DC5F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392008A0-CB33-BD4E-87DE-8B7083B0A1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334C4D4C-097D-AD41-9563-042B2DFF9B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CF6B07C-923C-6D43-A8D4-463C654EE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187C0-5202-4048-9C72-F786ECC23B08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FB88D10-6CE7-244C-9DE2-0722F2B26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7B3FAAC-0FBE-B945-B9AF-4C9436BEC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42521-6232-B64D-8241-D0BE09E2FB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44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6E0635-025C-524C-B7FE-262454064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004F9A7-C617-8C4E-829C-22910D77A4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05EFAFC-8CED-1E4F-832A-50E468EF90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187C0-5202-4048-9C72-F786ECC23B08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6E0B4CC-B50F-F243-B523-9B47C0E294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A72A23F-D354-B343-ABD9-52AB3B3D81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42521-6232-B64D-8241-D0BE09E2FB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12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9479B2C-E1CB-FC48-87E1-0FEAF19A3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1" y="0"/>
            <a:ext cx="1218838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7C35F38-9740-2241-97E1-E729C3ADDF7E}"/>
              </a:ext>
            </a:extLst>
          </p:cNvPr>
          <p:cNvSpPr txBox="1"/>
          <p:nvPr/>
        </p:nvSpPr>
        <p:spPr>
          <a:xfrm>
            <a:off x="3958233" y="2276356"/>
            <a:ext cx="427552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000" b="1" dirty="0" smtClean="0">
                <a:latin typeface="Montserrat Black" pitchFamily="2" charset="0"/>
              </a:rPr>
              <a:t>Знаю </a:t>
            </a:r>
          </a:p>
          <a:p>
            <a:pPr algn="ctr"/>
            <a:r>
              <a:rPr lang="ru-RU" sz="8000" b="1" dirty="0" smtClean="0">
                <a:latin typeface="Montserrat Black" pitchFamily="2" charset="0"/>
              </a:rPr>
              <a:t>Россию</a:t>
            </a:r>
            <a:endParaRPr lang="ru-RU" sz="8000" b="1" dirty="0">
              <a:latin typeface="Montserrat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40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9479B2C-E1CB-FC48-87E1-0FEAF19A3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1" y="0"/>
            <a:ext cx="1218838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7C35F38-9740-2241-97E1-E729C3ADDF7E}"/>
              </a:ext>
            </a:extLst>
          </p:cNvPr>
          <p:cNvSpPr txBox="1"/>
          <p:nvPr/>
        </p:nvSpPr>
        <p:spPr>
          <a:xfrm>
            <a:off x="3958233" y="2276356"/>
            <a:ext cx="427552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000" b="1" dirty="0" smtClean="0">
                <a:latin typeface="Montserrat Black" pitchFamily="2" charset="0"/>
              </a:rPr>
              <a:t>Знаю </a:t>
            </a:r>
          </a:p>
          <a:p>
            <a:pPr algn="ctr"/>
            <a:r>
              <a:rPr lang="ru-RU" sz="8000" b="1" dirty="0" smtClean="0">
                <a:latin typeface="Montserrat Black" pitchFamily="2" charset="0"/>
              </a:rPr>
              <a:t>Россию</a:t>
            </a:r>
            <a:endParaRPr lang="ru-RU" sz="8000" b="1" dirty="0">
              <a:latin typeface="Montserrat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84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66989C9A-850F-4843-BDD4-8880C8B6E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1C9F5C7B-8897-9E43-AAC6-BAB3DEF22D72}"/>
              </a:ext>
            </a:extLst>
          </p:cNvPr>
          <p:cNvSpPr txBox="1"/>
          <p:nvPr/>
        </p:nvSpPr>
        <p:spPr>
          <a:xfrm>
            <a:off x="251930" y="136576"/>
            <a:ext cx="6205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3200" b="1" u="none" strike="noStrike" cap="none" dirty="0">
                <a:solidFill>
                  <a:schemeClr val="bg1"/>
                </a:solidFill>
                <a:latin typeface="Montserrat ExtraBold" pitchFamily="2" charset="0"/>
                <a:ea typeface="Fira Sans"/>
                <a:cs typeface="Fira Sans"/>
                <a:sym typeface="Fira Sans"/>
              </a:rPr>
              <a:t>АКТУАЛЬНОСТЬ ПРОЕКТА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854F417-C883-AF4C-8784-1A59AD8DF4CC}"/>
              </a:ext>
            </a:extLst>
          </p:cNvPr>
          <p:cNvSpPr txBox="1"/>
          <p:nvPr/>
        </p:nvSpPr>
        <p:spPr>
          <a:xfrm>
            <a:off x="1105756" y="1232317"/>
            <a:ext cx="1011088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dirty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Современное состояние географической культуры и географического образования в России находится на низком уровне. </a:t>
            </a:r>
          </a:p>
          <a:p>
            <a:pPr lvl="0" algn="just"/>
            <a:r>
              <a:rPr lang="ru-RU" dirty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Престиж географии в школе и обществе в настоящее время, состояние деградации системы географического образования и просвещения – проблемы, с которыми сталкиваются специалисты различных направлений деятельности не только на федеральном, но и региональном, и муниципальном уровнях. </a:t>
            </a:r>
            <a:endParaRPr lang="ru-RU" dirty="0" smtClean="0">
              <a:solidFill>
                <a:srgbClr val="000000"/>
              </a:solidFill>
              <a:latin typeface="Montserrat" pitchFamily="2" charset="0"/>
              <a:ea typeface="Arial"/>
              <a:cs typeface="Arial"/>
              <a:sym typeface="Arial"/>
            </a:endParaRPr>
          </a:p>
          <a:p>
            <a:pPr lvl="0" algn="just"/>
            <a:endParaRPr lang="ru-RU" dirty="0">
              <a:solidFill>
                <a:srgbClr val="000000"/>
              </a:solidFill>
              <a:latin typeface="Montserrat" pitchFamily="2" charset="0"/>
              <a:ea typeface="Arial"/>
              <a:cs typeface="Arial"/>
              <a:sym typeface="Arial"/>
            </a:endParaRPr>
          </a:p>
          <a:p>
            <a:pPr lvl="0" algn="just"/>
            <a:r>
              <a:rPr lang="ru-RU" dirty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Отчасти состояние географического образования в регионе отражают результаты государственной̆ итоговой̆ аттестации в Нижегородской области. </a:t>
            </a:r>
          </a:p>
          <a:p>
            <a:pPr lvl="0" algn="just"/>
            <a:r>
              <a:rPr lang="ru-RU" dirty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По данным Министерства образования Нижегородской области выпускники с низким уровнем подготовки составили 5,9% от общего числа участников ЕГЭ по географии. </a:t>
            </a:r>
            <a:r>
              <a:rPr lang="ru-RU" dirty="0" smtClean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Это </a:t>
            </a:r>
            <a:r>
              <a:rPr lang="ru-RU" dirty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означает, что их знания фрагментарны, не имеют системы и преимущественно бытового уровня</a:t>
            </a:r>
            <a:r>
              <a:rPr lang="ru-RU" dirty="0" smtClean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.</a:t>
            </a:r>
          </a:p>
          <a:p>
            <a:pPr lvl="0" algn="just"/>
            <a:endParaRPr lang="ru-RU" dirty="0">
              <a:solidFill>
                <a:srgbClr val="000000"/>
              </a:solidFill>
              <a:latin typeface="Montserrat" pitchFamily="2" charset="0"/>
              <a:ea typeface="Arial"/>
              <a:cs typeface="Arial"/>
              <a:sym typeface="Arial"/>
            </a:endParaRPr>
          </a:p>
          <a:p>
            <a:pPr lvl="0" algn="just"/>
            <a:r>
              <a:rPr lang="ru-RU" dirty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Проект способствует формированию гражданственности, патриотизма, географ. грамотности, и </a:t>
            </a:r>
            <a:r>
              <a:rPr lang="ru-RU" dirty="0" smtClean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культуре. Соревнования </a:t>
            </a:r>
            <a:r>
              <a:rPr lang="ru-RU" dirty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способствуют развитию географического образования </a:t>
            </a:r>
            <a:r>
              <a:rPr lang="ru-RU" dirty="0" smtClean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в </a:t>
            </a:r>
            <a:r>
              <a:rPr lang="ru-RU" dirty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г. Нижний Новгород. </a:t>
            </a:r>
          </a:p>
          <a:p>
            <a:pPr lvl="0" algn="just"/>
            <a:endParaRPr lang="ru-RU" dirty="0">
              <a:solidFill>
                <a:srgbClr val="000000"/>
              </a:solidFill>
              <a:latin typeface="Montserrat" pitchFamily="2" charset="0"/>
              <a:ea typeface="Arial"/>
              <a:cs typeface="Arial"/>
              <a:sym typeface="Arial"/>
            </a:endParaRPr>
          </a:p>
          <a:p>
            <a:endParaRPr lang="ru-RU" dirty="0">
              <a:latin typeface="Montserrat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989D349C-86F1-2149-9E77-15F0D8E7BC75}"/>
              </a:ext>
            </a:extLst>
          </p:cNvPr>
          <p:cNvSpPr txBox="1"/>
          <p:nvPr/>
        </p:nvSpPr>
        <p:spPr>
          <a:xfrm>
            <a:off x="11617529" y="6191806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Montserrat" pitchFamily="2" charset="0"/>
              </a:rPr>
              <a:t>2</a:t>
            </a: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49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4B2B8E70-2457-7B4C-A633-9E3CE808C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1C9F5C7B-8897-9E43-AAC6-BAB3DEF22D72}"/>
              </a:ext>
            </a:extLst>
          </p:cNvPr>
          <p:cNvSpPr txBox="1"/>
          <p:nvPr/>
        </p:nvSpPr>
        <p:spPr>
          <a:xfrm>
            <a:off x="206091" y="143818"/>
            <a:ext cx="3725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3200" b="1" dirty="0">
                <a:solidFill>
                  <a:schemeClr val="bg1"/>
                </a:solidFill>
                <a:latin typeface="Montserrat ExtraBold" pitchFamily="2" charset="0"/>
                <a:ea typeface="Fira Sans"/>
                <a:cs typeface="Fira Sans"/>
                <a:sym typeface="Fira Sans"/>
              </a:rPr>
              <a:t>ЦЕЛЬ ПРОЕКТА</a:t>
            </a:r>
            <a:endParaRPr lang="ru-RU" sz="3200" b="1" u="none" strike="noStrike" cap="none" dirty="0">
              <a:solidFill>
                <a:schemeClr val="bg1"/>
              </a:solidFill>
              <a:latin typeface="Montserrat ExtraBold" pitchFamily="2" charset="0"/>
              <a:ea typeface="Fira Sans"/>
              <a:cs typeface="Fira Sans"/>
              <a:sym typeface="Fira San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854F417-C883-AF4C-8784-1A59AD8DF4CC}"/>
              </a:ext>
            </a:extLst>
          </p:cNvPr>
          <p:cNvSpPr txBox="1"/>
          <p:nvPr/>
        </p:nvSpPr>
        <p:spPr>
          <a:xfrm>
            <a:off x="1214184" y="1228368"/>
            <a:ext cx="9981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dirty="0">
                <a:solidFill>
                  <a:srgbClr val="000000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Повышение уровня географических знаний, развитие местного туризма, воспитание патриотизма среди молодых людей </a:t>
            </a:r>
            <a:r>
              <a:rPr lang="ru-RU" sz="2400" dirty="0" smtClean="0">
                <a:solidFill>
                  <a:srgbClr val="000000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путем </a:t>
            </a:r>
            <a:r>
              <a:rPr lang="ru-RU" sz="2400" dirty="0">
                <a:solidFill>
                  <a:srgbClr val="000000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проведения Чемпионатов по </a:t>
            </a:r>
            <a:r>
              <a:rPr lang="ru-RU" sz="2400" dirty="0" smtClean="0">
                <a:solidFill>
                  <a:srgbClr val="000000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сборке </a:t>
            </a:r>
            <a:r>
              <a:rPr lang="ru-RU" sz="2400" dirty="0" err="1" smtClean="0">
                <a:solidFill>
                  <a:srgbClr val="000000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спилс</a:t>
            </a:r>
            <a:r>
              <a:rPr lang="ru-RU" sz="2400" dirty="0" smtClean="0">
                <a:solidFill>
                  <a:srgbClr val="000000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-карт</a:t>
            </a:r>
            <a:endParaRPr lang="ru-RU" sz="2400" i="0" u="none" strike="noStrike" cap="none" dirty="0">
              <a:solidFill>
                <a:srgbClr val="000000"/>
              </a:solidFill>
              <a:latin typeface="Arial Black" panose="020B0A040201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749747E-EC8E-B842-B95C-2B2370E07ED2}"/>
              </a:ext>
            </a:extLst>
          </p:cNvPr>
          <p:cNvSpPr txBox="1"/>
          <p:nvPr/>
        </p:nvSpPr>
        <p:spPr>
          <a:xfrm>
            <a:off x="11617529" y="6191806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Montserrat" pitchFamily="2" charset="0"/>
              </a:rPr>
              <a:t>4</a:t>
            </a:r>
            <a:endParaRPr lang="ru-RU" b="1" dirty="0">
              <a:latin typeface="Montserrat" pitchFamily="2" charset="0"/>
            </a:endParaRPr>
          </a:p>
        </p:txBody>
      </p:sp>
      <p:pic>
        <p:nvPicPr>
          <p:cNvPr id="2050" name="Picture 2" descr="https://sun9-40.userapi.com/TBzErLqXjx906fqZVZJAzijhE8I5z50XH0f5dg/y3I2sp93CA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634" y="3250831"/>
            <a:ext cx="4817563" cy="321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5.userapi.com/_NZzjofOC9Sn3SGfbofj0Kg8B4J5UYAm0LEIHw/TizaFo2Xyi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852" y="3250831"/>
            <a:ext cx="4817562" cy="321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7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C72E94BF-D217-BE41-A0DA-2E2166DFD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46DCD86-7CB3-4F48-9E3F-59910FD4D9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1C9F5C7B-8897-9E43-AAC6-BAB3DEF22D72}"/>
              </a:ext>
            </a:extLst>
          </p:cNvPr>
          <p:cNvSpPr txBox="1"/>
          <p:nvPr/>
        </p:nvSpPr>
        <p:spPr>
          <a:xfrm>
            <a:off x="206091" y="143818"/>
            <a:ext cx="56188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3200" b="1" dirty="0">
                <a:solidFill>
                  <a:schemeClr val="bg1"/>
                </a:solidFill>
                <a:latin typeface="Montserrat ExtraBold" pitchFamily="2" charset="0"/>
                <a:ea typeface="Fira Sans"/>
                <a:cs typeface="Fira Sans"/>
                <a:sym typeface="Fira Sans"/>
              </a:rPr>
              <a:t>ПОКАЗАТЕЛИ ПРОЕКТА</a:t>
            </a:r>
            <a:endParaRPr lang="ru-RU" sz="3200" b="1" u="none" strike="noStrike" cap="none" dirty="0">
              <a:solidFill>
                <a:schemeClr val="bg1"/>
              </a:solidFill>
              <a:latin typeface="Montserrat ExtraBold" pitchFamily="2" charset="0"/>
              <a:ea typeface="Fira Sans"/>
              <a:cs typeface="Fira Sans"/>
              <a:sym typeface="Fira San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854F417-C883-AF4C-8784-1A59AD8DF4CC}"/>
              </a:ext>
            </a:extLst>
          </p:cNvPr>
          <p:cNvSpPr txBox="1"/>
          <p:nvPr/>
        </p:nvSpPr>
        <p:spPr>
          <a:xfrm>
            <a:off x="1105328" y="1724176"/>
            <a:ext cx="965792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none" strike="noStrike" cap="none" dirty="0">
                <a:latin typeface="Arial Black" panose="020B0A04020102020204" pitchFamily="34" charset="0"/>
                <a:ea typeface="Fira Sans"/>
                <a:cs typeface="Fira Sans"/>
                <a:sym typeface="Fira Sans"/>
              </a:rPr>
              <a:t>КОЛИЧЕСТВЕННЫЕ ПОКАЗАТЕЛИ ПРОЕКТА</a:t>
            </a:r>
          </a:p>
          <a:p>
            <a:pPr lvl="0"/>
            <a:endParaRPr lang="en-US" u="none" strike="noStrike" cap="none" dirty="0">
              <a:solidFill>
                <a:srgbClr val="000000"/>
              </a:solidFill>
              <a:latin typeface="Arial Black" panose="020B0A04020102020204" pitchFamily="34" charset="0"/>
              <a:ea typeface="Arial"/>
              <a:cs typeface="Arial"/>
              <a:sym typeface="Arial"/>
            </a:endParaRPr>
          </a:p>
          <a:p>
            <a:pPr marL="285750" lvl="0" indent="-285750"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Подписано </a:t>
            </a:r>
            <a:r>
              <a:rPr lang="ru-RU" dirty="0">
                <a:solidFill>
                  <a:srgbClr val="000000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соглашение о реализации федеральной программы «Знаю Россию» на территории </a:t>
            </a:r>
            <a:r>
              <a:rPr lang="ru-RU" dirty="0" smtClean="0">
                <a:solidFill>
                  <a:srgbClr val="000000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г. </a:t>
            </a:r>
            <a:r>
              <a:rPr lang="ru-RU" dirty="0">
                <a:solidFill>
                  <a:srgbClr val="000000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Нижнего Новгорода, </a:t>
            </a:r>
            <a:endParaRPr lang="ru-RU" dirty="0" smtClean="0">
              <a:solidFill>
                <a:srgbClr val="000000"/>
              </a:solidFill>
              <a:latin typeface="Arial Black" panose="020B0A04020102020204" pitchFamily="34" charset="0"/>
              <a:ea typeface="Arial"/>
              <a:cs typeface="Arial"/>
              <a:sym typeface="Arial"/>
            </a:endParaRPr>
          </a:p>
          <a:p>
            <a:pPr marL="285750" lvl="0" indent="-285750"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закуплено 20 </a:t>
            </a:r>
            <a:r>
              <a:rPr lang="ru-RU" dirty="0" err="1">
                <a:solidFill>
                  <a:srgbClr val="000000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спилс</a:t>
            </a:r>
            <a:r>
              <a:rPr lang="ru-RU" dirty="0">
                <a:solidFill>
                  <a:srgbClr val="000000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-карт России и </a:t>
            </a:r>
            <a:r>
              <a:rPr lang="ru-RU" dirty="0" smtClean="0">
                <a:solidFill>
                  <a:srgbClr val="000000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20 </a:t>
            </a:r>
            <a:r>
              <a:rPr lang="ru-RU" dirty="0" err="1" smtClean="0">
                <a:solidFill>
                  <a:srgbClr val="000000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спилс</a:t>
            </a:r>
            <a:r>
              <a:rPr lang="ru-RU" dirty="0" smtClean="0">
                <a:solidFill>
                  <a:srgbClr val="000000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-карт Нижегородской области,</a:t>
            </a:r>
          </a:p>
          <a:p>
            <a:pPr marL="285750" lvl="0" indent="-285750"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Изготовлено 20 </a:t>
            </a:r>
            <a:r>
              <a:rPr lang="ru-RU" dirty="0" err="1" smtClean="0">
                <a:solidFill>
                  <a:srgbClr val="000000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спилс</a:t>
            </a:r>
            <a:r>
              <a:rPr lang="ru-RU" dirty="0" smtClean="0">
                <a:solidFill>
                  <a:srgbClr val="000000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-карт Нижнего Новгорода. </a:t>
            </a:r>
          </a:p>
          <a:p>
            <a:pPr marL="285750" lvl="0" indent="-285750"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волонтерский </a:t>
            </a:r>
            <a:r>
              <a:rPr lang="ru-RU" dirty="0">
                <a:solidFill>
                  <a:srgbClr val="000000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корпус проекта составляет более 50 человек, </a:t>
            </a:r>
            <a:endParaRPr lang="ru-RU" dirty="0" smtClean="0">
              <a:solidFill>
                <a:srgbClr val="000000"/>
              </a:solidFill>
              <a:latin typeface="Arial Black" panose="020B0A04020102020204" pitchFamily="34" charset="0"/>
              <a:ea typeface="Arial"/>
              <a:cs typeface="Arial"/>
              <a:sym typeface="Arial"/>
            </a:endParaRPr>
          </a:p>
          <a:p>
            <a:pPr marL="285750" lvl="0" indent="-285750"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в </a:t>
            </a:r>
            <a:r>
              <a:rPr lang="ru-RU" dirty="0">
                <a:solidFill>
                  <a:srgbClr val="000000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Чемпионате сред школьников приняли участие все школы г</a:t>
            </a:r>
            <a:r>
              <a:rPr lang="ru-RU" dirty="0" smtClean="0">
                <a:solidFill>
                  <a:srgbClr val="000000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. Нижнего </a:t>
            </a:r>
            <a:r>
              <a:rPr lang="ru-RU" dirty="0">
                <a:solidFill>
                  <a:srgbClr val="000000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Новгорода, </a:t>
            </a:r>
            <a:endParaRPr lang="ru-RU" dirty="0" smtClean="0">
              <a:solidFill>
                <a:srgbClr val="000000"/>
              </a:solidFill>
              <a:latin typeface="Arial Black" panose="020B0A04020102020204" pitchFamily="34" charset="0"/>
              <a:ea typeface="Arial"/>
              <a:cs typeface="Arial"/>
              <a:sym typeface="Arial"/>
            </a:endParaRPr>
          </a:p>
          <a:p>
            <a:pPr marL="285750" lvl="0" indent="-285750"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более </a:t>
            </a:r>
            <a:r>
              <a:rPr lang="ru-RU" dirty="0">
                <a:solidFill>
                  <a:srgbClr val="000000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50 человек получили Удостоверения и памятный знак «Знаю Россию», </a:t>
            </a:r>
            <a:endParaRPr lang="ru-RU" dirty="0" smtClean="0">
              <a:solidFill>
                <a:srgbClr val="000000"/>
              </a:solidFill>
              <a:latin typeface="Arial Black" panose="020B0A04020102020204" pitchFamily="34" charset="0"/>
              <a:ea typeface="Arial"/>
              <a:cs typeface="Arial"/>
              <a:sym typeface="Arial"/>
            </a:endParaRPr>
          </a:p>
          <a:p>
            <a:pPr marL="285750" lvl="0" indent="-285750"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проведено </a:t>
            </a:r>
            <a:r>
              <a:rPr lang="ru-RU" dirty="0">
                <a:solidFill>
                  <a:srgbClr val="000000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более 20 открытых площадок по </a:t>
            </a:r>
            <a:r>
              <a:rPr lang="ru-RU" dirty="0" smtClean="0">
                <a:solidFill>
                  <a:srgbClr val="000000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сборке </a:t>
            </a:r>
            <a:r>
              <a:rPr lang="ru-RU" dirty="0" err="1" smtClean="0">
                <a:solidFill>
                  <a:srgbClr val="000000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спилс</a:t>
            </a:r>
            <a:r>
              <a:rPr lang="ru-RU" dirty="0" smtClean="0">
                <a:solidFill>
                  <a:srgbClr val="000000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-карт, участниками </a:t>
            </a:r>
            <a:r>
              <a:rPr lang="ru-RU" dirty="0">
                <a:solidFill>
                  <a:srgbClr val="000000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которых стали более 20 000 человек, </a:t>
            </a:r>
            <a:endParaRPr lang="ru-RU" dirty="0" smtClean="0">
              <a:solidFill>
                <a:srgbClr val="000000"/>
              </a:solidFill>
              <a:latin typeface="Arial Black" panose="020B0A04020102020204" pitchFamily="34" charset="0"/>
              <a:ea typeface="Arial"/>
              <a:cs typeface="Arial"/>
              <a:sym typeface="Arial"/>
            </a:endParaRPr>
          </a:p>
          <a:p>
            <a:pPr marL="285750" lvl="0" indent="-285750"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более </a:t>
            </a:r>
            <a:r>
              <a:rPr lang="ru-RU" dirty="0">
                <a:solidFill>
                  <a:srgbClr val="000000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50 упоминания в СМИ о </a:t>
            </a:r>
            <a:r>
              <a:rPr lang="ru-RU" dirty="0" smtClean="0">
                <a:solidFill>
                  <a:srgbClr val="000000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проекте</a:t>
            </a:r>
            <a:endParaRPr lang="ru-RU" dirty="0">
              <a:solidFill>
                <a:srgbClr val="000000"/>
              </a:solidFill>
              <a:latin typeface="Arial Black" panose="020B0A040201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D32DC11-7656-4C4B-BA38-4D6F5ED91B24}"/>
              </a:ext>
            </a:extLst>
          </p:cNvPr>
          <p:cNvSpPr txBox="1"/>
          <p:nvPr/>
        </p:nvSpPr>
        <p:spPr>
          <a:xfrm>
            <a:off x="11617529" y="6191806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Montserrat" pitchFamily="2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8087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46DCD86-7CB3-4F48-9E3F-59910FD4D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1C9F5C7B-8897-9E43-AAC6-BAB3DEF22D72}"/>
              </a:ext>
            </a:extLst>
          </p:cNvPr>
          <p:cNvSpPr txBox="1"/>
          <p:nvPr/>
        </p:nvSpPr>
        <p:spPr>
          <a:xfrm>
            <a:off x="206091" y="143818"/>
            <a:ext cx="56188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3200" b="1" dirty="0">
                <a:solidFill>
                  <a:schemeClr val="bg1"/>
                </a:solidFill>
                <a:latin typeface="Montserrat ExtraBold" pitchFamily="2" charset="0"/>
                <a:ea typeface="Fira Sans"/>
                <a:cs typeface="Fira Sans"/>
                <a:sym typeface="Fira Sans"/>
              </a:rPr>
              <a:t>ПОКАЗАТЕЛИ ПРОЕКТА</a:t>
            </a:r>
            <a:endParaRPr lang="ru-RU" sz="3200" b="1" u="none" strike="noStrike" cap="none" dirty="0">
              <a:solidFill>
                <a:schemeClr val="bg1"/>
              </a:solidFill>
              <a:latin typeface="Montserrat ExtraBold" pitchFamily="2" charset="0"/>
              <a:ea typeface="Fira Sans"/>
              <a:cs typeface="Fira Sans"/>
              <a:sym typeface="Fira San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854F417-C883-AF4C-8784-1A59AD8DF4CC}"/>
              </a:ext>
            </a:extLst>
          </p:cNvPr>
          <p:cNvSpPr txBox="1"/>
          <p:nvPr/>
        </p:nvSpPr>
        <p:spPr>
          <a:xfrm>
            <a:off x="1105328" y="1678010"/>
            <a:ext cx="988652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 Black" panose="020B0A04020102020204" pitchFamily="34" charset="0"/>
                <a:ea typeface="Fira Sans"/>
                <a:cs typeface="Fira Sans"/>
                <a:sym typeface="Fira Sans"/>
              </a:rPr>
              <a:t>КАЧЕСТВЕННЫЕ</a:t>
            </a:r>
            <a:r>
              <a:rPr lang="ru-RU" b="1" u="none" strike="noStrike" cap="none" dirty="0">
                <a:latin typeface="Arial Black" panose="020B0A04020102020204" pitchFamily="34" charset="0"/>
                <a:ea typeface="Fira Sans"/>
                <a:cs typeface="Fira Sans"/>
                <a:sym typeface="Fira Sans"/>
              </a:rPr>
              <a:t> ПОКАЗАТЕЛИ ПРОЕКТА</a:t>
            </a:r>
          </a:p>
          <a:p>
            <a:pPr lvl="0"/>
            <a:endParaRPr lang="en-US" u="none" strike="noStrike" cap="none" dirty="0">
              <a:solidFill>
                <a:srgbClr val="000000"/>
              </a:solidFill>
              <a:latin typeface="Arial Black" panose="020B0A04020102020204" pitchFamily="34" charset="0"/>
              <a:ea typeface="Arial"/>
              <a:cs typeface="Arial"/>
              <a:sym typeface="Arial"/>
            </a:endParaRPr>
          </a:p>
          <a:p>
            <a:pPr marL="285750" lvl="0" indent="-285750" algn="just"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Благодаря </a:t>
            </a:r>
            <a:r>
              <a:rPr lang="ru-RU" dirty="0">
                <a:solidFill>
                  <a:srgbClr val="000000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реализации проекта повысится заинтересованность в изучении географии и истории России среди школьников </a:t>
            </a:r>
            <a:r>
              <a:rPr lang="ru-RU" dirty="0" smtClean="0">
                <a:solidFill>
                  <a:srgbClr val="000000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Нижнего Новгорода. </a:t>
            </a:r>
          </a:p>
          <a:p>
            <a:pPr marL="285750" lvl="0" indent="-285750" algn="just"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Выпускники </a:t>
            </a:r>
            <a:r>
              <a:rPr lang="ru-RU" dirty="0">
                <a:solidFill>
                  <a:srgbClr val="000000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школ повысят знания по предмету «География» для сдачи ЕГЭ на более высокие баллы. </a:t>
            </a:r>
            <a:endParaRPr lang="ru-RU" dirty="0" smtClean="0">
              <a:solidFill>
                <a:srgbClr val="000000"/>
              </a:solidFill>
              <a:latin typeface="Arial Black" panose="020B0A04020102020204" pitchFamily="34" charset="0"/>
              <a:ea typeface="Arial"/>
              <a:cs typeface="Arial"/>
              <a:sym typeface="Arial"/>
            </a:endParaRPr>
          </a:p>
          <a:p>
            <a:pPr marL="285750" lvl="0" indent="-285750" algn="just"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По </a:t>
            </a:r>
            <a:r>
              <a:rPr lang="ru-RU" dirty="0">
                <a:solidFill>
                  <a:srgbClr val="000000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итогам реализации проекта в школах, где проводились чемпионаты, будет запрошена информация об итогах сдачи ЕГЭ по </a:t>
            </a:r>
            <a:r>
              <a:rPr lang="ru-RU" dirty="0" smtClean="0">
                <a:solidFill>
                  <a:srgbClr val="000000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географии.</a:t>
            </a:r>
          </a:p>
          <a:p>
            <a:pPr marL="285750" lvl="0" indent="-285750" algn="just"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Повысится </a:t>
            </a:r>
            <a:r>
              <a:rPr lang="ru-RU" dirty="0">
                <a:solidFill>
                  <a:srgbClr val="000000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туристический потенциал </a:t>
            </a:r>
            <a:r>
              <a:rPr lang="ru-RU" dirty="0" smtClean="0">
                <a:solidFill>
                  <a:srgbClr val="000000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России, </a:t>
            </a:r>
            <a:r>
              <a:rPr lang="ru-RU" dirty="0">
                <a:solidFill>
                  <a:srgbClr val="000000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Нижегородской </a:t>
            </a:r>
            <a:r>
              <a:rPr lang="ru-RU" dirty="0" smtClean="0">
                <a:solidFill>
                  <a:srgbClr val="000000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области и г. Нижний Новгород.</a:t>
            </a:r>
          </a:p>
          <a:p>
            <a:pPr marL="285750" lvl="0" indent="-285750" algn="just"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По </a:t>
            </a:r>
            <a:r>
              <a:rPr lang="ru-RU" dirty="0">
                <a:solidFill>
                  <a:srgbClr val="000000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итогам реализации будет создано молодежное сообщество по интересам для дальнейшей реализации проекта, а также организации мероприятий и программ по направлениям «география», «история», «туризм» в г. </a:t>
            </a:r>
            <a:r>
              <a:rPr lang="ru-RU" dirty="0" smtClean="0">
                <a:solidFill>
                  <a:srgbClr val="000000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Нижний Новгород.</a:t>
            </a:r>
            <a:endParaRPr lang="ru-RU" dirty="0">
              <a:solidFill>
                <a:srgbClr val="000000"/>
              </a:solidFill>
              <a:latin typeface="Arial Black" panose="020B0A040201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199B184-FE32-354B-BA53-D457046D6EBC}"/>
              </a:ext>
            </a:extLst>
          </p:cNvPr>
          <p:cNvSpPr txBox="1"/>
          <p:nvPr/>
        </p:nvSpPr>
        <p:spPr>
          <a:xfrm>
            <a:off x="11617529" y="6191806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Montserrat" pitchFamily="2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94544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74B5CB3-CD2E-DB4C-BE14-3C90E1920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1C9F5C7B-8897-9E43-AAC6-BAB3DEF22D72}"/>
              </a:ext>
            </a:extLst>
          </p:cNvPr>
          <p:cNvSpPr txBox="1"/>
          <p:nvPr/>
        </p:nvSpPr>
        <p:spPr>
          <a:xfrm>
            <a:off x="206091" y="143818"/>
            <a:ext cx="50145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3200" b="1" u="none" strike="noStrike" cap="none" dirty="0">
                <a:solidFill>
                  <a:schemeClr val="bg1"/>
                </a:solidFill>
                <a:latin typeface="Montserrat ExtraBold" pitchFamily="2" charset="0"/>
                <a:ea typeface="Fira Sans"/>
                <a:cs typeface="Fira Sans"/>
                <a:sym typeface="Fira Sans"/>
              </a:rPr>
              <a:t>НАСЛЕДИЕ ПРОЕКТА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854F417-C883-AF4C-8784-1A59AD8DF4CC}"/>
              </a:ext>
            </a:extLst>
          </p:cNvPr>
          <p:cNvSpPr txBox="1"/>
          <p:nvPr/>
        </p:nvSpPr>
        <p:spPr>
          <a:xfrm>
            <a:off x="1111463" y="1280555"/>
            <a:ext cx="99690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600" dirty="0" smtClean="0">
                <a:solidFill>
                  <a:srgbClr val="000000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Проект </a:t>
            </a:r>
            <a:r>
              <a:rPr lang="ru-RU" sz="1600" dirty="0">
                <a:solidFill>
                  <a:srgbClr val="000000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позволит повысить престиж знаний географии, популяризировать географическую культуру, улучшить знания по данному направлению среди жителей Нижнего Новгорода. В рамках проекта запланировано изучение карт Российской Федерации и карты Нижегородской области</a:t>
            </a:r>
            <a:r>
              <a:rPr lang="ru-RU" sz="1600" dirty="0" smtClean="0">
                <a:solidFill>
                  <a:srgbClr val="000000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.</a:t>
            </a:r>
          </a:p>
          <a:p>
            <a:pPr lvl="0" algn="just"/>
            <a:endParaRPr lang="ru-RU" sz="1600" dirty="0">
              <a:solidFill>
                <a:srgbClr val="000000"/>
              </a:solidFill>
              <a:latin typeface="Arial Black" panose="020B0A04020102020204" pitchFamily="34" charset="0"/>
              <a:ea typeface="Arial"/>
              <a:cs typeface="Arial"/>
              <a:sym typeface="Arial"/>
            </a:endParaRPr>
          </a:p>
          <a:p>
            <a:pPr lvl="0" algn="just"/>
            <a:endParaRPr lang="ru-RU" sz="1600" dirty="0">
              <a:solidFill>
                <a:srgbClr val="000000"/>
              </a:solidFill>
              <a:latin typeface="Arial Black" panose="020B0A04020102020204" pitchFamily="34" charset="0"/>
              <a:ea typeface="Arial"/>
              <a:cs typeface="Arial"/>
              <a:sym typeface="Arial"/>
            </a:endParaRPr>
          </a:p>
          <a:p>
            <a:pPr lvl="0" algn="just"/>
            <a:r>
              <a:rPr lang="ru-RU" sz="1600" dirty="0" smtClean="0">
                <a:solidFill>
                  <a:srgbClr val="000000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Карты привлекут </a:t>
            </a:r>
            <a:r>
              <a:rPr lang="ru-RU" sz="1600" dirty="0">
                <a:solidFill>
                  <a:srgbClr val="000000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внимание Нижегородцев, которые смогут узнать более подробно об области, культуре и традициях. </a:t>
            </a:r>
            <a:r>
              <a:rPr lang="ru-RU" sz="1600" dirty="0" smtClean="0">
                <a:solidFill>
                  <a:srgbClr val="000000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Карты Нижнего Новгорода помогут лучше узнать о достопримечательностях города. Благодаря </a:t>
            </a:r>
            <a:r>
              <a:rPr lang="ru-RU" sz="1600" dirty="0">
                <a:solidFill>
                  <a:srgbClr val="000000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проведению открытых площадок и сборке карт будет раскрыт потенциал по развитию местного туризма.</a:t>
            </a:r>
            <a:endParaRPr lang="ru-RU" sz="1600" i="0" u="none" strike="noStrike" cap="none" dirty="0">
              <a:solidFill>
                <a:srgbClr val="000000"/>
              </a:solidFill>
              <a:latin typeface="Arial Black" panose="020B0A040201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E9BC58F-5C2A-0040-AB19-CCE3742B5E54}"/>
              </a:ext>
            </a:extLst>
          </p:cNvPr>
          <p:cNvSpPr txBox="1"/>
          <p:nvPr/>
        </p:nvSpPr>
        <p:spPr>
          <a:xfrm>
            <a:off x="11617529" y="6191806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Montserrat" pitchFamily="2" charset="0"/>
              </a:rPr>
              <a:t>7</a:t>
            </a:r>
          </a:p>
        </p:txBody>
      </p:sp>
      <p:pic>
        <p:nvPicPr>
          <p:cNvPr id="3074" name="Picture 2" descr="https://sun9-71.userapi.com/c858236/v858236626/160c18/dmGwyTTzYa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432" y="4133222"/>
            <a:ext cx="3640054" cy="242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52.userapi.com/Swz5KtcNGn25vvjIDjDJhMZGHgNHQDynQJm-sw/y0D0ZV4iUj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714" y="4144038"/>
            <a:ext cx="3624943" cy="241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2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C50C2CC-D078-F54B-9096-6DF8C9A95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1C9F5C7B-8897-9E43-AAC6-BAB3DEF22D72}"/>
              </a:ext>
            </a:extLst>
          </p:cNvPr>
          <p:cNvSpPr txBox="1"/>
          <p:nvPr/>
        </p:nvSpPr>
        <p:spPr>
          <a:xfrm>
            <a:off x="206091" y="143818"/>
            <a:ext cx="4860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3200" b="1" u="none" strike="noStrike" cap="none" dirty="0">
                <a:solidFill>
                  <a:schemeClr val="bg1"/>
                </a:solidFill>
                <a:latin typeface="Montserrat ExtraBold" pitchFamily="2" charset="0"/>
                <a:ea typeface="Fira Sans"/>
                <a:cs typeface="Fira Sans"/>
                <a:sym typeface="Fira Sans"/>
              </a:rPr>
              <a:t>АНАЛИЗ АНАЛОГИЙ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854F417-C883-AF4C-8784-1A59AD8DF4CC}"/>
              </a:ext>
            </a:extLst>
          </p:cNvPr>
          <p:cNvSpPr txBox="1"/>
          <p:nvPr/>
        </p:nvSpPr>
        <p:spPr>
          <a:xfrm>
            <a:off x="1054312" y="1426389"/>
            <a:ext cx="101661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000" dirty="0" smtClean="0">
                <a:solidFill>
                  <a:schemeClr val="dk1"/>
                </a:solidFill>
                <a:latin typeface="Arial Black" panose="020B0A04020102020204" pitchFamily="34" charset="0"/>
              </a:rPr>
              <a:t>Данная </a:t>
            </a:r>
            <a:r>
              <a:rPr lang="ru-RU" sz="2000" dirty="0">
                <a:solidFill>
                  <a:schemeClr val="dk1"/>
                </a:solidFill>
                <a:latin typeface="Arial Black" panose="020B0A04020102020204" pitchFamily="34" charset="0"/>
              </a:rPr>
              <a:t>инициатива по сборке </a:t>
            </a:r>
            <a:r>
              <a:rPr lang="ru-RU" sz="2000" dirty="0" err="1">
                <a:solidFill>
                  <a:schemeClr val="dk1"/>
                </a:solidFill>
                <a:latin typeface="Arial Black" panose="020B0A04020102020204" pitchFamily="34" charset="0"/>
              </a:rPr>
              <a:t>спилс</a:t>
            </a:r>
            <a:r>
              <a:rPr lang="ru-RU" sz="2000" dirty="0">
                <a:solidFill>
                  <a:schemeClr val="dk1"/>
                </a:solidFill>
                <a:latin typeface="Arial Black" panose="020B0A04020102020204" pitchFamily="34" charset="0"/>
              </a:rPr>
              <a:t>-карт реализуется во многих городах России. Проект </a:t>
            </a:r>
            <a:r>
              <a:rPr lang="ru-RU" sz="2000" dirty="0" smtClean="0">
                <a:solidFill>
                  <a:schemeClr val="dk1"/>
                </a:solidFill>
                <a:latin typeface="Arial Black" panose="020B0A04020102020204" pitchFamily="34" charset="0"/>
              </a:rPr>
              <a:t>«Знаю Россию» </a:t>
            </a:r>
            <a:r>
              <a:rPr lang="ru-RU" sz="2000" dirty="0">
                <a:solidFill>
                  <a:schemeClr val="dk1"/>
                </a:solidFill>
                <a:latin typeface="Arial Black" panose="020B0A04020102020204" pitchFamily="34" charset="0"/>
              </a:rPr>
              <a:t>в Нижегородской области является уникальным, так как ранее подобных инициатив не реализовывалось. Проект реализуется в рамках федеральной программы </a:t>
            </a:r>
            <a:r>
              <a:rPr lang="ru-RU" sz="2000" dirty="0" smtClean="0">
                <a:solidFill>
                  <a:schemeClr val="dk1"/>
                </a:solidFill>
                <a:latin typeface="Arial Black" panose="020B0A04020102020204" pitchFamily="34" charset="0"/>
              </a:rPr>
              <a:t>«Знаю Россию», </a:t>
            </a:r>
            <a:r>
              <a:rPr lang="ru-RU" sz="2000" dirty="0">
                <a:solidFill>
                  <a:schemeClr val="dk1"/>
                </a:solidFill>
                <a:latin typeface="Arial Black" panose="020B0A04020102020204" pitchFamily="34" charset="0"/>
              </a:rPr>
              <a:t>направлена на повышение образовательного уровня граждан в области географии, истории, федеративного устройства РФ, административно-территориального устройства ее субъектов</a:t>
            </a:r>
            <a:r>
              <a:rPr lang="ru-RU" sz="2000" dirty="0" smtClean="0">
                <a:solidFill>
                  <a:schemeClr val="dk1"/>
                </a:solidFill>
                <a:latin typeface="Arial Black" panose="020B0A04020102020204" pitchFamily="34" charset="0"/>
              </a:rPr>
              <a:t>.</a:t>
            </a:r>
          </a:p>
          <a:p>
            <a:pPr lvl="0" algn="just"/>
            <a:endParaRPr lang="ru-RU" sz="2000" dirty="0">
              <a:solidFill>
                <a:schemeClr val="dk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BAFAF9B-FA9E-E040-AF45-7B421EFBBCF4}"/>
              </a:ext>
            </a:extLst>
          </p:cNvPr>
          <p:cNvSpPr txBox="1"/>
          <p:nvPr/>
        </p:nvSpPr>
        <p:spPr>
          <a:xfrm>
            <a:off x="11559655" y="6191806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Montserrat" pitchFamily="2" charset="0"/>
              </a:rPr>
              <a:t>8</a:t>
            </a:r>
          </a:p>
        </p:txBody>
      </p:sp>
      <p:pic>
        <p:nvPicPr>
          <p:cNvPr id="4102" name="Picture 6" descr="https://psv4.userapi.com/c856424/u253397090/docs/d1/c061abd79399/Logo_-_Znayu_Rossiyu2.png?extra=qDjoSeAdOLT47oqYXz0t6EQksK_HZQ4scZ6Epma0lftSFPXDmVybo2EmXQeFcELbg_BcATtSmVgiLIy5QIz1Ahmqn7Eq7SbzXoOzsweaBopE8DdxpRRddzfHD_nje4j1cjS9emKobToef2dHp8P2H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882" y="4038600"/>
            <a:ext cx="9376233" cy="203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61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5840F572-F3CE-7F42-98E3-2805E11FC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1C9F5C7B-8897-9E43-AAC6-BAB3DEF22D72}"/>
              </a:ext>
            </a:extLst>
          </p:cNvPr>
          <p:cNvSpPr txBox="1"/>
          <p:nvPr/>
        </p:nvSpPr>
        <p:spPr>
          <a:xfrm>
            <a:off x="206091" y="143818"/>
            <a:ext cx="71400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3200" b="1" u="none" strike="noStrike" cap="none" dirty="0">
                <a:solidFill>
                  <a:schemeClr val="bg1"/>
                </a:solidFill>
                <a:latin typeface="Montserrat ExtraBold" pitchFamily="2" charset="0"/>
                <a:ea typeface="Fira Sans"/>
                <a:cs typeface="Fira Sans"/>
                <a:sym typeface="Fira Sans"/>
              </a:rPr>
              <a:t>ОПЫТ КОМАНДЫ УЧАСТНИКА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644A0F1-CA0F-C540-861D-E1426908A7D8}"/>
              </a:ext>
            </a:extLst>
          </p:cNvPr>
          <p:cNvSpPr txBox="1"/>
          <p:nvPr/>
        </p:nvSpPr>
        <p:spPr>
          <a:xfrm>
            <a:off x="1200149" y="2819213"/>
            <a:ext cx="7279821" cy="1808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err="1" smtClean="0">
                <a:solidFill>
                  <a:schemeClr val="dk1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Шинкарук</a:t>
            </a:r>
            <a:r>
              <a:rPr lang="ru-RU" b="1" dirty="0" smtClean="0">
                <a:solidFill>
                  <a:schemeClr val="dk1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 Алиса Дмитриевна</a:t>
            </a:r>
          </a:p>
          <a:p>
            <a:pPr lvl="0"/>
            <a:endParaRPr lang="ru-RU" sz="1050" dirty="0" smtClean="0">
              <a:solidFill>
                <a:schemeClr val="dk1"/>
              </a:solidFill>
              <a:latin typeface="Arial Black" panose="020B0A04020102020204" pitchFamily="34" charset="0"/>
              <a:ea typeface="Arial"/>
              <a:cs typeface="Arial"/>
              <a:sym typeface="Arial"/>
            </a:endParaRPr>
          </a:p>
          <a:p>
            <a:pPr lvl="0"/>
            <a:r>
              <a:rPr lang="ru-RU" sz="1400" dirty="0" smtClean="0">
                <a:solidFill>
                  <a:schemeClr val="dk1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Директор </a:t>
            </a:r>
            <a:r>
              <a:rPr lang="ru-RU" sz="1400" dirty="0">
                <a:solidFill>
                  <a:schemeClr val="dk1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центра проектного менеджмента ДФ </a:t>
            </a:r>
            <a:r>
              <a:rPr lang="ru-RU" sz="1400" dirty="0" err="1" smtClean="0">
                <a:solidFill>
                  <a:schemeClr val="dk1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РАНХиГС</a:t>
            </a:r>
            <a:r>
              <a:rPr lang="ru-RU" sz="1400" dirty="0" smtClean="0">
                <a:solidFill>
                  <a:schemeClr val="dk1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; руководитель проекта «</a:t>
            </a:r>
            <a:r>
              <a:rPr lang="en-US" sz="1400" dirty="0" smtClean="0">
                <a:solidFill>
                  <a:schemeClr val="dk1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#</a:t>
            </a:r>
            <a:r>
              <a:rPr lang="ru-RU" sz="1400" dirty="0" err="1" smtClean="0">
                <a:solidFill>
                  <a:schemeClr val="dk1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БезБумаги</a:t>
            </a:r>
            <a:r>
              <a:rPr lang="ru-RU" sz="1400" dirty="0" smtClean="0">
                <a:solidFill>
                  <a:schemeClr val="dk1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» и «Батарейки, сдавайтесь!», руководитель фестиваля «</a:t>
            </a:r>
            <a:r>
              <a:rPr lang="ru-RU" sz="1400" dirty="0" err="1" smtClean="0">
                <a:solidFill>
                  <a:schemeClr val="dk1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ЭкоЛогично</a:t>
            </a:r>
            <a:r>
              <a:rPr lang="ru-RU" sz="1400" dirty="0" smtClean="0">
                <a:solidFill>
                  <a:schemeClr val="dk1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»</a:t>
            </a:r>
          </a:p>
          <a:p>
            <a:pPr lvl="0"/>
            <a:endParaRPr lang="ru-RU" sz="900" dirty="0" smtClean="0">
              <a:solidFill>
                <a:schemeClr val="dk1"/>
              </a:solidFill>
              <a:latin typeface="Arial Black" panose="020B0A04020102020204" pitchFamily="34" charset="0"/>
              <a:ea typeface="Arial"/>
              <a:cs typeface="Arial"/>
              <a:sym typeface="Arial"/>
            </a:endParaRPr>
          </a:p>
          <a:p>
            <a:pPr lvl="0"/>
            <a:r>
              <a:rPr lang="ru-RU" sz="1400" dirty="0" smtClean="0">
                <a:solidFill>
                  <a:schemeClr val="dk1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Функционал</a:t>
            </a:r>
            <a:r>
              <a:rPr lang="ru-RU" sz="1400" dirty="0">
                <a:solidFill>
                  <a:schemeClr val="dk1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: куратор по взаимодействию с партнерами проекта</a:t>
            </a:r>
          </a:p>
          <a:p>
            <a:pPr lvl="0"/>
            <a:endParaRPr lang="ru-RU" dirty="0">
              <a:solidFill>
                <a:schemeClr val="dk1"/>
              </a:solidFill>
              <a:latin typeface="Montserrat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21A1BC2-8CC1-5749-8769-2C5D3D6A11C1}"/>
              </a:ext>
            </a:extLst>
          </p:cNvPr>
          <p:cNvSpPr txBox="1"/>
          <p:nvPr/>
        </p:nvSpPr>
        <p:spPr>
          <a:xfrm>
            <a:off x="11559655" y="6191806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Montserrat" pitchFamily="2" charset="0"/>
              </a:rPr>
              <a:t>12</a:t>
            </a:r>
            <a:endParaRPr lang="ru-RU" b="1" dirty="0">
              <a:latin typeface="Montserrat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644A0F1-CA0F-C540-861D-E1426908A7D8}"/>
              </a:ext>
            </a:extLst>
          </p:cNvPr>
          <p:cNvSpPr txBox="1"/>
          <p:nvPr/>
        </p:nvSpPr>
        <p:spPr>
          <a:xfrm>
            <a:off x="1200147" y="4889285"/>
            <a:ext cx="7279823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solidFill>
                  <a:schemeClr val="dk1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Парамонов Александр </a:t>
            </a:r>
            <a:r>
              <a:rPr lang="ru-RU" b="1" dirty="0" smtClean="0">
                <a:solidFill>
                  <a:schemeClr val="dk1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Васильевич</a:t>
            </a:r>
          </a:p>
          <a:p>
            <a:pPr lvl="0"/>
            <a:endParaRPr lang="ru-RU" sz="1000" dirty="0" smtClean="0">
              <a:solidFill>
                <a:schemeClr val="dk1"/>
              </a:solidFill>
              <a:latin typeface="Arial Black" panose="020B0A04020102020204" pitchFamily="34" charset="0"/>
              <a:ea typeface="Arial"/>
              <a:cs typeface="Arial"/>
              <a:sym typeface="Arial"/>
            </a:endParaRPr>
          </a:p>
          <a:p>
            <a:pPr lvl="0"/>
            <a:r>
              <a:rPr lang="ru-RU" sz="1400" dirty="0" smtClean="0">
                <a:solidFill>
                  <a:schemeClr val="dk1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Директор </a:t>
            </a:r>
            <a:r>
              <a:rPr lang="ru-RU" sz="1400" dirty="0">
                <a:solidFill>
                  <a:schemeClr val="dk1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ДФ </a:t>
            </a:r>
            <a:r>
              <a:rPr lang="ru-RU" sz="1400" dirty="0" err="1">
                <a:solidFill>
                  <a:schemeClr val="dk1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РАНХиГС</a:t>
            </a:r>
            <a:r>
              <a:rPr lang="ru-RU" sz="1400" dirty="0">
                <a:solidFill>
                  <a:schemeClr val="dk1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, </a:t>
            </a:r>
            <a:r>
              <a:rPr lang="ru-RU" sz="1400" dirty="0" err="1">
                <a:solidFill>
                  <a:schemeClr val="dk1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и.о</a:t>
            </a:r>
            <a:r>
              <a:rPr lang="ru-RU" sz="1400" dirty="0">
                <a:solidFill>
                  <a:schemeClr val="dk1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. директора НИУ </a:t>
            </a:r>
            <a:r>
              <a:rPr lang="ru-RU" sz="1400" dirty="0" err="1">
                <a:solidFill>
                  <a:schemeClr val="dk1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РАНХиГС</a:t>
            </a:r>
            <a:r>
              <a:rPr lang="ru-RU" sz="1400" dirty="0">
                <a:solidFill>
                  <a:schemeClr val="dk1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, секретарь Дзержинского местного отделения ВПП «Единая Россия» </a:t>
            </a:r>
            <a:endParaRPr lang="ru-RU" sz="1400" dirty="0" smtClean="0">
              <a:solidFill>
                <a:schemeClr val="dk1"/>
              </a:solidFill>
              <a:latin typeface="Arial Black" panose="020B0A04020102020204" pitchFamily="34" charset="0"/>
              <a:ea typeface="Arial"/>
              <a:cs typeface="Arial"/>
              <a:sym typeface="Arial"/>
            </a:endParaRPr>
          </a:p>
          <a:p>
            <a:pPr lvl="0"/>
            <a:endParaRPr lang="ru-RU" sz="900" dirty="0">
              <a:solidFill>
                <a:schemeClr val="dk1"/>
              </a:solidFill>
              <a:latin typeface="Arial Black" panose="020B0A04020102020204" pitchFamily="34" charset="0"/>
              <a:ea typeface="Arial"/>
              <a:cs typeface="Arial"/>
              <a:sym typeface="Arial"/>
            </a:endParaRPr>
          </a:p>
          <a:p>
            <a:pPr lvl="0"/>
            <a:r>
              <a:rPr lang="ru-RU" sz="1400" dirty="0">
                <a:solidFill>
                  <a:schemeClr val="dk1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Функционал: куратор по взаимодействию с Администрацией </a:t>
            </a:r>
            <a:r>
              <a:rPr lang="ru-RU" sz="1400" dirty="0" smtClean="0">
                <a:solidFill>
                  <a:schemeClr val="dk1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города</a:t>
            </a:r>
            <a:endParaRPr lang="ru-RU" sz="1400" dirty="0">
              <a:solidFill>
                <a:schemeClr val="dk1"/>
              </a:solidFill>
              <a:latin typeface="Arial Black" panose="020B0A04020102020204" pitchFamily="34" charset="0"/>
              <a:ea typeface="Arial"/>
              <a:cs typeface="Arial"/>
              <a:sym typeface="Arial"/>
            </a:endParaRPr>
          </a:p>
          <a:p>
            <a:pPr lvl="0"/>
            <a:endParaRPr lang="ru-RU" dirty="0">
              <a:solidFill>
                <a:schemeClr val="dk1"/>
              </a:solidFill>
              <a:latin typeface="Montserrat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644A0F1-CA0F-C540-861D-E1426908A7D8}"/>
              </a:ext>
            </a:extLst>
          </p:cNvPr>
          <p:cNvSpPr txBox="1"/>
          <p:nvPr/>
        </p:nvSpPr>
        <p:spPr>
          <a:xfrm>
            <a:off x="1200148" y="962412"/>
            <a:ext cx="727982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solidFill>
                  <a:schemeClr val="dk1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Мещанинов Александр Сергеевич</a:t>
            </a:r>
          </a:p>
          <a:p>
            <a:pPr lvl="0"/>
            <a:endParaRPr lang="ru-RU" dirty="0" smtClean="0">
              <a:solidFill>
                <a:schemeClr val="dk1"/>
              </a:solidFill>
              <a:latin typeface="Arial Black" panose="020B0A04020102020204" pitchFamily="34" charset="0"/>
              <a:ea typeface="Arial"/>
              <a:cs typeface="Arial"/>
              <a:sym typeface="Arial"/>
            </a:endParaRPr>
          </a:p>
          <a:p>
            <a:pPr lvl="0"/>
            <a:r>
              <a:rPr lang="ru-RU" sz="1400" dirty="0" smtClean="0">
                <a:solidFill>
                  <a:schemeClr val="dk1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Руководитель </a:t>
            </a:r>
            <a:r>
              <a:rPr lang="ru-RU" sz="1400" dirty="0">
                <a:solidFill>
                  <a:schemeClr val="dk1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проекта, студент НИУ </a:t>
            </a:r>
            <a:r>
              <a:rPr lang="ru-RU" sz="1400" dirty="0" err="1">
                <a:solidFill>
                  <a:schemeClr val="dk1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РАНХиГС</a:t>
            </a:r>
            <a:r>
              <a:rPr lang="ru-RU" sz="1400" dirty="0">
                <a:solidFill>
                  <a:schemeClr val="dk1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, </a:t>
            </a:r>
            <a:r>
              <a:rPr lang="ru-RU" sz="1400" dirty="0" smtClean="0">
                <a:solidFill>
                  <a:schemeClr val="dk1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член Молодежного парламента г. Дзержинск</a:t>
            </a:r>
          </a:p>
          <a:p>
            <a:pPr lvl="0"/>
            <a:endParaRPr lang="ru-RU" sz="300" dirty="0">
              <a:solidFill>
                <a:schemeClr val="dk1"/>
              </a:solidFill>
              <a:latin typeface="Arial Black" panose="020B0A04020102020204" pitchFamily="34" charset="0"/>
              <a:ea typeface="Arial"/>
              <a:cs typeface="Arial"/>
              <a:sym typeface="Arial"/>
            </a:endParaRPr>
          </a:p>
          <a:p>
            <a:pPr lvl="0"/>
            <a:r>
              <a:rPr lang="ru-RU" sz="1400" dirty="0">
                <a:solidFill>
                  <a:schemeClr val="dk1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Функционал: руководитель, общее координирование проекта</a:t>
            </a:r>
          </a:p>
          <a:p>
            <a:pPr lvl="0"/>
            <a:endParaRPr lang="ru-RU" dirty="0">
              <a:solidFill>
                <a:schemeClr val="dk1"/>
              </a:solidFill>
              <a:latin typeface="Montserrat" pitchFamily="2" charset="0"/>
              <a:ea typeface="Arial"/>
              <a:cs typeface="Arial"/>
              <a:sym typeface="Arial"/>
            </a:endParaRPr>
          </a:p>
        </p:txBody>
      </p:sp>
      <p:pic>
        <p:nvPicPr>
          <p:cNvPr id="5124" name="Picture 4" descr="https://sun9-68.userapi.com/c844616/v844616110/190361/91NLRuf2LhY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71" b="4180"/>
          <a:stretch/>
        </p:blipFill>
        <p:spPr bwMode="auto">
          <a:xfrm>
            <a:off x="8747124" y="836621"/>
            <a:ext cx="2323396" cy="208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sun9-56.userapi.com/c841022/v841022256/cabb/SiqnIli2Fr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8" b="20907"/>
          <a:stretch/>
        </p:blipFill>
        <p:spPr bwMode="auto">
          <a:xfrm>
            <a:off x="8747124" y="2819213"/>
            <a:ext cx="2323396" cy="225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sun9-72.userapi.com/c621629/v621629291/321ef/2G7mANxB2-A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82"/>
          <a:stretch/>
        </p:blipFill>
        <p:spPr bwMode="auto">
          <a:xfrm>
            <a:off x="8747123" y="4969748"/>
            <a:ext cx="2323397" cy="187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53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B1633101-CA7E-8748-8897-CAFF006C0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1C9F5C7B-8897-9E43-AAC6-BAB3DEF22D72}"/>
              </a:ext>
            </a:extLst>
          </p:cNvPr>
          <p:cNvSpPr txBox="1"/>
          <p:nvPr/>
        </p:nvSpPr>
        <p:spPr>
          <a:xfrm>
            <a:off x="206091" y="143818"/>
            <a:ext cx="61189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3200" b="1" u="none" strike="noStrike" cap="none" dirty="0">
                <a:solidFill>
                  <a:schemeClr val="bg1"/>
                </a:solidFill>
                <a:latin typeface="Montserrat ExtraBold" pitchFamily="2" charset="0"/>
                <a:ea typeface="Fira Sans"/>
                <a:cs typeface="Fira Sans"/>
                <a:sym typeface="Fira Sans"/>
              </a:rPr>
              <a:t>ПРОДВИЖЕНИЕ ПРОЕКТА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644A0F1-CA0F-C540-861D-E1426908A7D8}"/>
              </a:ext>
            </a:extLst>
          </p:cNvPr>
          <p:cNvSpPr txBox="1"/>
          <p:nvPr/>
        </p:nvSpPr>
        <p:spPr>
          <a:xfrm>
            <a:off x="1080228" y="1178786"/>
            <a:ext cx="97917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solidFill>
                  <a:schemeClr val="dk1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Группа «</a:t>
            </a:r>
            <a:r>
              <a:rPr lang="ru-RU" dirty="0" err="1">
                <a:solidFill>
                  <a:schemeClr val="dk1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Вконтакте</a:t>
            </a:r>
            <a:r>
              <a:rPr lang="ru-RU" dirty="0">
                <a:solidFill>
                  <a:schemeClr val="dk1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» </a:t>
            </a:r>
            <a:r>
              <a:rPr lang="ru-RU" dirty="0" smtClean="0">
                <a:solidFill>
                  <a:schemeClr val="dk1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– </a:t>
            </a:r>
            <a:r>
              <a:rPr lang="en-US" dirty="0">
                <a:solidFill>
                  <a:schemeClr val="dk1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https://vk.com/iknowrussia_dzr</a:t>
            </a:r>
            <a:endParaRPr lang="ru-RU" dirty="0" smtClean="0">
              <a:solidFill>
                <a:schemeClr val="dk1"/>
              </a:solidFill>
              <a:latin typeface="Arial Black" panose="020B0A04020102020204" pitchFamily="34" charset="0"/>
              <a:ea typeface="Arial"/>
              <a:cs typeface="Arial"/>
              <a:sym typeface="Arial"/>
            </a:endParaRPr>
          </a:p>
          <a:p>
            <a:pPr lvl="0"/>
            <a:endParaRPr lang="ru-RU" dirty="0">
              <a:solidFill>
                <a:schemeClr val="dk1"/>
              </a:solidFill>
              <a:latin typeface="Arial Black" panose="020B0A04020102020204" pitchFamily="34" charset="0"/>
              <a:ea typeface="Arial"/>
              <a:cs typeface="Arial"/>
              <a:sym typeface="Arial"/>
            </a:endParaRPr>
          </a:p>
          <a:p>
            <a:pPr marL="285750" lvl="0" indent="-285750">
              <a:buFontTx/>
              <a:buChar char="-"/>
            </a:pPr>
            <a:r>
              <a:rPr lang="ru-RU" dirty="0" smtClean="0">
                <a:solidFill>
                  <a:schemeClr val="dk1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Познаем Россию вместе с Чемпионатов «Знаю Россию»!</a:t>
            </a:r>
          </a:p>
          <a:p>
            <a:pPr marL="285750" lvl="0" indent="-285750">
              <a:buFontTx/>
              <a:buChar char="-"/>
            </a:pPr>
            <a:r>
              <a:rPr lang="ru-RU" dirty="0" smtClean="0">
                <a:solidFill>
                  <a:schemeClr val="dk1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«Знаю Россию» – это твой шанс, знаток географии!</a:t>
            </a:r>
          </a:p>
          <a:p>
            <a:pPr marL="285750" lvl="0" indent="-285750">
              <a:buFontTx/>
              <a:buChar char="-"/>
            </a:pPr>
            <a:r>
              <a:rPr lang="ru-RU" dirty="0" smtClean="0">
                <a:solidFill>
                  <a:schemeClr val="dk1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Стань участником Чемпионата по сборке </a:t>
            </a:r>
            <a:r>
              <a:rPr lang="ru-RU" dirty="0" err="1" smtClean="0">
                <a:solidFill>
                  <a:schemeClr val="dk1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спилс</a:t>
            </a:r>
            <a:r>
              <a:rPr lang="ru-RU" dirty="0" smtClean="0">
                <a:solidFill>
                  <a:schemeClr val="dk1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-карт «Знаю Россию»!</a:t>
            </a:r>
            <a:endParaRPr lang="ru-RU" dirty="0">
              <a:solidFill>
                <a:schemeClr val="dk1"/>
              </a:solidFill>
              <a:latin typeface="Arial Black" panose="020B0A040201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3AA7A60-5DDE-D74F-AE12-4BBB21998BAB}"/>
              </a:ext>
            </a:extLst>
          </p:cNvPr>
          <p:cNvSpPr txBox="1"/>
          <p:nvPr/>
        </p:nvSpPr>
        <p:spPr>
          <a:xfrm>
            <a:off x="11501782" y="6191806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Montserrat" pitchFamily="2" charset="0"/>
              </a:rPr>
              <a:t>13</a:t>
            </a:r>
            <a:endParaRPr lang="ru-RU" b="1" dirty="0">
              <a:latin typeface="Montserrat" pitchFamily="2" charset="0"/>
            </a:endParaRPr>
          </a:p>
        </p:txBody>
      </p:sp>
      <p:pic>
        <p:nvPicPr>
          <p:cNvPr id="6146" name="Picture 2" descr="C:\Users\Master\Desktop\пр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0" t="2299" r="9156" b="3017"/>
          <a:stretch/>
        </p:blipFill>
        <p:spPr bwMode="auto">
          <a:xfrm>
            <a:off x="1556654" y="2964485"/>
            <a:ext cx="5105400" cy="359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Master\Desktop\Знаю Россию\Я знаю Россию2\Логотип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377" y="1868773"/>
            <a:ext cx="5788071" cy="578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99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1418</TotalTime>
  <Words>657</Words>
  <Application>Microsoft Office PowerPoint</Application>
  <PresentationFormat>Произвольный</PresentationFormat>
  <Paragraphs>80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Master</cp:lastModifiedBy>
  <cp:revision>96</cp:revision>
  <cp:lastPrinted>2019-08-20T12:07:58Z</cp:lastPrinted>
  <dcterms:created xsi:type="dcterms:W3CDTF">2019-08-20T02:08:22Z</dcterms:created>
  <dcterms:modified xsi:type="dcterms:W3CDTF">2020-05-19T16:57:15Z</dcterms:modified>
</cp:coreProperties>
</file>