
<file path=[Content_Types].xml><?xml version="1.0" encoding="utf-8"?>
<Types xmlns="http://schemas.openxmlformats.org/package/2006/content-types">
  <Default Extension="gif" ContentType="image/gif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61" r:id="rId5"/>
    <p:sldId id="266" r:id="rId6"/>
    <p:sldId id="264" r:id="rId7"/>
    <p:sldId id="263" r:id="rId8"/>
  </p:sldIdLst>
  <p:sldSz cx="18288000" cy="10287000"/>
  <p:notesSz cx="18288000" cy="10287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696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31346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7373101" y="0"/>
            <a:ext cx="10914897" cy="102836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0" y="0"/>
            <a:ext cx="17018000" cy="10287000"/>
          </a:xfrm>
          <a:custGeom>
            <a:avLst/>
            <a:gdLst/>
            <a:ahLst/>
            <a:cxnLst/>
            <a:rect l="l" t="t" r="r" b="b"/>
            <a:pathLst>
              <a:path w="17018000" h="10287000">
                <a:moveTo>
                  <a:pt x="0" y="0"/>
                </a:moveTo>
                <a:lnTo>
                  <a:pt x="17017732" y="0"/>
                </a:lnTo>
                <a:lnTo>
                  <a:pt x="11133037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11128068" y="7568665"/>
            <a:ext cx="3139440" cy="2718435"/>
          </a:xfrm>
          <a:custGeom>
            <a:avLst/>
            <a:gdLst/>
            <a:ahLst/>
            <a:cxnLst/>
            <a:rect l="l" t="t" r="r" b="b"/>
            <a:pathLst>
              <a:path w="3139440" h="2718434">
                <a:moveTo>
                  <a:pt x="3138956" y="2718336"/>
                </a:moveTo>
                <a:lnTo>
                  <a:pt x="0" y="2718336"/>
                </a:lnTo>
                <a:lnTo>
                  <a:pt x="1569478" y="0"/>
                </a:lnTo>
                <a:lnTo>
                  <a:pt x="3138956" y="2718336"/>
                </a:lnTo>
                <a:close/>
              </a:path>
            </a:pathLst>
          </a:custGeom>
          <a:solidFill>
            <a:srgbClr val="31346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16000" y="1309929"/>
            <a:ext cx="16256000" cy="38754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475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475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6/11/2022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475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6/11/2022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6/11/2022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61418" y="1472559"/>
            <a:ext cx="10139045" cy="43262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75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16000" y="3453206"/>
            <a:ext cx="16256000" cy="27463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12" Type="http://schemas.openxmlformats.org/officeDocument/2006/relationships/image" Target="../media/image23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jpg"/><Relationship Id="rId11" Type="http://schemas.openxmlformats.org/officeDocument/2006/relationships/image" Target="../media/image22.jpg"/><Relationship Id="rId5" Type="http://schemas.openxmlformats.org/officeDocument/2006/relationships/image" Target="../media/image16.jpg"/><Relationship Id="rId10" Type="http://schemas.openxmlformats.org/officeDocument/2006/relationships/image" Target="../media/image21.jpg"/><Relationship Id="rId4" Type="http://schemas.openxmlformats.org/officeDocument/2006/relationships/image" Target="../media/image15.jpg"/><Relationship Id="rId9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531009" y="0"/>
            <a:ext cx="11756990" cy="10286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6897985" cy="10287000"/>
          </a:xfrm>
          <a:custGeom>
            <a:avLst/>
            <a:gdLst/>
            <a:ahLst/>
            <a:cxnLst/>
            <a:rect l="l" t="t" r="r" b="b"/>
            <a:pathLst>
              <a:path w="16897985" h="10287000">
                <a:moveTo>
                  <a:pt x="0" y="10287000"/>
                </a:moveTo>
                <a:lnTo>
                  <a:pt x="0" y="0"/>
                </a:lnTo>
                <a:lnTo>
                  <a:pt x="9563908" y="0"/>
                </a:lnTo>
                <a:lnTo>
                  <a:pt x="16897376" y="10286999"/>
                </a:lnTo>
                <a:lnTo>
                  <a:pt x="0" y="10287000"/>
                </a:lnTo>
                <a:close/>
              </a:path>
            </a:pathLst>
          </a:custGeom>
          <a:solidFill>
            <a:srgbClr val="31346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626199" y="0"/>
            <a:ext cx="5657850" cy="3810000"/>
          </a:xfrm>
          <a:custGeom>
            <a:avLst/>
            <a:gdLst/>
            <a:ahLst/>
            <a:cxnLst/>
            <a:rect l="l" t="t" r="r" b="b"/>
            <a:pathLst>
              <a:path w="5657850" h="3810000">
                <a:moveTo>
                  <a:pt x="2828898" y="3809999"/>
                </a:moveTo>
                <a:lnTo>
                  <a:pt x="0" y="0"/>
                </a:lnTo>
                <a:lnTo>
                  <a:pt x="5657797" y="0"/>
                </a:lnTo>
                <a:lnTo>
                  <a:pt x="2828898" y="3809999"/>
                </a:lnTo>
                <a:close/>
              </a:path>
            </a:pathLst>
          </a:custGeom>
          <a:solidFill>
            <a:srgbClr val="31346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1935" rIns="0" bIns="0" rtlCol="0">
            <a:spAutoFit/>
          </a:bodyPr>
          <a:lstStyle/>
          <a:p>
            <a:pPr marL="12700" marR="5080" indent="1657985">
              <a:lnSpc>
                <a:spcPts val="16169"/>
              </a:lnSpc>
              <a:spcBef>
                <a:spcPts val="1905"/>
              </a:spcBef>
            </a:pPr>
            <a:r>
              <a:rPr spc="869" dirty="0"/>
              <a:t>Отряды  </a:t>
            </a:r>
            <a:r>
              <a:rPr spc="580" dirty="0"/>
              <a:t>М</a:t>
            </a:r>
            <a:r>
              <a:rPr spc="1210" dirty="0"/>
              <a:t>о</a:t>
            </a:r>
            <a:r>
              <a:rPr spc="1595" dirty="0"/>
              <a:t>р</a:t>
            </a:r>
            <a:r>
              <a:rPr spc="1210" dirty="0"/>
              <a:t>о</a:t>
            </a:r>
            <a:r>
              <a:rPr spc="10" dirty="0"/>
              <a:t>з</a:t>
            </a:r>
            <a:r>
              <a:rPr spc="855" dirty="0"/>
              <a:t>н</a:t>
            </a:r>
            <a:r>
              <a:rPr spc="1210" dirty="0"/>
              <a:t>о</a:t>
            </a:r>
            <a:r>
              <a:rPr spc="1235" dirty="0"/>
              <a:t>г</a:t>
            </a:r>
            <a:r>
              <a:rPr spc="990" dirty="0"/>
              <a:t>о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663163" y="5580085"/>
            <a:ext cx="9735820" cy="36620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19480">
              <a:lnSpc>
                <a:spcPct val="100000"/>
              </a:lnSpc>
              <a:spcBef>
                <a:spcPts val="95"/>
              </a:spcBef>
            </a:pPr>
            <a:r>
              <a:rPr sz="14750" spc="1235" dirty="0">
                <a:solidFill>
                  <a:srgbClr val="FFFFFF"/>
                </a:solidFill>
                <a:latin typeface="Calibri"/>
                <a:cs typeface="Calibri"/>
              </a:rPr>
              <a:t>десанта</a:t>
            </a:r>
            <a:endParaRPr sz="147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950"/>
              </a:spcBef>
            </a:pPr>
            <a:r>
              <a:rPr sz="4150" spc="320" dirty="0">
                <a:solidFill>
                  <a:srgbClr val="FFFFFF"/>
                </a:solidFill>
                <a:latin typeface="Calibri"/>
                <a:cs typeface="Calibri"/>
              </a:rPr>
              <a:t>ОМД </a:t>
            </a:r>
            <a:r>
              <a:rPr sz="4150" spc="190" dirty="0">
                <a:solidFill>
                  <a:srgbClr val="FFFFFF"/>
                </a:solidFill>
                <a:latin typeface="Calibri"/>
                <a:cs typeface="Calibri"/>
              </a:rPr>
              <a:t>"Метелица" </a:t>
            </a:r>
            <a:r>
              <a:rPr sz="4150" spc="204" dirty="0">
                <a:solidFill>
                  <a:srgbClr val="FFFFFF"/>
                </a:solidFill>
                <a:latin typeface="Calibri"/>
                <a:cs typeface="Calibri"/>
              </a:rPr>
              <a:t>и </a:t>
            </a:r>
            <a:r>
              <a:rPr sz="4150" spc="320" dirty="0">
                <a:solidFill>
                  <a:srgbClr val="FFFFFF"/>
                </a:solidFill>
                <a:latin typeface="Calibri"/>
                <a:cs typeface="Calibri"/>
              </a:rPr>
              <a:t>ОМД</a:t>
            </a:r>
            <a:r>
              <a:rPr sz="4150" spc="40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150" spc="170" dirty="0">
                <a:solidFill>
                  <a:srgbClr val="FFFFFF"/>
                </a:solidFill>
                <a:latin typeface="Calibri"/>
                <a:cs typeface="Calibri"/>
              </a:rPr>
              <a:t>"Медведица"</a:t>
            </a:r>
            <a:endParaRPr sz="41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82347" y="1003966"/>
            <a:ext cx="593598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130" dirty="0">
                <a:solidFill>
                  <a:srgbClr val="FFFFFF"/>
                </a:solidFill>
                <a:latin typeface="Calibri"/>
                <a:cs typeface="Calibri"/>
              </a:rPr>
              <a:t>Вологодский </a:t>
            </a:r>
            <a:r>
              <a:rPr sz="2200" spc="135" dirty="0">
                <a:solidFill>
                  <a:srgbClr val="FFFFFF"/>
                </a:solidFill>
                <a:latin typeface="Calibri"/>
                <a:cs typeface="Calibri"/>
              </a:rPr>
              <a:t>государственный</a:t>
            </a:r>
            <a:r>
              <a:rPr sz="2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spc="160" dirty="0">
                <a:solidFill>
                  <a:srgbClr val="FFFFFF"/>
                </a:solidFill>
                <a:latin typeface="Calibri"/>
                <a:cs typeface="Calibri"/>
              </a:rPr>
              <a:t>университет</a:t>
            </a:r>
            <a:endParaRPr sz="2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31346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8503041" cy="102866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667078" y="0"/>
            <a:ext cx="15621000" cy="10287000"/>
          </a:xfrm>
          <a:custGeom>
            <a:avLst/>
            <a:gdLst/>
            <a:ahLst/>
            <a:cxnLst/>
            <a:rect l="l" t="t" r="r" b="b"/>
            <a:pathLst>
              <a:path w="15621000" h="10287000">
                <a:moveTo>
                  <a:pt x="0" y="10286998"/>
                </a:moveTo>
                <a:lnTo>
                  <a:pt x="5834209" y="0"/>
                </a:lnTo>
                <a:lnTo>
                  <a:pt x="15620922" y="0"/>
                </a:lnTo>
                <a:lnTo>
                  <a:pt x="15620922" y="10286998"/>
                </a:lnTo>
                <a:lnTo>
                  <a:pt x="0" y="102869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620129" y="7568663"/>
            <a:ext cx="3139440" cy="2718435"/>
          </a:xfrm>
          <a:custGeom>
            <a:avLst/>
            <a:gdLst/>
            <a:ahLst/>
            <a:cxnLst/>
            <a:rect l="l" t="t" r="r" b="b"/>
            <a:pathLst>
              <a:path w="3139440" h="2718434">
                <a:moveTo>
                  <a:pt x="3138956" y="2718336"/>
                </a:moveTo>
                <a:lnTo>
                  <a:pt x="0" y="2718336"/>
                </a:lnTo>
                <a:lnTo>
                  <a:pt x="1569478" y="0"/>
                </a:lnTo>
                <a:lnTo>
                  <a:pt x="3138956" y="2718336"/>
                </a:lnTo>
                <a:close/>
              </a:path>
            </a:pathLst>
          </a:custGeom>
          <a:solidFill>
            <a:srgbClr val="31346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856697" y="2624088"/>
            <a:ext cx="10001885" cy="582422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571500" marR="5080" indent="516255" algn="r">
              <a:lnSpc>
                <a:spcPts val="5700"/>
              </a:lnSpc>
              <a:spcBef>
                <a:spcPts val="340"/>
              </a:spcBef>
            </a:pPr>
            <a:r>
              <a:rPr sz="4800" b="1" spc="114" dirty="0">
                <a:solidFill>
                  <a:srgbClr val="31346E"/>
                </a:solidFill>
                <a:latin typeface="Trebuchet MS"/>
                <a:cs typeface="Trebuchet MS"/>
              </a:rPr>
              <a:t>Молодежная</a:t>
            </a:r>
            <a:r>
              <a:rPr sz="4800" b="1" spc="-345" dirty="0">
                <a:solidFill>
                  <a:srgbClr val="31346E"/>
                </a:solidFill>
                <a:latin typeface="Trebuchet MS"/>
                <a:cs typeface="Trebuchet MS"/>
              </a:rPr>
              <a:t> </a:t>
            </a:r>
            <a:r>
              <a:rPr sz="4800" b="1" spc="60" dirty="0">
                <a:solidFill>
                  <a:srgbClr val="31346E"/>
                </a:solidFill>
                <a:latin typeface="Trebuchet MS"/>
                <a:cs typeface="Trebuchet MS"/>
              </a:rPr>
              <a:t>патриотическая </a:t>
            </a:r>
            <a:r>
              <a:rPr sz="4800" b="1" spc="-55" dirty="0">
                <a:solidFill>
                  <a:srgbClr val="31346E"/>
                </a:solidFill>
                <a:latin typeface="Trebuchet MS"/>
                <a:cs typeface="Trebuchet MS"/>
              </a:rPr>
              <a:t> </a:t>
            </a:r>
            <a:r>
              <a:rPr sz="4800" b="1" spc="20" dirty="0">
                <a:solidFill>
                  <a:srgbClr val="31346E"/>
                </a:solidFill>
                <a:latin typeface="Trebuchet MS"/>
                <a:cs typeface="Trebuchet MS"/>
              </a:rPr>
              <a:t>акция </a:t>
            </a:r>
            <a:r>
              <a:rPr sz="4800" b="1" spc="125" dirty="0">
                <a:solidFill>
                  <a:srgbClr val="31346E"/>
                </a:solidFill>
                <a:latin typeface="Trebuchet MS"/>
                <a:cs typeface="Trebuchet MS"/>
              </a:rPr>
              <a:t>«Морозный</a:t>
            </a:r>
            <a:r>
              <a:rPr sz="4800" b="1" spc="-650" dirty="0">
                <a:solidFill>
                  <a:srgbClr val="31346E"/>
                </a:solidFill>
                <a:latin typeface="Trebuchet MS"/>
                <a:cs typeface="Trebuchet MS"/>
              </a:rPr>
              <a:t> </a:t>
            </a:r>
            <a:r>
              <a:rPr sz="4800" b="1" spc="130" dirty="0">
                <a:solidFill>
                  <a:srgbClr val="31346E"/>
                </a:solidFill>
                <a:latin typeface="Trebuchet MS"/>
                <a:cs typeface="Trebuchet MS"/>
              </a:rPr>
              <a:t>десант»</a:t>
            </a:r>
            <a:r>
              <a:rPr sz="4800" b="1" spc="-245" dirty="0">
                <a:solidFill>
                  <a:srgbClr val="31346E"/>
                </a:solidFill>
                <a:latin typeface="Trebuchet MS"/>
                <a:cs typeface="Trebuchet MS"/>
              </a:rPr>
              <a:t> </a:t>
            </a:r>
            <a:r>
              <a:rPr sz="4800" spc="345" dirty="0">
                <a:solidFill>
                  <a:srgbClr val="31346E"/>
                </a:solidFill>
                <a:latin typeface="Calibri"/>
                <a:cs typeface="Calibri"/>
              </a:rPr>
              <a:t>– </a:t>
            </a:r>
            <a:r>
              <a:rPr sz="4800" spc="155" dirty="0">
                <a:solidFill>
                  <a:srgbClr val="31346E"/>
                </a:solidFill>
                <a:latin typeface="Calibri"/>
                <a:cs typeface="Calibri"/>
              </a:rPr>
              <a:t> </a:t>
            </a:r>
            <a:r>
              <a:rPr sz="4800" spc="240" dirty="0">
                <a:solidFill>
                  <a:srgbClr val="31346E"/>
                </a:solidFill>
                <a:latin typeface="Calibri"/>
                <a:cs typeface="Calibri"/>
              </a:rPr>
              <a:t>добровольческая</a:t>
            </a:r>
            <a:r>
              <a:rPr sz="4800" spc="114" dirty="0">
                <a:solidFill>
                  <a:srgbClr val="31346E"/>
                </a:solidFill>
                <a:latin typeface="Calibri"/>
                <a:cs typeface="Calibri"/>
              </a:rPr>
              <a:t> </a:t>
            </a:r>
            <a:r>
              <a:rPr sz="4800" spc="125" dirty="0">
                <a:solidFill>
                  <a:srgbClr val="31346E"/>
                </a:solidFill>
                <a:latin typeface="Calibri"/>
                <a:cs typeface="Calibri"/>
              </a:rPr>
              <a:t>акция,</a:t>
            </a:r>
            <a:r>
              <a:rPr sz="4800" spc="114" dirty="0">
                <a:solidFill>
                  <a:srgbClr val="31346E"/>
                </a:solidFill>
                <a:latin typeface="Calibri"/>
                <a:cs typeface="Calibri"/>
              </a:rPr>
              <a:t> </a:t>
            </a:r>
            <a:r>
              <a:rPr sz="4800" spc="290" dirty="0">
                <a:solidFill>
                  <a:srgbClr val="31346E"/>
                </a:solidFill>
                <a:latin typeface="Calibri"/>
                <a:cs typeface="Calibri"/>
              </a:rPr>
              <a:t>которая </a:t>
            </a:r>
            <a:r>
              <a:rPr sz="4800" spc="45" dirty="0">
                <a:solidFill>
                  <a:srgbClr val="31346E"/>
                </a:solidFill>
                <a:latin typeface="Calibri"/>
                <a:cs typeface="Calibri"/>
              </a:rPr>
              <a:t> </a:t>
            </a:r>
            <a:r>
              <a:rPr sz="4800" spc="290" dirty="0">
                <a:solidFill>
                  <a:srgbClr val="31346E"/>
                </a:solidFill>
                <a:latin typeface="Calibri"/>
                <a:cs typeface="Calibri"/>
              </a:rPr>
              <a:t>проводится</a:t>
            </a:r>
            <a:r>
              <a:rPr sz="4800" spc="130" dirty="0">
                <a:solidFill>
                  <a:srgbClr val="31346E"/>
                </a:solidFill>
                <a:latin typeface="Calibri"/>
                <a:cs typeface="Calibri"/>
              </a:rPr>
              <a:t> </a:t>
            </a:r>
            <a:r>
              <a:rPr sz="4800" spc="260" dirty="0">
                <a:solidFill>
                  <a:srgbClr val="31346E"/>
                </a:solidFill>
                <a:latin typeface="Calibri"/>
                <a:cs typeface="Calibri"/>
              </a:rPr>
              <a:t>на</a:t>
            </a:r>
            <a:r>
              <a:rPr sz="4800" spc="135" dirty="0">
                <a:solidFill>
                  <a:srgbClr val="31346E"/>
                </a:solidFill>
                <a:latin typeface="Calibri"/>
                <a:cs typeface="Calibri"/>
              </a:rPr>
              <a:t> </a:t>
            </a:r>
            <a:r>
              <a:rPr sz="4800" spc="355" dirty="0">
                <a:solidFill>
                  <a:srgbClr val="31346E"/>
                </a:solidFill>
                <a:latin typeface="Calibri"/>
                <a:cs typeface="Calibri"/>
              </a:rPr>
              <a:t>территории </a:t>
            </a:r>
            <a:r>
              <a:rPr sz="4800" spc="90" dirty="0">
                <a:solidFill>
                  <a:srgbClr val="31346E"/>
                </a:solidFill>
                <a:latin typeface="Calibri"/>
                <a:cs typeface="Calibri"/>
              </a:rPr>
              <a:t> </a:t>
            </a:r>
            <a:r>
              <a:rPr sz="4800" spc="305" dirty="0">
                <a:solidFill>
                  <a:srgbClr val="31346E"/>
                </a:solidFill>
                <a:latin typeface="Calibri"/>
                <a:cs typeface="Calibri"/>
              </a:rPr>
              <a:t>Вологодской</a:t>
            </a:r>
            <a:r>
              <a:rPr sz="4800" spc="55" dirty="0">
                <a:solidFill>
                  <a:srgbClr val="31346E"/>
                </a:solidFill>
                <a:latin typeface="Calibri"/>
                <a:cs typeface="Calibri"/>
              </a:rPr>
              <a:t> </a:t>
            </a:r>
            <a:r>
              <a:rPr sz="4800" spc="320" dirty="0">
                <a:solidFill>
                  <a:srgbClr val="31346E"/>
                </a:solidFill>
                <a:latin typeface="Calibri"/>
                <a:cs typeface="Calibri"/>
              </a:rPr>
              <a:t>области</a:t>
            </a:r>
            <a:endParaRPr sz="4800">
              <a:latin typeface="Calibri"/>
              <a:cs typeface="Calibri"/>
            </a:endParaRPr>
          </a:p>
          <a:p>
            <a:pPr marL="12700" marR="5080" indent="621030" algn="r">
              <a:lnSpc>
                <a:spcPts val="5700"/>
              </a:lnSpc>
            </a:pPr>
            <a:r>
              <a:rPr sz="4800" spc="245" dirty="0">
                <a:solidFill>
                  <a:srgbClr val="31346E"/>
                </a:solidFill>
                <a:latin typeface="Calibri"/>
                <a:cs typeface="Calibri"/>
              </a:rPr>
              <a:t>силами </a:t>
            </a:r>
            <a:r>
              <a:rPr sz="4800" spc="200" dirty="0">
                <a:solidFill>
                  <a:srgbClr val="31346E"/>
                </a:solidFill>
                <a:latin typeface="Calibri"/>
                <a:cs typeface="Calibri"/>
              </a:rPr>
              <a:t>молодежных</a:t>
            </a:r>
            <a:r>
              <a:rPr sz="4800" dirty="0">
                <a:solidFill>
                  <a:srgbClr val="31346E"/>
                </a:solidFill>
                <a:latin typeface="Calibri"/>
                <a:cs typeface="Calibri"/>
              </a:rPr>
              <a:t> </a:t>
            </a:r>
            <a:r>
              <a:rPr sz="4800" spc="265" dirty="0">
                <a:solidFill>
                  <a:srgbClr val="31346E"/>
                </a:solidFill>
                <a:latin typeface="Calibri"/>
                <a:cs typeface="Calibri"/>
              </a:rPr>
              <a:t>трудовых</a:t>
            </a:r>
            <a:r>
              <a:rPr sz="4800" spc="120" dirty="0">
                <a:solidFill>
                  <a:srgbClr val="31346E"/>
                </a:solidFill>
                <a:latin typeface="Calibri"/>
                <a:cs typeface="Calibri"/>
              </a:rPr>
              <a:t> </a:t>
            </a:r>
            <a:r>
              <a:rPr sz="4800" spc="215" dirty="0">
                <a:solidFill>
                  <a:srgbClr val="31346E"/>
                </a:solidFill>
                <a:latin typeface="Calibri"/>
                <a:cs typeface="Calibri"/>
              </a:rPr>
              <a:t>и </a:t>
            </a:r>
            <a:r>
              <a:rPr sz="4800" spc="90" dirty="0">
                <a:solidFill>
                  <a:srgbClr val="31346E"/>
                </a:solidFill>
                <a:latin typeface="Calibri"/>
                <a:cs typeface="Calibri"/>
              </a:rPr>
              <a:t> </a:t>
            </a:r>
            <a:r>
              <a:rPr sz="4800" spc="325" dirty="0">
                <a:solidFill>
                  <a:srgbClr val="31346E"/>
                </a:solidFill>
                <a:latin typeface="Calibri"/>
                <a:cs typeface="Calibri"/>
              </a:rPr>
              <a:t>студенческих</a:t>
            </a:r>
            <a:r>
              <a:rPr sz="4800" spc="85" dirty="0">
                <a:solidFill>
                  <a:srgbClr val="31346E"/>
                </a:solidFill>
                <a:latin typeface="Calibri"/>
                <a:cs typeface="Calibri"/>
              </a:rPr>
              <a:t> </a:t>
            </a:r>
            <a:r>
              <a:rPr sz="4800" spc="270" dirty="0">
                <a:solidFill>
                  <a:srgbClr val="31346E"/>
                </a:solidFill>
                <a:latin typeface="Calibri"/>
                <a:cs typeface="Calibri"/>
              </a:rPr>
              <a:t>отрядов </a:t>
            </a:r>
            <a:r>
              <a:rPr sz="4800" spc="95" dirty="0">
                <a:solidFill>
                  <a:srgbClr val="31346E"/>
                </a:solidFill>
                <a:latin typeface="Calibri"/>
                <a:cs typeface="Calibri"/>
              </a:rPr>
              <a:t> </a:t>
            </a:r>
            <a:r>
              <a:rPr sz="4800" spc="305" dirty="0">
                <a:solidFill>
                  <a:srgbClr val="31346E"/>
                </a:solidFill>
                <a:latin typeface="Calibri"/>
                <a:cs typeface="Calibri"/>
              </a:rPr>
              <a:t>Вологодской </a:t>
            </a:r>
            <a:r>
              <a:rPr sz="4800" spc="320" dirty="0">
                <a:solidFill>
                  <a:srgbClr val="31346E"/>
                </a:solidFill>
                <a:latin typeface="Calibri"/>
                <a:cs typeface="Calibri"/>
              </a:rPr>
              <a:t>области </a:t>
            </a:r>
            <a:r>
              <a:rPr sz="4800" spc="605" dirty="0">
                <a:solidFill>
                  <a:srgbClr val="31346E"/>
                </a:solidFill>
                <a:latin typeface="Calibri"/>
                <a:cs typeface="Calibri"/>
              </a:rPr>
              <a:t>с</a:t>
            </a:r>
            <a:r>
              <a:rPr sz="4800" spc="-290" dirty="0">
                <a:solidFill>
                  <a:srgbClr val="31346E"/>
                </a:solidFill>
                <a:latin typeface="Calibri"/>
                <a:cs typeface="Calibri"/>
              </a:rPr>
              <a:t> </a:t>
            </a:r>
            <a:r>
              <a:rPr sz="4800" spc="150" dirty="0">
                <a:solidFill>
                  <a:srgbClr val="31346E"/>
                </a:solidFill>
                <a:latin typeface="Calibri"/>
                <a:cs typeface="Calibri"/>
              </a:rPr>
              <a:t>2018 года.</a:t>
            </a:r>
            <a:endParaRPr sz="4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44000" y="1"/>
            <a:ext cx="9144000" cy="10287000"/>
          </a:xfrm>
          <a:custGeom>
            <a:avLst/>
            <a:gdLst/>
            <a:ahLst/>
            <a:cxnLst/>
            <a:rect l="l" t="t" r="r" b="b"/>
            <a:pathLst>
              <a:path w="9144000" h="10287000">
                <a:moveTo>
                  <a:pt x="9143999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10286999"/>
                </a:lnTo>
                <a:close/>
              </a:path>
            </a:pathLst>
          </a:custGeom>
          <a:solidFill>
            <a:srgbClr val="31346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03855" y="1545580"/>
            <a:ext cx="637730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spc="160" dirty="0">
                <a:solidFill>
                  <a:srgbClr val="242424"/>
                </a:solidFill>
              </a:rPr>
              <a:t>Отряд </a:t>
            </a:r>
            <a:r>
              <a:rPr sz="2700" spc="140" dirty="0">
                <a:solidFill>
                  <a:srgbClr val="242424"/>
                </a:solidFill>
              </a:rPr>
              <a:t>Морозного </a:t>
            </a:r>
            <a:r>
              <a:rPr sz="2700" spc="185" dirty="0">
                <a:solidFill>
                  <a:srgbClr val="242424"/>
                </a:solidFill>
              </a:rPr>
              <a:t>десанта</a:t>
            </a:r>
            <a:r>
              <a:rPr sz="2700" spc="-114" dirty="0">
                <a:solidFill>
                  <a:srgbClr val="242424"/>
                </a:solidFill>
              </a:rPr>
              <a:t> </a:t>
            </a:r>
            <a:r>
              <a:rPr sz="2700" b="1" spc="55" dirty="0">
                <a:solidFill>
                  <a:srgbClr val="242424"/>
                </a:solidFill>
                <a:latin typeface="Trebuchet MS"/>
                <a:cs typeface="Trebuchet MS"/>
              </a:rPr>
              <a:t>"Метелица"</a:t>
            </a:r>
            <a:endParaRPr sz="2700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30507" y="1028701"/>
            <a:ext cx="1085850" cy="1085850"/>
          </a:xfrm>
          <a:custGeom>
            <a:avLst/>
            <a:gdLst/>
            <a:ahLst/>
            <a:cxnLst/>
            <a:rect l="l" t="t" r="r" b="b"/>
            <a:pathLst>
              <a:path w="1085850" h="1085850">
                <a:moveTo>
                  <a:pt x="0" y="1085807"/>
                </a:moveTo>
                <a:lnTo>
                  <a:pt x="0" y="0"/>
                </a:lnTo>
                <a:lnTo>
                  <a:pt x="1085850" y="0"/>
                </a:lnTo>
                <a:lnTo>
                  <a:pt x="0" y="1085807"/>
                </a:lnTo>
                <a:close/>
              </a:path>
            </a:pathLst>
          </a:custGeom>
          <a:solidFill>
            <a:srgbClr val="31346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1162488" y="1545485"/>
            <a:ext cx="663130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spc="165" dirty="0">
                <a:solidFill>
                  <a:srgbClr val="FFFFFF"/>
                </a:solidFill>
                <a:latin typeface="Calibri"/>
                <a:cs typeface="Calibri"/>
              </a:rPr>
              <a:t>Отряд </a:t>
            </a:r>
            <a:r>
              <a:rPr sz="2700" spc="145" dirty="0">
                <a:solidFill>
                  <a:srgbClr val="FFFFFF"/>
                </a:solidFill>
                <a:latin typeface="Calibri"/>
                <a:cs typeface="Calibri"/>
              </a:rPr>
              <a:t>Морозного </a:t>
            </a:r>
            <a:r>
              <a:rPr sz="2700" spc="190" dirty="0">
                <a:solidFill>
                  <a:srgbClr val="FFFFFF"/>
                </a:solidFill>
                <a:latin typeface="Calibri"/>
                <a:cs typeface="Calibri"/>
              </a:rPr>
              <a:t>десанта</a:t>
            </a:r>
            <a:r>
              <a:rPr sz="2700" spc="-1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b="1" spc="60" dirty="0">
                <a:solidFill>
                  <a:srgbClr val="FFFFFF"/>
                </a:solidFill>
                <a:latin typeface="Trebuchet MS"/>
                <a:cs typeface="Trebuchet MS"/>
              </a:rPr>
              <a:t>"Медведица"</a:t>
            </a:r>
            <a:endParaRPr sz="2700">
              <a:latin typeface="Trebuchet MS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470965" y="1028701"/>
            <a:ext cx="1085850" cy="1085850"/>
          </a:xfrm>
          <a:custGeom>
            <a:avLst/>
            <a:gdLst/>
            <a:ahLst/>
            <a:cxnLst/>
            <a:rect l="l" t="t" r="r" b="b"/>
            <a:pathLst>
              <a:path w="1085850" h="1085850">
                <a:moveTo>
                  <a:pt x="0" y="1085807"/>
                </a:moveTo>
                <a:lnTo>
                  <a:pt x="0" y="0"/>
                </a:lnTo>
                <a:lnTo>
                  <a:pt x="1085850" y="0"/>
                </a:lnTo>
                <a:lnTo>
                  <a:pt x="0" y="108580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469158" y="2794600"/>
            <a:ext cx="7038974" cy="46958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28700" y="2794600"/>
            <a:ext cx="6267449" cy="46958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016000" y="7714981"/>
            <a:ext cx="2702560" cy="3873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350" spc="145" dirty="0">
                <a:solidFill>
                  <a:srgbClr val="242424"/>
                </a:solidFill>
                <a:latin typeface="Calibri"/>
                <a:cs typeface="Calibri"/>
              </a:rPr>
              <a:t>Год </a:t>
            </a:r>
            <a:r>
              <a:rPr sz="2350" spc="85" dirty="0">
                <a:solidFill>
                  <a:srgbClr val="242424"/>
                </a:solidFill>
                <a:latin typeface="Calibri"/>
                <a:cs typeface="Calibri"/>
              </a:rPr>
              <a:t>создания:</a:t>
            </a:r>
            <a:r>
              <a:rPr sz="2350" spc="-7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2350" spc="80" dirty="0">
                <a:solidFill>
                  <a:srgbClr val="242424"/>
                </a:solidFill>
                <a:latin typeface="Calibri"/>
                <a:cs typeface="Calibri"/>
              </a:rPr>
              <a:t>2018</a:t>
            </a:r>
            <a:endParaRPr sz="23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509088" y="7713484"/>
            <a:ext cx="2705735" cy="3886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350" spc="150" dirty="0">
                <a:solidFill>
                  <a:srgbClr val="FFFFFF"/>
                </a:solidFill>
                <a:latin typeface="Calibri"/>
                <a:cs typeface="Calibri"/>
              </a:rPr>
              <a:t>Год </a:t>
            </a:r>
            <a:r>
              <a:rPr sz="2350" spc="85" dirty="0">
                <a:solidFill>
                  <a:srgbClr val="FFFFFF"/>
                </a:solidFill>
                <a:latin typeface="Calibri"/>
                <a:cs typeface="Calibri"/>
              </a:rPr>
              <a:t>создания:</a:t>
            </a:r>
            <a:r>
              <a:rPr sz="235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50" spc="80" dirty="0">
                <a:solidFill>
                  <a:srgbClr val="FFFFFF"/>
                </a:solidFill>
                <a:latin typeface="Calibri"/>
                <a:cs typeface="Calibri"/>
              </a:rPr>
              <a:t>2019</a:t>
            </a:r>
            <a:endParaRPr sz="23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70769" y="547018"/>
            <a:ext cx="1618361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170" dirty="0">
                <a:solidFill>
                  <a:srgbClr val="31346E"/>
                </a:solidFill>
              </a:rPr>
              <a:t>Районы, </a:t>
            </a:r>
            <a:r>
              <a:rPr sz="4400" spc="245" dirty="0">
                <a:solidFill>
                  <a:srgbClr val="31346E"/>
                </a:solidFill>
              </a:rPr>
              <a:t>которые </a:t>
            </a:r>
            <a:r>
              <a:rPr sz="4400" spc="285" dirty="0">
                <a:solidFill>
                  <a:srgbClr val="31346E"/>
                </a:solidFill>
              </a:rPr>
              <a:t>посетили </a:t>
            </a:r>
            <a:r>
              <a:rPr sz="4400" spc="185" dirty="0">
                <a:solidFill>
                  <a:srgbClr val="31346E"/>
                </a:solidFill>
              </a:rPr>
              <a:t>отряды </a:t>
            </a:r>
            <a:r>
              <a:rPr sz="4400" spc="229" dirty="0">
                <a:solidFill>
                  <a:srgbClr val="31346E"/>
                </a:solidFill>
              </a:rPr>
              <a:t>Морозного </a:t>
            </a:r>
            <a:r>
              <a:rPr sz="4400" spc="305" dirty="0">
                <a:solidFill>
                  <a:srgbClr val="31346E"/>
                </a:solidFill>
              </a:rPr>
              <a:t>десанта</a:t>
            </a:r>
            <a:r>
              <a:rPr sz="4400" spc="-350" dirty="0">
                <a:solidFill>
                  <a:srgbClr val="31346E"/>
                </a:solidFill>
              </a:rPr>
              <a:t> </a:t>
            </a:r>
            <a:r>
              <a:rPr sz="4400" spc="254" dirty="0">
                <a:solidFill>
                  <a:srgbClr val="31346E"/>
                </a:solidFill>
              </a:rPr>
              <a:t>ВоГУ:</a:t>
            </a:r>
            <a:endParaRPr sz="4400"/>
          </a:p>
        </p:txBody>
      </p:sp>
      <p:sp>
        <p:nvSpPr>
          <p:cNvPr id="3" name="object 3"/>
          <p:cNvSpPr/>
          <p:nvPr/>
        </p:nvSpPr>
        <p:spPr>
          <a:xfrm>
            <a:off x="-595" y="0"/>
            <a:ext cx="1857375" cy="1857375"/>
          </a:xfrm>
          <a:custGeom>
            <a:avLst/>
            <a:gdLst/>
            <a:ahLst/>
            <a:cxnLst/>
            <a:rect l="l" t="t" r="r" b="b"/>
            <a:pathLst>
              <a:path w="1857375" h="1857375">
                <a:moveTo>
                  <a:pt x="0" y="1857373"/>
                </a:moveTo>
                <a:lnTo>
                  <a:pt x="0" y="0"/>
                </a:lnTo>
                <a:lnTo>
                  <a:pt x="1857375" y="0"/>
                </a:lnTo>
                <a:lnTo>
                  <a:pt x="0" y="1857373"/>
                </a:lnTo>
                <a:close/>
              </a:path>
            </a:pathLst>
          </a:custGeom>
          <a:solidFill>
            <a:srgbClr val="31346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431204" y="8429614"/>
            <a:ext cx="1857375" cy="1857375"/>
          </a:xfrm>
          <a:custGeom>
            <a:avLst/>
            <a:gdLst/>
            <a:ahLst/>
            <a:cxnLst/>
            <a:rect l="l" t="t" r="r" b="b"/>
            <a:pathLst>
              <a:path w="1857375" h="1857375">
                <a:moveTo>
                  <a:pt x="1857375" y="0"/>
                </a:moveTo>
                <a:lnTo>
                  <a:pt x="1857375" y="1857373"/>
                </a:lnTo>
                <a:lnTo>
                  <a:pt x="0" y="1857373"/>
                </a:lnTo>
                <a:lnTo>
                  <a:pt x="1857375" y="0"/>
                </a:lnTo>
                <a:close/>
              </a:path>
            </a:pathLst>
          </a:custGeom>
          <a:solidFill>
            <a:srgbClr val="31346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80506" y="1859768"/>
            <a:ext cx="3248024" cy="32480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795831" y="6524797"/>
            <a:ext cx="1981199" cy="25050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833189" y="2271188"/>
            <a:ext cx="2076449" cy="26003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343171" y="6088677"/>
            <a:ext cx="2047874" cy="29432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121526" y="5157011"/>
            <a:ext cx="3970654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50" dirty="0">
                <a:solidFill>
                  <a:srgbClr val="31346E"/>
                </a:solidFill>
                <a:latin typeface="Trebuchet MS"/>
                <a:cs typeface="Trebuchet MS"/>
              </a:rPr>
              <a:t>Вологодский</a:t>
            </a:r>
            <a:r>
              <a:rPr sz="3200" b="1" spc="-275" dirty="0">
                <a:solidFill>
                  <a:srgbClr val="31346E"/>
                </a:solidFill>
                <a:latin typeface="Trebuchet MS"/>
                <a:cs typeface="Trebuchet MS"/>
              </a:rPr>
              <a:t> </a:t>
            </a:r>
            <a:r>
              <a:rPr sz="3200" b="1" spc="85" dirty="0">
                <a:solidFill>
                  <a:srgbClr val="31346E"/>
                </a:solidFill>
                <a:latin typeface="Trebuchet MS"/>
                <a:cs typeface="Trebuchet MS"/>
              </a:rPr>
              <a:t>район</a:t>
            </a:r>
            <a:endParaRPr sz="32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888753" y="5157011"/>
            <a:ext cx="396557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45" dirty="0">
                <a:solidFill>
                  <a:srgbClr val="31346E"/>
                </a:solidFill>
                <a:latin typeface="Trebuchet MS"/>
                <a:cs typeface="Trebuchet MS"/>
              </a:rPr>
              <a:t>Белозерский</a:t>
            </a:r>
            <a:r>
              <a:rPr sz="3200" b="1" spc="-260" dirty="0">
                <a:solidFill>
                  <a:srgbClr val="31346E"/>
                </a:solidFill>
                <a:latin typeface="Trebuchet MS"/>
                <a:cs typeface="Trebuchet MS"/>
              </a:rPr>
              <a:t> </a:t>
            </a:r>
            <a:r>
              <a:rPr sz="3200" b="1" spc="85" dirty="0">
                <a:solidFill>
                  <a:srgbClr val="31346E"/>
                </a:solidFill>
                <a:latin typeface="Trebuchet MS"/>
                <a:cs typeface="Trebuchet MS"/>
              </a:rPr>
              <a:t>район</a:t>
            </a:r>
            <a:endParaRPr sz="32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496800" y="5157011"/>
            <a:ext cx="4800599" cy="47000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ru-RU" sz="2950" b="1" spc="90" dirty="0">
                <a:solidFill>
                  <a:srgbClr val="31346E"/>
                </a:solidFill>
                <a:latin typeface="Trebuchet MS"/>
                <a:cs typeface="Trebuchet MS"/>
              </a:rPr>
              <a:t>Междуреченский </a:t>
            </a:r>
            <a:r>
              <a:rPr sz="2950" b="1" spc="90" dirty="0" err="1">
                <a:solidFill>
                  <a:srgbClr val="31346E"/>
                </a:solidFill>
                <a:latin typeface="Trebuchet MS"/>
                <a:cs typeface="Trebuchet MS"/>
              </a:rPr>
              <a:t>район</a:t>
            </a:r>
            <a:endParaRPr sz="2950" dirty="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791579" y="9319073"/>
            <a:ext cx="399161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55" dirty="0">
                <a:solidFill>
                  <a:srgbClr val="31346E"/>
                </a:solidFill>
                <a:latin typeface="Trebuchet MS"/>
                <a:cs typeface="Trebuchet MS"/>
              </a:rPr>
              <a:t>Вытегорский</a:t>
            </a:r>
            <a:r>
              <a:rPr sz="3200" b="1" spc="-270" dirty="0">
                <a:solidFill>
                  <a:srgbClr val="31346E"/>
                </a:solidFill>
                <a:latin typeface="Trebuchet MS"/>
                <a:cs typeface="Trebuchet MS"/>
              </a:rPr>
              <a:t> </a:t>
            </a:r>
            <a:r>
              <a:rPr sz="3200" b="1" spc="85" dirty="0">
                <a:solidFill>
                  <a:srgbClr val="31346E"/>
                </a:solidFill>
                <a:latin typeface="Trebuchet MS"/>
                <a:cs typeface="Trebuchet MS"/>
              </a:rPr>
              <a:t>район</a:t>
            </a:r>
            <a:endParaRPr sz="32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672193" y="9319073"/>
            <a:ext cx="390334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50" dirty="0">
                <a:solidFill>
                  <a:srgbClr val="31346E"/>
                </a:solidFill>
                <a:latin typeface="Trebuchet MS"/>
                <a:cs typeface="Trebuchet MS"/>
              </a:rPr>
              <a:t>Сямженский</a:t>
            </a:r>
            <a:r>
              <a:rPr sz="3200" b="1" spc="-270" dirty="0">
                <a:solidFill>
                  <a:srgbClr val="31346E"/>
                </a:solidFill>
                <a:latin typeface="Trebuchet MS"/>
                <a:cs typeface="Trebuchet MS"/>
              </a:rPr>
              <a:t> </a:t>
            </a:r>
            <a:r>
              <a:rPr sz="3200" b="1" spc="85" dirty="0">
                <a:solidFill>
                  <a:srgbClr val="31346E"/>
                </a:solidFill>
                <a:latin typeface="Trebuchet MS"/>
                <a:cs typeface="Trebuchet MS"/>
              </a:rPr>
              <a:t>район</a:t>
            </a:r>
            <a:endParaRPr sz="3200">
              <a:latin typeface="Trebuchet MS"/>
              <a:cs typeface="Trebuchet MS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0C6CFFE-E044-45EA-8487-378CD3CB8E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8318" y="2271188"/>
            <a:ext cx="2257562" cy="265747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34898" y="0"/>
            <a:ext cx="12053100" cy="10286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4479269" cy="10287000"/>
          </a:xfrm>
          <a:custGeom>
            <a:avLst/>
            <a:gdLst/>
            <a:ahLst/>
            <a:cxnLst/>
            <a:rect l="l" t="t" r="r" b="b"/>
            <a:pathLst>
              <a:path w="14479269" h="10287000">
                <a:moveTo>
                  <a:pt x="0" y="10287000"/>
                </a:moveTo>
                <a:lnTo>
                  <a:pt x="0" y="0"/>
                </a:lnTo>
                <a:lnTo>
                  <a:pt x="8520323" y="0"/>
                </a:lnTo>
                <a:lnTo>
                  <a:pt x="14478643" y="10287000"/>
                </a:lnTo>
                <a:lnTo>
                  <a:pt x="0" y="10287000"/>
                </a:lnTo>
                <a:close/>
              </a:path>
            </a:pathLst>
          </a:custGeom>
          <a:solidFill>
            <a:srgbClr val="31346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857807" y="6250507"/>
            <a:ext cx="4661535" cy="4036695"/>
          </a:xfrm>
          <a:custGeom>
            <a:avLst/>
            <a:gdLst/>
            <a:ahLst/>
            <a:cxnLst/>
            <a:rect l="l" t="t" r="r" b="b"/>
            <a:pathLst>
              <a:path w="4661534" h="4036695">
                <a:moveTo>
                  <a:pt x="4661086" y="4036501"/>
                </a:moveTo>
                <a:lnTo>
                  <a:pt x="0" y="4036501"/>
                </a:lnTo>
                <a:lnTo>
                  <a:pt x="2330543" y="0"/>
                </a:lnTo>
                <a:lnTo>
                  <a:pt x="4661086" y="403650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33762FFE-2617-4F3F-A242-24BBEC2A46FE}"/>
              </a:ext>
            </a:extLst>
          </p:cNvPr>
          <p:cNvSpPr txBox="1"/>
          <p:nvPr/>
        </p:nvSpPr>
        <p:spPr>
          <a:xfrm>
            <a:off x="914400" y="2705100"/>
            <a:ext cx="9271000" cy="222945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200"/>
              </a:lnSpc>
              <a:spcBef>
                <a:spcPts val="105"/>
              </a:spcBef>
            </a:pPr>
            <a:r>
              <a:rPr sz="4800" spc="495" dirty="0">
                <a:solidFill>
                  <a:schemeClr val="bg1"/>
                </a:solidFill>
                <a:latin typeface="Calibri"/>
                <a:cs typeface="Calibri"/>
              </a:rPr>
              <a:t>Проект </a:t>
            </a:r>
            <a:r>
              <a:rPr sz="4800" spc="260" dirty="0">
                <a:solidFill>
                  <a:schemeClr val="bg1"/>
                </a:solidFill>
                <a:latin typeface="Calibri"/>
                <a:cs typeface="Calibri"/>
              </a:rPr>
              <a:t>«Морозный </a:t>
            </a:r>
            <a:r>
              <a:rPr sz="4800" spc="335" dirty="0">
                <a:solidFill>
                  <a:schemeClr val="bg1"/>
                </a:solidFill>
                <a:latin typeface="Calibri"/>
                <a:cs typeface="Calibri"/>
              </a:rPr>
              <a:t>десант.  </a:t>
            </a:r>
            <a:r>
              <a:rPr sz="4800" spc="350" dirty="0">
                <a:solidFill>
                  <a:schemeClr val="bg1"/>
                </a:solidFill>
                <a:latin typeface="Calibri"/>
                <a:cs typeface="Calibri"/>
              </a:rPr>
              <a:t>Поколения» </a:t>
            </a:r>
            <a:r>
              <a:rPr sz="4800" spc="295" dirty="0">
                <a:solidFill>
                  <a:schemeClr val="bg1"/>
                </a:solidFill>
                <a:latin typeface="Calibri"/>
                <a:cs typeface="Calibri"/>
              </a:rPr>
              <a:t>выиграл </a:t>
            </a:r>
            <a:r>
              <a:rPr sz="4800" spc="459" dirty="0">
                <a:solidFill>
                  <a:schemeClr val="bg1"/>
                </a:solidFill>
                <a:latin typeface="Calibri"/>
                <a:cs typeface="Calibri"/>
              </a:rPr>
              <a:t>грант</a:t>
            </a:r>
            <a:r>
              <a:rPr sz="4800" spc="-13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4800" spc="355" dirty="0">
                <a:solidFill>
                  <a:schemeClr val="bg1"/>
                </a:solidFill>
                <a:latin typeface="Calibri"/>
                <a:cs typeface="Calibri"/>
              </a:rPr>
              <a:t>на  </a:t>
            </a:r>
            <a:r>
              <a:rPr sz="4800" spc="300" dirty="0" err="1">
                <a:solidFill>
                  <a:schemeClr val="bg1"/>
                </a:solidFill>
                <a:latin typeface="Calibri"/>
                <a:cs typeface="Calibri"/>
              </a:rPr>
              <a:t>реализацию</a:t>
            </a:r>
            <a:r>
              <a:rPr sz="4800" spc="18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4800" spc="265" dirty="0" err="1">
                <a:solidFill>
                  <a:schemeClr val="bg1"/>
                </a:solidFill>
                <a:latin typeface="Calibri"/>
                <a:cs typeface="Calibri"/>
              </a:rPr>
              <a:t>акции</a:t>
            </a:r>
            <a:r>
              <a:rPr lang="ru-RU" sz="48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4800" spc="285" dirty="0">
                <a:solidFill>
                  <a:schemeClr val="bg1"/>
                </a:solidFill>
                <a:latin typeface="Calibri"/>
                <a:cs typeface="Calibri"/>
              </a:rPr>
              <a:t>в </a:t>
            </a:r>
            <a:r>
              <a:rPr sz="4800" spc="90" dirty="0">
                <a:solidFill>
                  <a:schemeClr val="bg1"/>
                </a:solidFill>
                <a:latin typeface="Calibri"/>
                <a:cs typeface="Calibri"/>
              </a:rPr>
              <a:t>2021</a:t>
            </a:r>
            <a:r>
              <a:rPr sz="4800" spc="8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4800" spc="390" dirty="0">
                <a:solidFill>
                  <a:schemeClr val="bg1"/>
                </a:solidFill>
                <a:latin typeface="Calibri"/>
                <a:cs typeface="Calibri"/>
              </a:rPr>
              <a:t>году</a:t>
            </a:r>
            <a:endParaRPr sz="48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1" name="object 2">
            <a:extLst>
              <a:ext uri="{FF2B5EF4-FFF2-40B4-BE49-F238E27FC236}">
                <a16:creationId xmlns:a16="http://schemas.microsoft.com/office/drawing/2014/main" id="{7E12793E-ECC4-455D-A6BF-1EB0B1CB4238}"/>
              </a:ext>
            </a:extLst>
          </p:cNvPr>
          <p:cNvSpPr txBox="1"/>
          <p:nvPr/>
        </p:nvSpPr>
        <p:spPr>
          <a:xfrm>
            <a:off x="457200" y="5981700"/>
            <a:ext cx="11393805" cy="497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100" spc="150" dirty="0">
                <a:solidFill>
                  <a:schemeClr val="bg1"/>
                </a:solidFill>
                <a:latin typeface="Calibri"/>
                <a:cs typeface="Calibri"/>
              </a:rPr>
              <a:t>Общая </a:t>
            </a:r>
            <a:r>
              <a:rPr sz="3100" spc="170" dirty="0">
                <a:solidFill>
                  <a:schemeClr val="bg1"/>
                </a:solidFill>
                <a:latin typeface="Calibri"/>
                <a:cs typeface="Calibri"/>
              </a:rPr>
              <a:t>сумма </a:t>
            </a:r>
            <a:r>
              <a:rPr sz="3100" spc="135" dirty="0">
                <a:solidFill>
                  <a:schemeClr val="bg1"/>
                </a:solidFill>
                <a:latin typeface="Calibri"/>
                <a:cs typeface="Calibri"/>
              </a:rPr>
              <a:t>оказанной </a:t>
            </a:r>
            <a:r>
              <a:rPr sz="3100" spc="155" dirty="0">
                <a:solidFill>
                  <a:schemeClr val="bg1"/>
                </a:solidFill>
                <a:latin typeface="Calibri"/>
                <a:cs typeface="Calibri"/>
              </a:rPr>
              <a:t>поддержки </a:t>
            </a:r>
            <a:r>
              <a:rPr sz="3100" spc="355" dirty="0">
                <a:solidFill>
                  <a:schemeClr val="bg1"/>
                </a:solidFill>
                <a:latin typeface="Calibri"/>
                <a:cs typeface="Calibri"/>
              </a:rPr>
              <a:t>-</a:t>
            </a:r>
            <a:r>
              <a:rPr sz="3100" spc="-35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3100" spc="195" dirty="0">
                <a:solidFill>
                  <a:schemeClr val="bg1"/>
                </a:solidFill>
                <a:latin typeface="Calibri"/>
                <a:cs typeface="Calibri"/>
              </a:rPr>
              <a:t>более </a:t>
            </a:r>
            <a:r>
              <a:rPr sz="3100" spc="100" dirty="0">
                <a:solidFill>
                  <a:schemeClr val="bg1"/>
                </a:solidFill>
                <a:latin typeface="Calibri"/>
                <a:cs typeface="Calibri"/>
              </a:rPr>
              <a:t>75 </a:t>
            </a:r>
            <a:r>
              <a:rPr sz="3100" spc="130" dirty="0">
                <a:solidFill>
                  <a:schemeClr val="bg1"/>
                </a:solidFill>
                <a:latin typeface="Calibri"/>
                <a:cs typeface="Calibri"/>
              </a:rPr>
              <a:t>тысяч </a:t>
            </a:r>
            <a:r>
              <a:rPr sz="3100" spc="200" dirty="0">
                <a:solidFill>
                  <a:schemeClr val="bg1"/>
                </a:solidFill>
                <a:latin typeface="Calibri"/>
                <a:cs typeface="Calibri"/>
              </a:rPr>
              <a:t>рублей</a:t>
            </a:r>
            <a:endParaRPr sz="31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63057" y="4845116"/>
            <a:ext cx="7233284" cy="3314700"/>
          </a:xfrm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95"/>
              </a:spcBef>
            </a:pPr>
            <a:r>
              <a:rPr sz="3100" spc="135" dirty="0">
                <a:solidFill>
                  <a:srgbClr val="242424"/>
                </a:solidFill>
                <a:latin typeface="Calibri"/>
                <a:cs typeface="Calibri"/>
              </a:rPr>
              <a:t>Выполнялись </a:t>
            </a:r>
            <a:r>
              <a:rPr sz="3100" spc="110" dirty="0">
                <a:solidFill>
                  <a:srgbClr val="242424"/>
                </a:solidFill>
                <a:latin typeface="Calibri"/>
                <a:cs typeface="Calibri"/>
              </a:rPr>
              <a:t>различные </a:t>
            </a:r>
            <a:r>
              <a:rPr sz="3100" spc="60" dirty="0">
                <a:solidFill>
                  <a:srgbClr val="242424"/>
                </a:solidFill>
                <a:latin typeface="Calibri"/>
                <a:cs typeface="Calibri"/>
              </a:rPr>
              <a:t>виды</a:t>
            </a:r>
            <a:r>
              <a:rPr sz="31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3100" spc="140" dirty="0">
                <a:solidFill>
                  <a:srgbClr val="242424"/>
                </a:solidFill>
                <a:latin typeface="Calibri"/>
                <a:cs typeface="Calibri"/>
              </a:rPr>
              <a:t>работ:</a:t>
            </a:r>
            <a:endParaRPr sz="3100">
              <a:latin typeface="Calibri"/>
              <a:cs typeface="Calibri"/>
            </a:endParaRPr>
          </a:p>
          <a:p>
            <a:pPr marL="278765" indent="-266700">
              <a:lnSpc>
                <a:spcPct val="100000"/>
              </a:lnSpc>
              <a:spcBef>
                <a:spcPts val="595"/>
              </a:spcBef>
              <a:buChar char="-"/>
              <a:tabLst>
                <a:tab pos="279400" algn="l"/>
              </a:tabLst>
            </a:pPr>
            <a:r>
              <a:rPr sz="3100" spc="195" dirty="0">
                <a:solidFill>
                  <a:srgbClr val="242424"/>
                </a:solidFill>
                <a:latin typeface="Calibri"/>
                <a:cs typeface="Calibri"/>
              </a:rPr>
              <a:t>уборка </a:t>
            </a:r>
            <a:r>
              <a:rPr sz="3100" spc="225" dirty="0">
                <a:solidFill>
                  <a:srgbClr val="242424"/>
                </a:solidFill>
                <a:latin typeface="Calibri"/>
                <a:cs typeface="Calibri"/>
              </a:rPr>
              <a:t>территории </a:t>
            </a:r>
            <a:r>
              <a:rPr sz="3100" spc="235" dirty="0">
                <a:solidFill>
                  <a:srgbClr val="242424"/>
                </a:solidFill>
                <a:latin typeface="Calibri"/>
                <a:cs typeface="Calibri"/>
              </a:rPr>
              <a:t>от</a:t>
            </a:r>
            <a:r>
              <a:rPr sz="3100" spc="-17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3100" spc="240" dirty="0">
                <a:solidFill>
                  <a:srgbClr val="242424"/>
                </a:solidFill>
                <a:latin typeface="Calibri"/>
                <a:cs typeface="Calibri"/>
              </a:rPr>
              <a:t>снега</a:t>
            </a:r>
            <a:endParaRPr sz="3100">
              <a:latin typeface="Calibri"/>
              <a:cs typeface="Calibri"/>
            </a:endParaRPr>
          </a:p>
          <a:p>
            <a:pPr marL="278765" indent="-266700">
              <a:lnSpc>
                <a:spcPct val="100000"/>
              </a:lnSpc>
              <a:spcBef>
                <a:spcPts val="595"/>
              </a:spcBef>
              <a:buChar char="-"/>
              <a:tabLst>
                <a:tab pos="279400" algn="l"/>
              </a:tabLst>
            </a:pPr>
            <a:r>
              <a:rPr sz="3100" spc="185" dirty="0">
                <a:solidFill>
                  <a:srgbClr val="242424"/>
                </a:solidFill>
                <a:latin typeface="Calibri"/>
                <a:cs typeface="Calibri"/>
              </a:rPr>
              <a:t>очистка </a:t>
            </a:r>
            <a:r>
              <a:rPr sz="3100" spc="160" dirty="0">
                <a:solidFill>
                  <a:srgbClr val="242424"/>
                </a:solidFill>
                <a:latin typeface="Calibri"/>
                <a:cs typeface="Calibri"/>
              </a:rPr>
              <a:t>чердака</a:t>
            </a:r>
            <a:r>
              <a:rPr sz="3100" spc="-2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3100" spc="135" dirty="0">
                <a:solidFill>
                  <a:srgbClr val="242424"/>
                </a:solidFill>
                <a:latin typeface="Calibri"/>
                <a:cs typeface="Calibri"/>
              </a:rPr>
              <a:t>усадьбы</a:t>
            </a:r>
            <a:endParaRPr sz="3100">
              <a:latin typeface="Calibri"/>
              <a:cs typeface="Calibri"/>
            </a:endParaRPr>
          </a:p>
          <a:p>
            <a:pPr marL="278765" indent="-266700">
              <a:lnSpc>
                <a:spcPct val="100000"/>
              </a:lnSpc>
              <a:spcBef>
                <a:spcPts val="600"/>
              </a:spcBef>
              <a:buChar char="-"/>
              <a:tabLst>
                <a:tab pos="279400" algn="l"/>
              </a:tabLst>
            </a:pPr>
            <a:r>
              <a:rPr sz="3100" spc="235" dirty="0">
                <a:solidFill>
                  <a:srgbClr val="242424"/>
                </a:solidFill>
                <a:latin typeface="Calibri"/>
                <a:cs typeface="Calibri"/>
              </a:rPr>
              <a:t>устранение </a:t>
            </a:r>
            <a:r>
              <a:rPr sz="3100" spc="200" dirty="0">
                <a:solidFill>
                  <a:srgbClr val="242424"/>
                </a:solidFill>
                <a:latin typeface="Calibri"/>
                <a:cs typeface="Calibri"/>
              </a:rPr>
              <a:t>последствий</a:t>
            </a:r>
            <a:r>
              <a:rPr sz="3100" spc="-12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3100" spc="145" dirty="0">
                <a:solidFill>
                  <a:srgbClr val="242424"/>
                </a:solidFill>
                <a:latin typeface="Calibri"/>
                <a:cs typeface="Calibri"/>
              </a:rPr>
              <a:t>затопления</a:t>
            </a:r>
            <a:endParaRPr sz="3100">
              <a:latin typeface="Calibri"/>
              <a:cs typeface="Calibri"/>
            </a:endParaRPr>
          </a:p>
          <a:p>
            <a:pPr marL="12700" marR="737235">
              <a:lnSpc>
                <a:spcPct val="115999"/>
              </a:lnSpc>
              <a:buChar char="-"/>
              <a:tabLst>
                <a:tab pos="279400" algn="l"/>
              </a:tabLst>
            </a:pPr>
            <a:r>
              <a:rPr sz="3100" spc="215" dirty="0">
                <a:solidFill>
                  <a:srgbClr val="242424"/>
                </a:solidFill>
                <a:latin typeface="Calibri"/>
                <a:cs typeface="Calibri"/>
              </a:rPr>
              <a:t>расчистка </a:t>
            </a:r>
            <a:r>
              <a:rPr sz="3100" spc="130" dirty="0">
                <a:solidFill>
                  <a:srgbClr val="242424"/>
                </a:solidFill>
                <a:latin typeface="Calibri"/>
                <a:cs typeface="Calibri"/>
              </a:rPr>
              <a:t>завалов </a:t>
            </a:r>
            <a:r>
              <a:rPr sz="3100" spc="204" dirty="0">
                <a:solidFill>
                  <a:srgbClr val="242424"/>
                </a:solidFill>
                <a:latin typeface="Calibri"/>
                <a:cs typeface="Calibri"/>
              </a:rPr>
              <a:t>внутри</a:t>
            </a:r>
            <a:r>
              <a:rPr sz="3100" spc="-114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3100" spc="90" dirty="0">
                <a:solidFill>
                  <a:srgbClr val="242424"/>
                </a:solidFill>
                <a:latin typeface="Calibri"/>
                <a:cs typeface="Calibri"/>
              </a:rPr>
              <a:t>здания  </a:t>
            </a:r>
            <a:r>
              <a:rPr sz="3100" spc="135" dirty="0">
                <a:solidFill>
                  <a:srgbClr val="242424"/>
                </a:solidFill>
                <a:latin typeface="Calibri"/>
                <a:cs typeface="Calibri"/>
              </a:rPr>
              <a:t>и </a:t>
            </a:r>
            <a:r>
              <a:rPr sz="3100" spc="170" dirty="0">
                <a:solidFill>
                  <a:srgbClr val="242424"/>
                </a:solidFill>
                <a:latin typeface="Calibri"/>
                <a:cs typeface="Calibri"/>
              </a:rPr>
              <a:t>многое</a:t>
            </a:r>
            <a:r>
              <a:rPr sz="3100" spc="3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3100" spc="215" dirty="0">
                <a:solidFill>
                  <a:srgbClr val="242424"/>
                </a:solidFill>
                <a:latin typeface="Calibri"/>
                <a:cs typeface="Calibri"/>
              </a:rPr>
              <a:t>другое</a:t>
            </a:r>
            <a:endParaRPr sz="31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63057" y="1215459"/>
            <a:ext cx="7649845" cy="29133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200"/>
              </a:lnSpc>
              <a:spcBef>
                <a:spcPts val="105"/>
              </a:spcBef>
            </a:pPr>
            <a:r>
              <a:rPr sz="6300" spc="495" dirty="0">
                <a:solidFill>
                  <a:srgbClr val="31346E"/>
                </a:solidFill>
              </a:rPr>
              <a:t>Более </a:t>
            </a:r>
            <a:r>
              <a:rPr sz="6300" spc="250" dirty="0">
                <a:solidFill>
                  <a:srgbClr val="31346E"/>
                </a:solidFill>
              </a:rPr>
              <a:t>5 </a:t>
            </a:r>
            <a:r>
              <a:rPr sz="6300" spc="315" dirty="0">
                <a:solidFill>
                  <a:srgbClr val="31346E"/>
                </a:solidFill>
              </a:rPr>
              <a:t>раз </a:t>
            </a:r>
            <a:r>
              <a:rPr sz="6300" spc="280" dirty="0">
                <a:solidFill>
                  <a:srgbClr val="31346E"/>
                </a:solidFill>
              </a:rPr>
              <a:t>отряды  </a:t>
            </a:r>
            <a:r>
              <a:rPr sz="6300" spc="390" dirty="0">
                <a:solidFill>
                  <a:srgbClr val="31346E"/>
                </a:solidFill>
              </a:rPr>
              <a:t>посещали усадьбу  </a:t>
            </a:r>
            <a:r>
              <a:rPr sz="6300" spc="550" dirty="0">
                <a:solidFill>
                  <a:srgbClr val="31346E"/>
                </a:solidFill>
              </a:rPr>
              <a:t>Спасское </a:t>
            </a:r>
            <a:r>
              <a:rPr sz="6300" spc="735" dirty="0">
                <a:solidFill>
                  <a:srgbClr val="31346E"/>
                </a:solidFill>
              </a:rPr>
              <a:t>-</a:t>
            </a:r>
            <a:r>
              <a:rPr sz="6300" spc="-250" dirty="0">
                <a:solidFill>
                  <a:srgbClr val="31346E"/>
                </a:solidFill>
              </a:rPr>
              <a:t> </a:t>
            </a:r>
            <a:r>
              <a:rPr sz="6300" spc="385" dirty="0">
                <a:solidFill>
                  <a:srgbClr val="31346E"/>
                </a:solidFill>
              </a:rPr>
              <a:t>Куркино</a:t>
            </a:r>
            <a:endParaRPr sz="6300"/>
          </a:p>
        </p:txBody>
      </p:sp>
      <p:sp>
        <p:nvSpPr>
          <p:cNvPr id="4" name="object 4"/>
          <p:cNvSpPr/>
          <p:nvPr/>
        </p:nvSpPr>
        <p:spPr>
          <a:xfrm>
            <a:off x="10326961" y="5"/>
            <a:ext cx="6781800" cy="4562475"/>
          </a:xfrm>
          <a:custGeom>
            <a:avLst/>
            <a:gdLst/>
            <a:ahLst/>
            <a:cxnLst/>
            <a:rect l="l" t="t" r="r" b="b"/>
            <a:pathLst>
              <a:path w="6781800" h="4562475">
                <a:moveTo>
                  <a:pt x="3390886" y="4562474"/>
                </a:moveTo>
                <a:lnTo>
                  <a:pt x="0" y="0"/>
                </a:lnTo>
                <a:lnTo>
                  <a:pt x="6781773" y="0"/>
                </a:lnTo>
                <a:lnTo>
                  <a:pt x="3390886" y="4562474"/>
                </a:lnTo>
                <a:close/>
              </a:path>
            </a:pathLst>
          </a:custGeom>
          <a:solidFill>
            <a:srgbClr val="31346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326216" y="5724435"/>
            <a:ext cx="6781800" cy="4562475"/>
          </a:xfrm>
          <a:custGeom>
            <a:avLst/>
            <a:gdLst/>
            <a:ahLst/>
            <a:cxnLst/>
            <a:rect l="l" t="t" r="r" b="b"/>
            <a:pathLst>
              <a:path w="6781800" h="4562475">
                <a:moveTo>
                  <a:pt x="3390886" y="0"/>
                </a:moveTo>
                <a:lnTo>
                  <a:pt x="6781773" y="4562474"/>
                </a:lnTo>
                <a:lnTo>
                  <a:pt x="0" y="4562474"/>
                </a:lnTo>
                <a:lnTo>
                  <a:pt x="3390886" y="0"/>
                </a:lnTo>
                <a:close/>
              </a:path>
            </a:pathLst>
          </a:custGeom>
          <a:solidFill>
            <a:srgbClr val="31346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214889" y="1728773"/>
            <a:ext cx="7005288" cy="68294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543008" y="0"/>
            <a:ext cx="5744991" cy="37505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430612" y="0"/>
            <a:ext cx="1857375" cy="1857375"/>
          </a:xfrm>
          <a:custGeom>
            <a:avLst/>
            <a:gdLst/>
            <a:ahLst/>
            <a:cxnLst/>
            <a:rect l="l" t="t" r="r" b="b"/>
            <a:pathLst>
              <a:path w="1857375" h="1857375">
                <a:moveTo>
                  <a:pt x="0" y="0"/>
                </a:moveTo>
                <a:lnTo>
                  <a:pt x="1857373" y="0"/>
                </a:lnTo>
                <a:lnTo>
                  <a:pt x="1857373" y="1857375"/>
                </a:lnTo>
                <a:lnTo>
                  <a:pt x="0" y="0"/>
                </a:lnTo>
                <a:close/>
              </a:path>
            </a:pathLst>
          </a:custGeom>
          <a:solidFill>
            <a:srgbClr val="31346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5806976"/>
            <a:ext cx="7270011" cy="44800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855212" y="3628203"/>
            <a:ext cx="6429374" cy="48291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662153" y="6784192"/>
            <a:ext cx="5495924" cy="350280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160473" y="6949796"/>
            <a:ext cx="6124574" cy="333374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2903895" cy="38472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638781" y="0"/>
            <a:ext cx="6505574" cy="384868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898427" y="0"/>
            <a:ext cx="6276974" cy="363061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662153" y="3243750"/>
            <a:ext cx="5495924" cy="366712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309388" y="3673804"/>
            <a:ext cx="4352924" cy="294141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3457206"/>
            <a:ext cx="2586444" cy="315277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</TotalTime>
  <Words>138</Words>
  <Application>Microsoft Office PowerPoint</Application>
  <PresentationFormat>Произвольный</PresentationFormat>
  <Paragraphs>24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0" baseType="lpstr">
      <vt:lpstr>Calibri</vt:lpstr>
      <vt:lpstr>Trebuchet MS</vt:lpstr>
      <vt:lpstr>Office Theme</vt:lpstr>
      <vt:lpstr>Отряды  Морозного</vt:lpstr>
      <vt:lpstr>Презентация PowerPoint</vt:lpstr>
      <vt:lpstr>Отряд Морозного десанта "Метелица"</vt:lpstr>
      <vt:lpstr>Районы, которые посетили отряды Морозного десанта ВоГУ:</vt:lpstr>
      <vt:lpstr>Презентация PowerPoint</vt:lpstr>
      <vt:lpstr>Более 5 раз отряды  посещали усадьбу  Спасское - Куркино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Отряды Морозного десанта</dc:title>
  <dc:creator>e_gorchenkova</dc:creator>
  <cp:keywords>DAEyPeC64Xc,BACEKzUm0eA</cp:keywords>
  <cp:lastModifiedBy>User</cp:lastModifiedBy>
  <cp:revision>6</cp:revision>
  <dcterms:created xsi:type="dcterms:W3CDTF">2021-12-15T15:23:38Z</dcterms:created>
  <dcterms:modified xsi:type="dcterms:W3CDTF">2022-06-11T10:21:45Z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2021-12-15T00:00:00Z</vt:filetime>
  </property>
  <property fmtid="{D5CDD505-2E9C-101B-9397-08002B2CF9AE}" pid="3" name="Creator">
    <vt:lpwstr>Canva</vt:lpwstr>
  </property>
  <property fmtid="{D5CDD505-2E9C-101B-9397-08002B2CF9AE}" pid="4" name="LastSaved">
    <vt:filetime>2021-12-15T00:00:00Z</vt:filetime>
  </property>
</Properties>
</file>