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5122525" cy="8389938"/>
  <p:notesSz cx="6797675" cy="9928225"/>
  <p:embeddedFontLst>
    <p:embeddedFont>
      <p:font typeface="Montserrat" panose="020B0604020202020204" charset="-52"/>
      <p:regular r:id="rId11"/>
      <p:bold r:id="rId12"/>
      <p:italic r:id="rId13"/>
      <p:boldItalic r:id="rId14"/>
    </p:embeddedFont>
    <p:embeddedFont>
      <p:font typeface="Oswald Regular" panose="020B0604020202020204" charset="-52"/>
      <p:regular r:id="rId15"/>
      <p:bold r:id="rId16"/>
    </p:embeddedFont>
    <p:embeddedFont>
      <p:font typeface="Montserrat ExtraBold" panose="020B0604020202020204" charset="-52"/>
      <p:bold r:id="rId17"/>
      <p:boldItalic r:id="rId18"/>
    </p:embeddedFont>
    <p:embeddedFont>
      <p:font typeface="Montserrat SemiBold" panose="020B0604020202020204" charset="-52"/>
      <p:regular r:id="rId19"/>
      <p:bold r:id="rId20"/>
      <p:italic r:id="rId21"/>
      <p:boldItalic r:id="rId22"/>
    </p:embeddedFont>
    <p:embeddedFont>
      <p:font typeface="Roboto Light" panose="020B0604020202020204" charset="0"/>
      <p:regular r:id="rId23"/>
      <p:bold r:id="rId24"/>
      <p:italic r:id="rId25"/>
      <p:boldItalic r:id="rId26"/>
    </p:embeddedFont>
    <p:embeddedFont>
      <p:font typeface="Oswald" panose="020B0604020202020204" charset="-5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1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98">
          <p15:clr>
            <a:srgbClr val="A4A3A4"/>
          </p15:clr>
        </p15:guide>
        <p15:guide id="4" orient="horz" pos="5116">
          <p15:clr>
            <a:srgbClr val="A4A3A4"/>
          </p15:clr>
        </p15:guide>
        <p15:guide id="5" orient="horz" pos="5085">
          <p15:clr>
            <a:srgbClr val="A4A3A4"/>
          </p15:clr>
        </p15:guide>
        <p15:guide id="6" pos="4763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516" y="114"/>
      </p:cViewPr>
      <p:guideLst>
        <p:guide orient="horz" pos="3117"/>
        <p:guide orient="horz" pos="3098"/>
        <p:guide orient="horz" pos="5116"/>
        <p:guide orient="horz" pos="5085"/>
        <p:guide pos="2880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450" y="744538"/>
            <a:ext cx="67087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987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37f550fb2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44538"/>
            <a:ext cx="67087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37f550fb2_4_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837f550fb2_4_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394283c55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44538"/>
            <a:ext cx="67087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e394283c55_0_16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e394283c55_0_16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394283c55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44538"/>
            <a:ext cx="67087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e394283c55_0_1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e394283c55_0_17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394283c5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44538"/>
            <a:ext cx="67087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e394283c55_0_18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394283c5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44538"/>
            <a:ext cx="67087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e394283c55_0_19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e394283c55_0_19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394283c5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44538"/>
            <a:ext cx="67087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e394283c55_0_2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e394283c55_0_21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394283c5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4538"/>
            <a:ext cx="67071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394283c55_0_22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Лера, стоит так выделять текст?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sozvezdie-dobra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sozvezdie-dobra.ru/" TargetMode="Externa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vezdie-dobra.r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vezdie-dobra.r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zvezdie-dobra.ru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sozvezdie-dobra.ru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sozvezdie-dobra.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sozvezdie-dobra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sozvezdie-dobra.ru/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vezdie-dobra.ru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" y="912"/>
            <a:ext cx="15121159" cy="8388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6300000" y="1023619"/>
            <a:ext cx="7776000" cy="82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375" rIns="150775" bIns="753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6000"/>
              <a:buFont typeface="Oswald"/>
              <a:buNone/>
              <a:defRPr sz="6000">
                <a:solidFill>
                  <a:srgbClr val="9F27B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7557655" y="2754810"/>
            <a:ext cx="7148901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1500"/>
              <a:buFont typeface="Arial"/>
              <a:buNone/>
              <a:defRPr sz="15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800" y="7489041"/>
            <a:ext cx="1914840" cy="1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6955" y="8314326"/>
            <a:ext cx="2520701" cy="731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7557656" y="8315872"/>
            <a:ext cx="2520000" cy="72000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2597656" y="8315872"/>
            <a:ext cx="2520000" cy="72000"/>
          </a:xfrm>
          <a:prstGeom prst="rect">
            <a:avLst/>
          </a:prstGeom>
          <a:solidFill>
            <a:srgbClr val="9F2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6954" y="1547"/>
            <a:ext cx="10080000" cy="7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0" y="0"/>
            <a:ext cx="5041402" cy="73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>
            <a:hlinkClick r:id="rId7"/>
          </p:cNvPr>
          <p:cNvSpPr/>
          <p:nvPr/>
        </p:nvSpPr>
        <p:spPr>
          <a:xfrm>
            <a:off x="602375" y="7338175"/>
            <a:ext cx="2520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5202594" cy="838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914" y="0"/>
            <a:ext cx="9549801" cy="834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76" y="569258"/>
            <a:ext cx="3462896" cy="44408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/>
          <p:nvPr/>
        </p:nvSpPr>
        <p:spPr>
          <a:xfrm>
            <a:off x="225168" y="2150555"/>
            <a:ext cx="14676600" cy="3640800"/>
          </a:xfrm>
          <a:prstGeom prst="roundRect">
            <a:avLst>
              <a:gd name="adj" fmla="val 4437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6" name="Google Shape;96;p12"/>
          <p:cNvSpPr/>
          <p:nvPr/>
        </p:nvSpPr>
        <p:spPr>
          <a:xfrm>
            <a:off x="226254" y="3675214"/>
            <a:ext cx="14773200" cy="452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280056" y="1395344"/>
            <a:ext cx="106626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98" name="Google Shape;9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17043">
            <a:off x="13459867" y="1520344"/>
            <a:ext cx="596729" cy="75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46314" y="1195974"/>
            <a:ext cx="635575" cy="7511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/>
          <p:nvPr/>
        </p:nvSpPr>
        <p:spPr>
          <a:xfrm>
            <a:off x="225172" y="2150537"/>
            <a:ext cx="14774100" cy="3640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 spd="slow">
    <p:fade/>
  </p:transition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643">
          <p15:clr>
            <a:srgbClr val="FA7B17"/>
          </p15:clr>
        </p15:guide>
        <p15:guide id="2" pos="4763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 2">
  <p:cSld name="1_Заголовок и объект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5202594" cy="838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914" y="0"/>
            <a:ext cx="9549801" cy="834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76" y="569258"/>
            <a:ext cx="3462896" cy="444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/>
          <p:nvPr/>
        </p:nvSpPr>
        <p:spPr>
          <a:xfrm>
            <a:off x="225172" y="1478688"/>
            <a:ext cx="14774100" cy="3640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6" name="Google Shape;106;p13"/>
          <p:cNvSpPr/>
          <p:nvPr/>
        </p:nvSpPr>
        <p:spPr>
          <a:xfrm>
            <a:off x="226254" y="3003364"/>
            <a:ext cx="14773200" cy="519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 spd="slow">
    <p:fade/>
  </p:transition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643">
          <p15:clr>
            <a:srgbClr val="FA7B17"/>
          </p15:clr>
        </p15:guide>
        <p15:guide id="2" pos="4763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 2 1">
  <p:cSld name="1_Заголовок и объект_2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5122525" cy="834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46946"/>
          <a:stretch/>
        </p:blipFill>
        <p:spPr>
          <a:xfrm>
            <a:off x="5165912" y="0"/>
            <a:ext cx="9736317" cy="44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76" y="569258"/>
            <a:ext cx="3462896" cy="44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643">
          <p15:clr>
            <a:srgbClr val="FA7B17"/>
          </p15:clr>
        </p15:guide>
        <p15:guide id="2" pos="4763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 2 1 1">
  <p:cSld name="1_Заголовок и объект_2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5186984" cy="838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46946"/>
          <a:stretch/>
        </p:blipFill>
        <p:spPr>
          <a:xfrm>
            <a:off x="5165912" y="0"/>
            <a:ext cx="9736317" cy="44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76" y="569258"/>
            <a:ext cx="3462896" cy="44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643">
          <p15:clr>
            <a:srgbClr val="FA7B17"/>
          </p15:clr>
        </p15:guide>
        <p15:guide id="2" pos="4763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 1">
  <p:cSld name="1_Заголовок и объект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4832821" cy="834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t="9" b="9"/>
          <a:stretch/>
        </p:blipFill>
        <p:spPr>
          <a:xfrm>
            <a:off x="0" y="0"/>
            <a:ext cx="15186984" cy="8391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225172" y="212734"/>
            <a:ext cx="14742600" cy="3640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9" name="Google Shape;119;p16"/>
          <p:cNvSpPr/>
          <p:nvPr/>
        </p:nvSpPr>
        <p:spPr>
          <a:xfrm>
            <a:off x="226252" y="1848243"/>
            <a:ext cx="14742000" cy="63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1280056" y="836016"/>
            <a:ext cx="125205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rgbClr val="7030A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643">
          <p15:clr>
            <a:srgbClr val="FA7B17"/>
          </p15:clr>
        </p15:guide>
        <p15:guide id="2" pos="4763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2">
  <p:cSld name="CUSTOM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4832821" cy="834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l="9" r="9"/>
          <a:stretch/>
        </p:blipFill>
        <p:spPr>
          <a:xfrm>
            <a:off x="0" y="0"/>
            <a:ext cx="15186984" cy="839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b="45085"/>
          <a:stretch/>
        </p:blipFill>
        <p:spPr>
          <a:xfrm>
            <a:off x="5278702" y="0"/>
            <a:ext cx="9486893" cy="460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176" y="569258"/>
            <a:ext cx="3462896" cy="444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1280056" y="1395344"/>
            <a:ext cx="120564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84798" y="569257"/>
            <a:ext cx="805989" cy="79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2 1">
  <p:cSld name="CUSTOM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5186984" cy="838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996" y="483479"/>
            <a:ext cx="9715061" cy="676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226243" y="1483733"/>
            <a:ext cx="9898012" cy="6741168"/>
          </a:xfrm>
          <a:custGeom>
            <a:avLst/>
            <a:gdLst/>
            <a:ahLst/>
            <a:cxnLst/>
            <a:rect l="l" t="t" r="r" b="b"/>
            <a:pathLst>
              <a:path w="478743" h="330652" extrusionOk="0">
                <a:moveTo>
                  <a:pt x="478743" y="330014"/>
                </a:moveTo>
                <a:lnTo>
                  <a:pt x="478743" y="260436"/>
                </a:lnTo>
                <a:lnTo>
                  <a:pt x="415549" y="197242"/>
                </a:lnTo>
                <a:lnTo>
                  <a:pt x="415549" y="64471"/>
                </a:lnTo>
                <a:lnTo>
                  <a:pt x="354908" y="0"/>
                </a:lnTo>
                <a:lnTo>
                  <a:pt x="0" y="0"/>
                </a:lnTo>
                <a:lnTo>
                  <a:pt x="0" y="3306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76" y="569258"/>
            <a:ext cx="3462896" cy="44408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280056" y="1894482"/>
            <a:ext cx="91092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rgbClr val="7030A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77631" y="1997113"/>
            <a:ext cx="904787" cy="54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13735239" y="3229636"/>
            <a:ext cx="680400" cy="671100"/>
          </a:xfrm>
          <a:prstGeom prst="ellipse">
            <a:avLst/>
          </a:prstGeom>
          <a:solidFill>
            <a:srgbClr val="F28D54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6" name="Google Shape;136;p18"/>
          <p:cNvSpPr/>
          <p:nvPr/>
        </p:nvSpPr>
        <p:spPr>
          <a:xfrm>
            <a:off x="11998729" y="1656168"/>
            <a:ext cx="241500" cy="238200"/>
          </a:xfrm>
          <a:prstGeom prst="ellipse">
            <a:avLst/>
          </a:prstGeom>
          <a:solidFill>
            <a:srgbClr val="F28D54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66450" y="3229635"/>
            <a:ext cx="1151414" cy="1130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2 1 1">
  <p:cSld name="CUSTOM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5186984" cy="838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7631" y="1997113"/>
            <a:ext cx="904787" cy="54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11998729" y="1656168"/>
            <a:ext cx="241500" cy="238200"/>
          </a:xfrm>
          <a:prstGeom prst="ellipse">
            <a:avLst/>
          </a:prstGeom>
          <a:solidFill>
            <a:srgbClr val="F28D54"/>
          </a:solidFill>
          <a:ln>
            <a:noFill/>
          </a:ln>
        </p:spPr>
        <p:txBody>
          <a:bodyPr spcFirstLastPara="1" wrap="square" lIns="75250" tIns="75250" rIns="75250" bIns="75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2542251" y="3098775"/>
            <a:ext cx="89049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 descr="D:\Рабочая\Работа\Созвездие добра\brandbook-разработка\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44931" y="920953"/>
            <a:ext cx="2610044" cy="229335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7169784" y="3958596"/>
            <a:ext cx="7775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4800"/>
              <a:buFont typeface="Oswald"/>
              <a:buChar char="●"/>
              <a:defRPr sz="4800">
                <a:solidFill>
                  <a:srgbClr val="9F27B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1434" y="7374600"/>
            <a:ext cx="2468666" cy="20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7841877" y="6313601"/>
            <a:ext cx="64302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105120, г. Москва, Костомаровский переулок, д. 3, стр.12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+7 495 748-95-05</a:t>
            </a:r>
            <a:endParaRPr sz="1600" i="0" u="none" strike="noStrike" cap="none">
              <a:solidFill>
                <a:srgbClr val="7F7F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fond@sozvezdie-dobra.ru</a:t>
            </a:r>
            <a:endParaRPr sz="1600" i="0" u="none" strike="noStrike" cap="none">
              <a:solidFill>
                <a:srgbClr val="7F7F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8847" y="5347097"/>
            <a:ext cx="2695209" cy="38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>
            <a:hlinkClick r:id="rId5"/>
          </p:cNvPr>
          <p:cNvSpPr/>
          <p:nvPr/>
        </p:nvSpPr>
        <p:spPr>
          <a:xfrm>
            <a:off x="9361462" y="7259543"/>
            <a:ext cx="3384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/>
        </p:nvSpPr>
        <p:spPr>
          <a:xfrm>
            <a:off x="828000" y="3295075"/>
            <a:ext cx="5420400" cy="3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4000"/>
              <a:buNone/>
            </a:pPr>
            <a:r>
              <a:rPr lang="ru-RU" sz="4000">
                <a:solidFill>
                  <a:srgbClr val="44981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ЦЕЛЬ </a:t>
            </a:r>
            <a:endParaRPr sz="4000">
              <a:solidFill>
                <a:srgbClr val="44981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4000"/>
              <a:buNone/>
            </a:pPr>
            <a:r>
              <a:rPr lang="ru-RU" sz="105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4000">
              <a:solidFill>
                <a:srgbClr val="44981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Ресурсная помощь медицинским учреждениям, медицинским работникам  в  организации эффективной работы по борьбе коронавирусной инфекцией </a:t>
            </a:r>
            <a:br>
              <a:rPr lang="ru-RU" sz="24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в России.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2598175" y="1481750"/>
            <a:ext cx="52806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375" rIns="150775" bIns="753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6300"/>
              <a:buFont typeface="Arial"/>
              <a:buNone/>
            </a:pPr>
            <a:r>
              <a:rPr lang="ru-RU" sz="6400">
                <a:solidFill>
                  <a:srgbClr val="4C4C4C"/>
                </a:solidFill>
              </a:rPr>
              <a:t>Оператор Добра</a:t>
            </a:r>
            <a:endParaRPr sz="6400">
              <a:solidFill>
                <a:srgbClr val="4C4C4C"/>
              </a:solidFill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316000"/>
            <a:ext cx="7560000" cy="7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50" y="836873"/>
            <a:ext cx="2011400" cy="201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/>
          <p:nvPr/>
        </p:nvSpPr>
        <p:spPr>
          <a:xfrm>
            <a:off x="7583275" y="3295075"/>
            <a:ext cx="6663000" cy="3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4000"/>
              <a:buNone/>
            </a:pPr>
            <a:r>
              <a:rPr lang="ru-RU" sz="4000">
                <a:solidFill>
                  <a:srgbClr val="44981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ЗАДАЧИ </a:t>
            </a:r>
            <a:endParaRPr sz="4000">
              <a:solidFill>
                <a:srgbClr val="44981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4000"/>
              <a:buNone/>
            </a:pPr>
            <a:r>
              <a:rPr lang="ru-RU" sz="105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4000">
              <a:solidFill>
                <a:srgbClr val="44981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2400"/>
              <a:buFont typeface="Montserrat"/>
              <a:buChar char="●"/>
            </a:pPr>
            <a:r>
              <a:rPr lang="ru-RU" sz="24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Обеспечить медицинские учреждения необходимым  оборудованием</a:t>
            </a:r>
            <a:endParaRPr sz="24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9810"/>
              </a:buClr>
              <a:buSzPts val="2400"/>
              <a:buFont typeface="Montserrat"/>
              <a:buChar char="●"/>
            </a:pPr>
            <a:r>
              <a:rPr lang="ru-RU" sz="24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Обеспечить медицинский персонал средствами защиты</a:t>
            </a:r>
            <a:endParaRPr sz="24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9810"/>
              </a:buClr>
              <a:buSzPts val="2400"/>
              <a:buFont typeface="Montserrat"/>
              <a:buChar char="●"/>
            </a:pPr>
            <a:r>
              <a:rPr lang="ru-RU" sz="24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Участвовать в организации комфортной работы врачей – </a:t>
            </a:r>
            <a:br>
              <a:rPr lang="ru-RU" sz="24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питание, отдых,  транспортные услуги</a:t>
            </a:r>
            <a:endParaRPr sz="24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449810"/>
              </a:buClr>
              <a:buSzPts val="4000"/>
              <a:buNone/>
            </a:pP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5300" y="1243550"/>
            <a:ext cx="5420401" cy="140086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/>
          <p:nvPr/>
        </p:nvSpPr>
        <p:spPr>
          <a:xfrm>
            <a:off x="7064300" y="836875"/>
            <a:ext cx="3140400" cy="5499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/>
          <p:nvPr/>
        </p:nvSpPr>
        <p:spPr>
          <a:xfrm>
            <a:off x="7332388" y="947595"/>
            <a:ext cx="2660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#БоксПомогает</a:t>
            </a:r>
            <a:endParaRPr sz="2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7557647" y="1023619"/>
            <a:ext cx="77760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5100"/>
              <a:buFont typeface="Oswald"/>
              <a:buChar char="●"/>
              <a:defRPr sz="5100">
                <a:solidFill>
                  <a:srgbClr val="9F27B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7557655" y="2754810"/>
            <a:ext cx="71490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25" tIns="76050" rIns="152225" bIns="76050" anchor="t" anchorCtr="0">
            <a:noAutofit/>
          </a:bodyPr>
          <a:lstStyle>
            <a:lvl1pPr marL="457200" lvl="0" indent="-374650" algn="l" rtl="0"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2300"/>
              <a:buFont typeface="Roboto Light"/>
              <a:buChar char="●"/>
              <a:defRPr sz="23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2300"/>
              <a:buFont typeface="Roboto Light"/>
              <a:buNone/>
              <a:defRPr sz="23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rgbClr val="4C4C4C"/>
              </a:buClr>
              <a:buSzPts val="2300"/>
              <a:buFont typeface="Roboto Light"/>
              <a:buNone/>
              <a:defRPr sz="23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2300"/>
              <a:buFont typeface="Roboto Light"/>
              <a:buNone/>
              <a:defRPr sz="23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2300"/>
              <a:buFont typeface="Roboto Light"/>
              <a:buNone/>
              <a:defRPr sz="23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746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Light"/>
              <a:buChar char="■"/>
              <a:defRPr sz="23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746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Light"/>
              <a:buChar char="●"/>
              <a:defRPr sz="23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746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Light"/>
              <a:buChar char="○"/>
              <a:defRPr sz="23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746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Light"/>
              <a:buChar char="■"/>
              <a:defRPr sz="2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01822" y="7946241"/>
            <a:ext cx="1519363" cy="129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>
            <a:hlinkClick r:id="rId3"/>
          </p:cNvPr>
          <p:cNvSpPr/>
          <p:nvPr/>
        </p:nvSpPr>
        <p:spPr>
          <a:xfrm>
            <a:off x="12385798" y="7795369"/>
            <a:ext cx="2088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00" rIns="92250" bIns="46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">
  <p:cSld name="TITLE_AND_BODY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1259218" y="866151"/>
            <a:ext cx="133551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2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2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2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2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2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2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2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23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1259218" y="2759227"/>
            <a:ext cx="8313600" cy="4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2"/>
          </p:nvPr>
        </p:nvSpPr>
        <p:spPr>
          <a:xfrm>
            <a:off x="1259218" y="1981240"/>
            <a:ext cx="127611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9050237" y="7858248"/>
            <a:ext cx="90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74B2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1008003" y="1023600"/>
            <a:ext cx="132093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5100"/>
              <a:buFont typeface="Oswald"/>
              <a:buChar char="●"/>
              <a:defRPr sz="5100">
                <a:solidFill>
                  <a:srgbClr val="9F27B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8817671" y="3258018"/>
            <a:ext cx="5399400" cy="4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50" rIns="0" bIns="76050" anchor="t" anchorCtr="0">
            <a:noAutofit/>
          </a:bodyPr>
          <a:lstStyle>
            <a:lvl1pPr marL="457200" lvl="0" indent="-355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 Light"/>
              <a:buChar char="●"/>
              <a:defRPr sz="20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 Light"/>
              <a:buNone/>
              <a:defRPr sz="20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 Light"/>
              <a:buNone/>
              <a:defRPr sz="20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 Light"/>
              <a:buNone/>
              <a:defRPr sz="20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 Light"/>
              <a:buNone/>
              <a:defRPr sz="20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55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55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  <a:defRPr sz="20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55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  <a:defRPr sz="20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55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■"/>
              <a:defRPr sz="20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01822" y="7946241"/>
            <a:ext cx="1519363" cy="129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>
            <a:hlinkClick r:id="rId3"/>
          </p:cNvPr>
          <p:cNvSpPr/>
          <p:nvPr/>
        </p:nvSpPr>
        <p:spPr>
          <a:xfrm>
            <a:off x="12385798" y="7795369"/>
            <a:ext cx="2088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00" rIns="92250" bIns="46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0" y="2754809"/>
            <a:ext cx="7560000" cy="55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2250" tIns="46100" rIns="92250" bIns="46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 1">
  <p:cSld name="4_Заголовок и объект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" y="912"/>
            <a:ext cx="15121156" cy="838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" y="912"/>
            <a:ext cx="15121159" cy="838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 descr="F:\!!!LIGA\Созвездие добра\Презентации\звезда белая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39069">
            <a:off x="172900" y="699544"/>
            <a:ext cx="8069465" cy="797471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300000" y="1023619"/>
            <a:ext cx="7776000" cy="82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6000"/>
              <a:buFont typeface="Oswald"/>
              <a:buNone/>
              <a:defRPr sz="6000">
                <a:solidFill>
                  <a:srgbClr val="9F27B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4509977" y="4221029"/>
            <a:ext cx="612548" cy="44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14706556" y="4194971"/>
            <a:ext cx="415969" cy="2"/>
          </a:xfrm>
          <a:prstGeom prst="straightConnector1">
            <a:avLst/>
          </a:prstGeom>
          <a:noFill/>
          <a:ln w="19050" cap="flat" cmpd="sng">
            <a:solidFill>
              <a:srgbClr val="9F27B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" name="Google Shape;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1822" y="7946241"/>
            <a:ext cx="1615443" cy="13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6955" y="8314326"/>
            <a:ext cx="2520701" cy="7315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7557656" y="8315872"/>
            <a:ext cx="2520000" cy="72000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12597656" y="8315872"/>
            <a:ext cx="2520000" cy="72000"/>
          </a:xfrm>
          <a:prstGeom prst="rect">
            <a:avLst/>
          </a:prstGeom>
          <a:solidFill>
            <a:srgbClr val="9F2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6954" y="1547"/>
            <a:ext cx="10080000" cy="7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0" y="0"/>
            <a:ext cx="5041402" cy="7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8316000"/>
            <a:ext cx="7560000" cy="7315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>
            <a:hlinkClick r:id="rId8"/>
          </p:cNvPr>
          <p:cNvSpPr/>
          <p:nvPr/>
        </p:nvSpPr>
        <p:spPr>
          <a:xfrm>
            <a:off x="12385798" y="7795369"/>
            <a:ext cx="2088232" cy="5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 descr="D:\Рабочая\Работа\Созвездие добра\преза\Slide 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024" y="-9442"/>
            <a:ext cx="15139548" cy="839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 descr="D:\Рабочая\Работа\Созвездие добра\brandbook-разработка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4931" y="920953"/>
            <a:ext cx="2824654" cy="248192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169784" y="3958596"/>
            <a:ext cx="777494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4800"/>
              <a:buFont typeface="Oswald"/>
              <a:buNone/>
              <a:defRPr sz="4800">
                <a:solidFill>
                  <a:srgbClr val="9F27B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1434" y="7001715"/>
            <a:ext cx="2671651" cy="22512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/>
          <p:nvPr/>
        </p:nvSpPr>
        <p:spPr>
          <a:xfrm>
            <a:off x="7841877" y="6189306"/>
            <a:ext cx="6430766" cy="64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9424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105120, г. Москва, Костомаровский переулок, д. 3, стр.12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424" lvl="0" indent="0" algn="ctr" rtl="0">
              <a:lnSpc>
                <a:spcPct val="8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+7 495 748-95-05</a:t>
            </a:r>
            <a:endParaRPr sz="16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424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fond@sozvezdie-dobra.ru</a:t>
            </a:r>
            <a:endParaRPr sz="16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8847" y="5347097"/>
            <a:ext cx="2916822" cy="41246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>
            <a:hlinkClick r:id="rId6"/>
          </p:cNvPr>
          <p:cNvSpPr/>
          <p:nvPr/>
        </p:nvSpPr>
        <p:spPr>
          <a:xfrm>
            <a:off x="9361462" y="6886658"/>
            <a:ext cx="3384376" cy="5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 descr="D:\Рабочая\Работа\Созвездие добра\преза\Slide 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024" y="-9442"/>
            <a:ext cx="15139548" cy="839938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03998" y="3958596"/>
            <a:ext cx="7774949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6300"/>
              <a:buFont typeface="Oswald"/>
              <a:buNone/>
              <a:defRPr sz="6300">
                <a:solidFill>
                  <a:srgbClr val="9F27B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4817" y="7740581"/>
            <a:ext cx="2671651" cy="22512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>
            <a:hlinkClick r:id="rId4"/>
          </p:cNvPr>
          <p:cNvSpPr/>
          <p:nvPr/>
        </p:nvSpPr>
        <p:spPr>
          <a:xfrm>
            <a:off x="9361462" y="7636452"/>
            <a:ext cx="3384376" cy="5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" y="912"/>
            <a:ext cx="15121159" cy="838811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15969" y="1023619"/>
            <a:ext cx="14290588" cy="82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6000"/>
              <a:buFont typeface="Oswald"/>
              <a:buNone/>
              <a:defRPr sz="6000">
                <a:solidFill>
                  <a:srgbClr val="9F27B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7557655" y="2754810"/>
            <a:ext cx="7148901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1500"/>
              <a:buFont typeface="Arial"/>
              <a:buNone/>
              <a:defRPr sz="15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4509977" y="4221029"/>
            <a:ext cx="612548" cy="44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69" name="Google Shape;69;p8"/>
          <p:cNvCxnSpPr/>
          <p:nvPr/>
        </p:nvCxnSpPr>
        <p:spPr>
          <a:xfrm>
            <a:off x="14706556" y="4194971"/>
            <a:ext cx="415969" cy="2"/>
          </a:xfrm>
          <a:prstGeom prst="straightConnector1">
            <a:avLst/>
          </a:prstGeom>
          <a:noFill/>
          <a:ln w="19050" cap="flat" cmpd="sng">
            <a:solidFill>
              <a:srgbClr val="9F27B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1822" y="7946241"/>
            <a:ext cx="1615443" cy="13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6955" y="1547"/>
            <a:ext cx="2520701" cy="7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6955" y="0"/>
            <a:ext cx="2520701" cy="7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0" y="0"/>
            <a:ext cx="5041402" cy="7315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/>
          <p:nvPr/>
        </p:nvSpPr>
        <p:spPr>
          <a:xfrm>
            <a:off x="7557656" y="1546"/>
            <a:ext cx="2520000" cy="720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12597656" y="1546"/>
            <a:ext cx="2520000" cy="72000"/>
          </a:xfrm>
          <a:prstGeom prst="rect">
            <a:avLst/>
          </a:prstGeom>
          <a:solidFill>
            <a:srgbClr val="9F2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8">
            <a:hlinkClick r:id="rId7"/>
          </p:cNvPr>
          <p:cNvSpPr/>
          <p:nvPr/>
        </p:nvSpPr>
        <p:spPr>
          <a:xfrm>
            <a:off x="12385798" y="7795369"/>
            <a:ext cx="2088232" cy="5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" y="1547"/>
            <a:ext cx="15121159" cy="849479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415969" y="1023619"/>
            <a:ext cx="14290588" cy="82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0"/>
              <a:buFont typeface="Oswald"/>
              <a:buNone/>
              <a:defRPr sz="6000">
                <a:solidFill>
                  <a:srgbClr val="4C4C4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415969" y="1845821"/>
            <a:ext cx="14290588" cy="540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9380" y="531171"/>
            <a:ext cx="4304323" cy="257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91113" y="7939385"/>
            <a:ext cx="1615443" cy="13716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>
            <a:hlinkClick r:id="rId5"/>
          </p:cNvPr>
          <p:cNvSpPr/>
          <p:nvPr/>
        </p:nvSpPr>
        <p:spPr>
          <a:xfrm>
            <a:off x="12817846" y="7795369"/>
            <a:ext cx="2088232" cy="5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7732805" y="4828687"/>
            <a:ext cx="7099200" cy="18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F27B0"/>
              </a:buClr>
              <a:buSzPts val="6400"/>
              <a:buFont typeface="Oswald"/>
              <a:buChar char="●"/>
              <a:defRPr sz="6400">
                <a:solidFill>
                  <a:srgbClr val="9F27B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516" y="7740581"/>
            <a:ext cx="2468666" cy="20801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>
            <a:hlinkClick r:id="rId3"/>
          </p:cNvPr>
          <p:cNvSpPr/>
          <p:nvPr/>
        </p:nvSpPr>
        <p:spPr>
          <a:xfrm>
            <a:off x="9590375" y="7636452"/>
            <a:ext cx="3384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1" descr="D:\Рабочая\Работа\Созвездие добра\brandbook-разработка\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906" y="1026616"/>
            <a:ext cx="3077514" cy="2704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56126" y="335988"/>
            <a:ext cx="13610272" cy="139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56126" y="1957654"/>
            <a:ext cx="13610272" cy="553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56126" y="7776229"/>
            <a:ext cx="3528589" cy="44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166863" y="7776229"/>
            <a:ext cx="4788800" cy="44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837810" y="7776229"/>
            <a:ext cx="3528589" cy="44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75" rIns="150775" bIns="753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14509977" y="4221029"/>
            <a:ext cx="6126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200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l" rtl="0">
              <a:spcBef>
                <a:spcPts val="0"/>
              </a:spcBef>
              <a:buNone/>
              <a:defRPr sz="200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l" rtl="0">
              <a:spcBef>
                <a:spcPts val="0"/>
              </a:spcBef>
              <a:buNone/>
              <a:defRPr sz="200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l" rtl="0">
              <a:spcBef>
                <a:spcPts val="0"/>
              </a:spcBef>
              <a:buNone/>
              <a:defRPr sz="200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l" rtl="0">
              <a:spcBef>
                <a:spcPts val="0"/>
              </a:spcBef>
              <a:buNone/>
              <a:defRPr sz="200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l" rtl="0">
              <a:spcBef>
                <a:spcPts val="0"/>
              </a:spcBef>
              <a:buNone/>
              <a:defRPr sz="200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l" rtl="0">
              <a:spcBef>
                <a:spcPts val="0"/>
              </a:spcBef>
              <a:buNone/>
              <a:defRPr sz="200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l" rtl="0">
              <a:spcBef>
                <a:spcPts val="0"/>
              </a:spcBef>
              <a:buNone/>
              <a:defRPr sz="200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l" rtl="0">
              <a:spcBef>
                <a:spcPts val="0"/>
              </a:spcBef>
              <a:buNone/>
              <a:defRPr sz="200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 idx="4294967295"/>
          </p:nvPr>
        </p:nvSpPr>
        <p:spPr>
          <a:xfrm>
            <a:off x="1654500" y="4733525"/>
            <a:ext cx="93414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400">
                <a:solidFill>
                  <a:srgbClr val="4C4C4C"/>
                </a:solidFill>
                <a:latin typeface="Oswald"/>
                <a:ea typeface="Oswald"/>
                <a:cs typeface="Oswald"/>
                <a:sym typeface="Oswald"/>
              </a:rPr>
              <a:t>ОТВЕТСТВЕННОСТЬ</a:t>
            </a:r>
            <a:endParaRPr sz="6400">
              <a:solidFill>
                <a:srgbClr val="4C4C4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400">
                <a:solidFill>
                  <a:srgbClr val="4C4C4C"/>
                </a:solidFill>
                <a:latin typeface="Oswald"/>
                <a:ea typeface="Oswald"/>
                <a:cs typeface="Oswald"/>
                <a:sym typeface="Oswald"/>
              </a:rPr>
              <a:t>ОБЪЕДИНЕНИЕ</a:t>
            </a:r>
            <a:endParaRPr sz="6400">
              <a:solidFill>
                <a:srgbClr val="4C4C4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400">
                <a:solidFill>
                  <a:srgbClr val="4C4C4C"/>
                </a:solidFill>
                <a:latin typeface="Oswald"/>
                <a:ea typeface="Oswald"/>
                <a:cs typeface="Oswald"/>
                <a:sym typeface="Oswald"/>
              </a:rPr>
              <a:t>ПОМОЩЬ</a:t>
            </a:r>
            <a:endParaRPr sz="6400">
              <a:solidFill>
                <a:srgbClr val="4C4C4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l="202" t="84397" r="3607" b="510"/>
          <a:stretch/>
        </p:blipFill>
        <p:spPr>
          <a:xfrm>
            <a:off x="0" y="0"/>
            <a:ext cx="15122525" cy="107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440" y="5911360"/>
            <a:ext cx="3311379" cy="86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80" y="5782901"/>
            <a:ext cx="2672080" cy="112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3034970" y="3998761"/>
            <a:ext cx="4901700" cy="3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Ресурсная помощь медицинским учреждениям, медицинским работникам  в  организации эффективной работы по борьбе </a:t>
            </a:r>
            <a:b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с коронавирусной инфекцией </a:t>
            </a:r>
            <a:b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в России во время пандемии.</a:t>
            </a:r>
            <a:endParaRPr sz="20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868" y="3565128"/>
            <a:ext cx="1943955" cy="194393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8385035" y="2624616"/>
            <a:ext cx="5750400" cy="4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700"/>
              <a:buFont typeface="Montserrat"/>
              <a:buChar char="●"/>
            </a:pPr>
            <a: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Обеспечить медицинские учреждения необходимым оборудованием</a:t>
            </a:r>
            <a:endParaRPr sz="17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700"/>
              <a:buFont typeface="Montserrat"/>
              <a:buChar char="●"/>
            </a:pPr>
            <a: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Обеспечить медицинский персонал </a:t>
            </a:r>
            <a:b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средствами защиты</a:t>
            </a:r>
            <a:endParaRPr sz="17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700"/>
              <a:buFont typeface="Montserrat"/>
              <a:buChar char="●"/>
            </a:pPr>
            <a: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Участвовать в организации комфортной работы врачей — питание, отдых, транспортные услуги</a:t>
            </a:r>
            <a:endParaRPr sz="17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700"/>
              <a:buFont typeface="Montserrat"/>
              <a:buChar char="●"/>
            </a:pPr>
            <a: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Помочь уязвимым категориям граждан </a:t>
            </a:r>
            <a:b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в период пандемии — всероссийская социальная программа «Лига ветеранов спорта»</a:t>
            </a:r>
            <a:endParaRPr sz="17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7030A0"/>
              </a:buClr>
              <a:buSzPts val="1700"/>
              <a:buFont typeface="Montserrat"/>
              <a:buChar char="●"/>
            </a:pPr>
            <a: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Помочь детям медицинских работников, потерявшим одного или двух родителей </a:t>
            </a:r>
            <a:b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7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из-за эпидемии коронавируса в России</a:t>
            </a:r>
            <a:endParaRPr sz="4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8385035" y="2108620"/>
            <a:ext cx="41574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ЗАДАЧИ ПРОГРАММЫ</a:t>
            </a:r>
            <a:endParaRPr sz="2000">
              <a:solidFill>
                <a:srgbClr val="7030A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3"/>
          </p:nvPr>
        </p:nvSpPr>
        <p:spPr>
          <a:xfrm>
            <a:off x="1339594" y="2043530"/>
            <a:ext cx="60537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ОПЕРАТОР ДОБРА</a:t>
            </a:r>
            <a:endParaRPr sz="3900" b="1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1;p2"/>
          <p:cNvPicPr preferRelativeResize="0"/>
          <p:nvPr/>
        </p:nvPicPr>
        <p:blipFill rotWithShape="1">
          <a:blip r:embed="rId4">
            <a:alphaModFix/>
          </a:blip>
          <a:srcRect l="8526" t="14586" r="9050" b="16342"/>
          <a:stretch/>
        </p:blipFill>
        <p:spPr>
          <a:xfrm>
            <a:off x="4272159" y="463010"/>
            <a:ext cx="1214241" cy="4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1327675" y="3125429"/>
            <a:ext cx="46518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41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16 </a:t>
            </a:r>
            <a:r>
              <a:rPr lang="ru-RU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субъектов РФ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16000"/>
            <a:ext cx="7560000" cy="7315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5819456" y="3014255"/>
            <a:ext cx="8677200" cy="4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74875" rIns="74875" bIns="74875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41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49 </a:t>
            </a:r>
            <a:r>
              <a:rPr lang="ru-RU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медицинских учреждений</a:t>
            </a:r>
            <a:endParaRPr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41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219 313</a:t>
            </a:r>
            <a:r>
              <a:rPr lang="ru-RU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средств индивидуальной защиты</a:t>
            </a:r>
            <a:endParaRPr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41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2 144</a:t>
            </a:r>
            <a:r>
              <a:rPr lang="ru-RU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единицы медицинского оборудования</a:t>
            </a:r>
            <a:endParaRPr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3 124</a:t>
            </a:r>
            <a:r>
              <a:rPr lang="ru-RU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антисептика</a:t>
            </a:r>
            <a:endParaRPr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41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2 401 </a:t>
            </a:r>
            <a:r>
              <a:rPr lang="ru-RU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набор питания для врачей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1327670" y="2043515"/>
            <a:ext cx="131691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>
                <a:solidFill>
                  <a:srgbClr val="9F27B0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ПРОГРАММЫ ОПЕРАТОР ДОБРА </a:t>
            </a:r>
            <a:endParaRPr sz="3900" b="1">
              <a:solidFill>
                <a:srgbClr val="9F27B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2"/>
          </p:nvPr>
        </p:nvSpPr>
        <p:spPr>
          <a:xfrm>
            <a:off x="1327675" y="3744004"/>
            <a:ext cx="39915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Москва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Московская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Санкт-Петербург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Ленинградская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Нижегородская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Тверская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Астраханская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Ростовская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Брянская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Орловская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Курская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Владимирская область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Республика Чувашия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Республика Северная Осетия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Республика Адыгея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ru-RU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Республика Башкортостан</a:t>
            </a:r>
            <a:endParaRPr sz="26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1;p2"/>
          <p:cNvPicPr preferRelativeResize="0"/>
          <p:nvPr/>
        </p:nvPicPr>
        <p:blipFill rotWithShape="1">
          <a:blip r:embed="rId4">
            <a:alphaModFix/>
          </a:blip>
          <a:srcRect l="8526" t="14586" r="9050" b="16342"/>
          <a:stretch/>
        </p:blipFill>
        <p:spPr>
          <a:xfrm>
            <a:off x="4272159" y="463010"/>
            <a:ext cx="1214241" cy="4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441" y="3915734"/>
            <a:ext cx="2379084" cy="305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4">
            <a:alphaModFix/>
          </a:blip>
          <a:srcRect b="1224"/>
          <a:stretch/>
        </p:blipFill>
        <p:spPr>
          <a:xfrm>
            <a:off x="12267322" y="3915735"/>
            <a:ext cx="2408477" cy="30588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1229899" y="3693752"/>
            <a:ext cx="8278200" cy="3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74875" rIns="74875" bIns="74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направлена на ресурсную поддержку заслуженных ветеранов спорта пенсионного возраста </a:t>
            </a:r>
            <a:b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в условиях пандемии. Волонтёры Фонда регулярно </a:t>
            </a:r>
            <a:b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привозят ветеранам приятные подарки — продуктовые наборы со здоровым питанием. </a:t>
            </a:r>
            <a:endParaRPr sz="20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География программы — Москва, Санкт-Петербург, Республика Чувашия, Брянская область, Ростовская область, Калининградская область, республика Дагестан.</a:t>
            </a:r>
            <a:endParaRPr sz="20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8160" y="2064198"/>
            <a:ext cx="3117604" cy="817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9"/>
          <p:cNvGrpSpPr/>
          <p:nvPr/>
        </p:nvGrpSpPr>
        <p:grpSpPr>
          <a:xfrm>
            <a:off x="11612198" y="2026700"/>
            <a:ext cx="3323403" cy="970387"/>
            <a:chOff x="14041352" y="3350734"/>
            <a:chExt cx="4018625" cy="1207550"/>
          </a:xfrm>
        </p:grpSpPr>
        <p:pic>
          <p:nvPicPr>
            <p:cNvPr id="207" name="Google Shape;207;p29"/>
            <p:cNvPicPr preferRelativeResize="0"/>
            <p:nvPr/>
          </p:nvPicPr>
          <p:blipFill rotWithShape="1">
            <a:blip r:embed="rId6">
              <a:alphaModFix/>
            </a:blip>
            <a:srcRect l="18058" t="5595" r="18953" b="22301"/>
            <a:stretch/>
          </p:blipFill>
          <p:spPr>
            <a:xfrm>
              <a:off x="14041352" y="3350734"/>
              <a:ext cx="1043999" cy="1207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29"/>
            <p:cNvSpPr txBox="1"/>
            <p:nvPr/>
          </p:nvSpPr>
          <p:spPr>
            <a:xfrm>
              <a:off x="15145777" y="3631109"/>
              <a:ext cx="2914200" cy="6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875" tIns="74875" rIns="74875" bIns="748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latin typeface="Roboto"/>
                  <a:ea typeface="Roboto"/>
                  <a:cs typeface="Roboto"/>
                  <a:sym typeface="Roboto"/>
                </a:rPr>
                <a:t>МИНИСТЕРСТВО СПОРТА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latin typeface="Roboto"/>
                  <a:ea typeface="Roboto"/>
                  <a:cs typeface="Roboto"/>
                  <a:sym typeface="Roboto"/>
                </a:rPr>
                <a:t>РОССИЙСКОЙ ФЕДЕРАЦИИ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1339594" y="2043530"/>
            <a:ext cx="60537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«ЛИГА ВЕТЕРАНОВ СПОРТА»</a:t>
            </a:r>
            <a:endParaRPr sz="3900" b="1">
              <a:solidFill>
                <a:srgbClr val="057B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41;p2"/>
          <p:cNvPicPr preferRelativeResize="0"/>
          <p:nvPr/>
        </p:nvPicPr>
        <p:blipFill rotWithShape="1">
          <a:blip r:embed="rId7">
            <a:alphaModFix/>
          </a:blip>
          <a:srcRect l="8526" t="14586" r="9050" b="16342"/>
          <a:stretch/>
        </p:blipFill>
        <p:spPr>
          <a:xfrm>
            <a:off x="4272159" y="463010"/>
            <a:ext cx="1214241" cy="4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16000"/>
            <a:ext cx="7560000" cy="7315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1327673" y="2043515"/>
            <a:ext cx="79371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ПРОГРАММЫ </a:t>
            </a:r>
            <a:br>
              <a:rPr lang="ru-RU" sz="3900" b="1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900" b="1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«ЛИГА ВЕТЕРАНОВ СПОРТА»</a:t>
            </a:r>
            <a:endParaRPr sz="3900" b="1">
              <a:solidFill>
                <a:srgbClr val="057B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1327673" y="7049193"/>
            <a:ext cx="3749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37450" rIns="74875" bIns="37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Ростов-на-Дону</a:t>
            </a:r>
            <a:endParaRPr sz="1200">
              <a:solidFill>
                <a:srgbClr val="057B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79 </a:t>
            </a:r>
            <a:r>
              <a:rPr lang="ru-RU" sz="2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корзин</a:t>
            </a:r>
            <a:endParaRPr sz="23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1327673" y="6111754"/>
            <a:ext cx="27606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37450" rIns="74875" bIns="37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Чебоксары</a:t>
            </a:r>
            <a:endParaRPr sz="1200">
              <a:solidFill>
                <a:srgbClr val="057B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317</a:t>
            </a:r>
            <a:r>
              <a:rPr lang="ru-RU" sz="2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корзин</a:t>
            </a:r>
            <a:endParaRPr sz="23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1327673" y="5174314"/>
            <a:ext cx="32892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37450" rIns="74875" bIns="37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Брянск</a:t>
            </a:r>
            <a:endParaRPr sz="1200">
              <a:solidFill>
                <a:srgbClr val="057B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396</a:t>
            </a:r>
            <a:r>
              <a:rPr lang="ru-RU" sz="2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корзин</a:t>
            </a:r>
            <a:endParaRPr sz="23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1327673" y="4236875"/>
            <a:ext cx="36378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37450" rIns="74875" bIns="37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Санкт-Петербург</a:t>
            </a:r>
            <a:endParaRPr sz="1200">
              <a:solidFill>
                <a:srgbClr val="057B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513 </a:t>
            </a:r>
            <a:r>
              <a:rPr lang="ru-RU" sz="2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корзин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1327673" y="3299435"/>
            <a:ext cx="28359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37450" rIns="74875" bIns="37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Москва</a:t>
            </a:r>
            <a:endParaRPr sz="2300" b="1" i="0" u="none" strike="noStrike" cap="none">
              <a:solidFill>
                <a:srgbClr val="057B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2 243</a:t>
            </a:r>
            <a:r>
              <a:rPr lang="ru-RU" sz="2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корзин</a:t>
            </a:r>
            <a:r>
              <a:rPr lang="ru-RU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ы</a:t>
            </a:r>
            <a:endParaRPr sz="23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5221576" y="3299435"/>
            <a:ext cx="28359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37450" rIns="74875" bIns="37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Калининград</a:t>
            </a:r>
            <a:endParaRPr sz="2300" b="1" i="0" u="none" strike="noStrike" cap="none">
              <a:solidFill>
                <a:srgbClr val="057B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lang="ru-RU" sz="2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корзин</a:t>
            </a:r>
            <a:endParaRPr sz="23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5221595" y="4236881"/>
            <a:ext cx="28359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37450" rIns="74875" bIns="37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rgbClr val="057B3E"/>
                </a:solidFill>
                <a:latin typeface="Montserrat"/>
                <a:ea typeface="Montserrat"/>
                <a:cs typeface="Montserrat"/>
                <a:sym typeface="Montserrat"/>
              </a:rPr>
              <a:t>Дагестан</a:t>
            </a:r>
            <a:endParaRPr sz="2300" b="1" i="0" u="none" strike="noStrike" cap="none">
              <a:solidFill>
                <a:srgbClr val="057B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r>
              <a:rPr lang="ru-RU" sz="2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корзин</a:t>
            </a:r>
            <a:endParaRPr sz="23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4" name="Google Shape;224;p30"/>
          <p:cNvGrpSpPr/>
          <p:nvPr/>
        </p:nvGrpSpPr>
        <p:grpSpPr>
          <a:xfrm>
            <a:off x="9608770" y="1599055"/>
            <a:ext cx="5235205" cy="6463408"/>
            <a:chOff x="6633600" y="1097800"/>
            <a:chExt cx="3614225" cy="4437325"/>
          </a:xfrm>
        </p:grpSpPr>
        <p:pic>
          <p:nvPicPr>
            <p:cNvPr id="225" name="Google Shape;225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74239" y="1097800"/>
              <a:ext cx="1773586" cy="2208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0"/>
            <p:cNvPicPr preferRelativeResize="0"/>
            <p:nvPr/>
          </p:nvPicPr>
          <p:blipFill rotWithShape="1">
            <a:blip r:embed="rId5">
              <a:alphaModFix/>
            </a:blip>
            <a:srcRect l="5638" t="1155" r="1155" b="5638"/>
            <a:stretch/>
          </p:blipFill>
          <p:spPr>
            <a:xfrm>
              <a:off x="6633600" y="1097800"/>
              <a:ext cx="1751839" cy="2208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0"/>
            <p:cNvPicPr preferRelativeResize="0"/>
            <p:nvPr/>
          </p:nvPicPr>
          <p:blipFill rotWithShape="1">
            <a:blip r:embed="rId6">
              <a:alphaModFix/>
            </a:blip>
            <a:srcRect r="11979"/>
            <a:stretch/>
          </p:blipFill>
          <p:spPr>
            <a:xfrm>
              <a:off x="6633600" y="3395429"/>
              <a:ext cx="1751825" cy="2139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0"/>
            <p:cNvPicPr preferRelativeResize="0"/>
            <p:nvPr/>
          </p:nvPicPr>
          <p:blipFill rotWithShape="1">
            <a:blip r:embed="rId7">
              <a:alphaModFix/>
            </a:blip>
            <a:srcRect t="1224"/>
            <a:stretch/>
          </p:blipFill>
          <p:spPr>
            <a:xfrm>
              <a:off x="8474245" y="3395429"/>
              <a:ext cx="1773566" cy="2139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30"/>
          <p:cNvSpPr/>
          <p:nvPr/>
        </p:nvSpPr>
        <p:spPr>
          <a:xfrm>
            <a:off x="6578262" y="5778779"/>
            <a:ext cx="22518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75" tIns="37450" rIns="74875" bIns="37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Итого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ru-RU" sz="49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597</a:t>
            </a:r>
            <a:r>
              <a:rPr lang="ru-RU" sz="4900" i="0" u="none" strike="noStrike" cap="none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49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49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60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корзин </a:t>
            </a:r>
            <a:endParaRPr sz="12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7799" y="5736327"/>
            <a:ext cx="1360086" cy="145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1;p2"/>
          <p:cNvPicPr preferRelativeResize="0"/>
          <p:nvPr/>
        </p:nvPicPr>
        <p:blipFill rotWithShape="1">
          <a:blip r:embed="rId9">
            <a:alphaModFix/>
          </a:blip>
          <a:srcRect l="8526" t="14586" r="9050" b="16342"/>
          <a:stretch/>
        </p:blipFill>
        <p:spPr>
          <a:xfrm>
            <a:off x="4272159" y="463010"/>
            <a:ext cx="1214241" cy="4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/>
        </p:nvSpPr>
        <p:spPr>
          <a:xfrm>
            <a:off x="5037936" y="3087778"/>
            <a:ext cx="44829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3300"/>
              <a:buFont typeface="Arial"/>
              <a:buNone/>
            </a:pPr>
            <a:r>
              <a:rPr lang="ru-RU" sz="2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ЗАДАЧИ</a:t>
            </a:r>
            <a:endParaRPr sz="2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Разработка эффективной системы психолого-педагогической поддержки детей, переживших </a:t>
            </a:r>
            <a:b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горе потери близкого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Организация досуга ребёнка для преодоления стрессовой ситуации </a:t>
            </a:r>
            <a:b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скорейшей адаптации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Помощь в создании комфортных бытовых условий для проживания детей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Организация реабилитационных мероприятий для детей, перенёсших COVID-19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870849" y="3107473"/>
            <a:ext cx="36717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ЦЕЛЬ</a:t>
            </a:r>
            <a:endParaRPr sz="2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Системная помощь детям </a:t>
            </a:r>
            <a:b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врачей, потерявшим родителя из-за пандемии коронавируса </a:t>
            </a:r>
            <a:b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Реабилитация детей, перенесших COVID-19</a:t>
            </a:r>
            <a:b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 детей медицинских работников «красной зоны»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9810702" y="3107477"/>
            <a:ext cx="4482900" cy="4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3300"/>
              <a:buFont typeface="Arial"/>
              <a:buNone/>
            </a:pPr>
            <a:r>
              <a:rPr lang="ru-RU" sz="2000" b="1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МЕРЫ ПОДДЕРЖКИ</a:t>
            </a:r>
            <a:endParaRPr sz="2000" b="1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Материальная помощь — разовая выплата или регулярная пенсия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Психологическая помощь — консультации психолога, тренинги, групповая и индивидуальная терапия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Отдых в детском лагере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Путёвка в реабилитационный центр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Дистанционное обучение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279400" algn="l" rtl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Участие в программах Фонда  </a:t>
            </a:r>
            <a:endParaRPr sz="16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872370" y="2045044"/>
            <a:ext cx="103467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3900" b="1">
                <a:solidFill>
                  <a:srgbClr val="2AAC65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НАПРАВЛЕНИЕ «ДЕТИ ВРАЧЕЙ»</a:t>
            </a:r>
            <a:endParaRPr sz="3900" b="1">
              <a:solidFill>
                <a:srgbClr val="2AAC6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0" name="Google Shape;240;p31"/>
          <p:cNvGrpSpPr/>
          <p:nvPr/>
        </p:nvGrpSpPr>
        <p:grpSpPr>
          <a:xfrm>
            <a:off x="11881615" y="442191"/>
            <a:ext cx="2426527" cy="2440096"/>
            <a:chOff x="8202703" y="303578"/>
            <a:chExt cx="1675200" cy="1675200"/>
          </a:xfrm>
        </p:grpSpPr>
        <p:sp>
          <p:nvSpPr>
            <p:cNvPr id="241" name="Google Shape;241;p31"/>
            <p:cNvSpPr/>
            <p:nvPr/>
          </p:nvSpPr>
          <p:spPr>
            <a:xfrm>
              <a:off x="8202703" y="303578"/>
              <a:ext cx="1675200" cy="1675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2675" tIns="132675" rIns="132675" bIns="13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2" name="Google Shape;242;p31"/>
            <p:cNvPicPr preferRelativeResize="0"/>
            <p:nvPr/>
          </p:nvPicPr>
          <p:blipFill rotWithShape="1">
            <a:blip r:embed="rId3">
              <a:alphaModFix/>
            </a:blip>
            <a:srcRect l="22716" t="15352" r="22386" b="13009"/>
            <a:stretch/>
          </p:blipFill>
          <p:spPr>
            <a:xfrm>
              <a:off x="8451332" y="486749"/>
              <a:ext cx="1185000" cy="13533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  <p:pic>
        <p:nvPicPr>
          <p:cNvPr id="9" name="Google Shape;41;p2"/>
          <p:cNvPicPr preferRelativeResize="0"/>
          <p:nvPr/>
        </p:nvPicPr>
        <p:blipFill rotWithShape="1">
          <a:blip r:embed="rId4">
            <a:alphaModFix/>
          </a:blip>
          <a:srcRect l="8526" t="14586" r="9050" b="16342"/>
          <a:stretch/>
        </p:blipFill>
        <p:spPr>
          <a:xfrm>
            <a:off x="4272159" y="478776"/>
            <a:ext cx="1214241" cy="4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/>
        </p:nvSpPr>
        <p:spPr>
          <a:xfrm>
            <a:off x="2068473" y="3045069"/>
            <a:ext cx="11871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rgbClr val="9F27B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" name="Google Shape;248;p32"/>
          <p:cNvSpPr txBox="1"/>
          <p:nvPr/>
        </p:nvSpPr>
        <p:spPr>
          <a:xfrm>
            <a:off x="1012151" y="3956629"/>
            <a:ext cx="7301400" cy="4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lt1"/>
                </a:solidFill>
                <a:highlight>
                  <a:srgbClr val="9F27B0"/>
                </a:highlight>
                <a:latin typeface="Montserrat"/>
                <a:ea typeface="Montserrat"/>
                <a:cs typeface="Montserrat"/>
                <a:sym typeface="Montserrat"/>
              </a:rPr>
              <a:t> 14 детей из 12 семей  получили  поддержку Фонда:  </a:t>
            </a:r>
            <a:br>
              <a:rPr lang="ru-RU" sz="2300" b="1" dirty="0">
                <a:solidFill>
                  <a:schemeClr val="lt1"/>
                </a:solidFill>
                <a:highlight>
                  <a:srgbClr val="9F27B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0400" lvl="0" indent="-4572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449810"/>
              </a:buClr>
              <a:buSzPts val="2000"/>
              <a:buFont typeface="Montserrat"/>
              <a:buChar char="●"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оплата реабилитации и спортивных занятий детям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0400" lvl="0" indent="-4572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2000"/>
              <a:buFont typeface="Montserrat"/>
              <a:buChar char="●"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помощь в подготовке к поступлению в школу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0400" lvl="0" indent="-4572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2000"/>
              <a:buFont typeface="Montserrat"/>
              <a:buChar char="●"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передача детям компьютеров, ноутбуков, планшетов и смартфонов для достижения коммуникативных и образовательных целей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0400" lvl="0" indent="-4572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449810"/>
              </a:buClr>
              <a:buSzPts val="2000"/>
              <a:buFont typeface="Montserrat"/>
              <a:buChar char="●"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организация досуговых мероприятий для детей: познавательные экскурсии и поездки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1329009" y="2044713"/>
            <a:ext cx="9109200" cy="7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>
                <a:latin typeface="Montserrat"/>
                <a:ea typeface="Montserrat"/>
                <a:cs typeface="Montserrat"/>
                <a:sym typeface="Montserrat"/>
              </a:rPr>
              <a:t>РЕЗУЛЬТАТЫ </a:t>
            </a:r>
            <a:br>
              <a:rPr lang="ru-RU" sz="39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900" b="1">
                <a:latin typeface="Montserrat"/>
                <a:ea typeface="Montserrat"/>
                <a:cs typeface="Montserrat"/>
                <a:sym typeface="Montserrat"/>
              </a:rPr>
              <a:t>НАПРАВЛЕНИЯ</a:t>
            </a:r>
            <a:endParaRPr sz="3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>
                <a:latin typeface="Montserrat"/>
                <a:ea typeface="Montserrat"/>
                <a:cs typeface="Montserrat"/>
                <a:sym typeface="Montserrat"/>
              </a:rPr>
              <a:t>“ДЕТИ ВРАЧЕЙ”</a:t>
            </a:r>
            <a:endParaRPr sz="3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oogle Shape;41;p2"/>
          <p:cNvPicPr preferRelativeResize="0"/>
          <p:nvPr/>
        </p:nvPicPr>
        <p:blipFill rotWithShape="1">
          <a:blip r:embed="rId3">
            <a:alphaModFix/>
          </a:blip>
          <a:srcRect l="8526" t="14586" r="9050" b="16342"/>
          <a:stretch/>
        </p:blipFill>
        <p:spPr>
          <a:xfrm>
            <a:off x="4272159" y="463010"/>
            <a:ext cx="1214241" cy="4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Произвольный</PresentationFormat>
  <Paragraphs>95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Montserrat</vt:lpstr>
      <vt:lpstr>Oswald Regular</vt:lpstr>
      <vt:lpstr>Montserrat ExtraBold</vt:lpstr>
      <vt:lpstr>Montserrat SemiBold</vt:lpstr>
      <vt:lpstr>Roboto Light</vt:lpstr>
      <vt:lpstr>Oswald</vt:lpstr>
      <vt:lpstr>Calibri</vt:lpstr>
      <vt:lpstr>Roboto</vt:lpstr>
      <vt:lpstr>Тема Office</vt:lpstr>
      <vt:lpstr>Тема Office</vt:lpstr>
      <vt:lpstr>ОТВЕТСТВЕННОСТЬ ОБЪЕДИНЕНИЕ ПОМОЩЬ</vt:lpstr>
      <vt:lpstr>ЗАДАЧИ ПРОГРАММЫ</vt:lpstr>
      <vt:lpstr>РЕЗУЛЬТАТЫ ПРОГРАММЫ ОПЕРАТОР ДОБРА </vt:lpstr>
      <vt:lpstr>ПРОГРАММА «ЛИГА ВЕТЕРАНОВ СПОРТА»</vt:lpstr>
      <vt:lpstr>РЕЗУЛЬТАТЫ ПРОГРАММЫ  «ЛИГА ВЕТЕРАНОВ СПОРТА»</vt:lpstr>
      <vt:lpstr>НАПРАВЛЕНИЕ «ДЕТИ ВРАЧЕЙ»</vt:lpstr>
      <vt:lpstr>РЕЗУЛЬТАТЫ  НАПРАВЛЕНИЯ “ДЕТИ ВРАЧЕЙ”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ОБЪЕДИНЕНИЕ ПОМОЩЬ</dc:title>
  <cp:lastModifiedBy>Аполлонова Анна Владимировна</cp:lastModifiedBy>
  <cp:revision>1</cp:revision>
  <dcterms:modified xsi:type="dcterms:W3CDTF">2021-07-05T13:46:54Z</dcterms:modified>
</cp:coreProperties>
</file>