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81" r:id="rId4"/>
    <p:sldId id="260" r:id="rId5"/>
    <p:sldId id="262" r:id="rId6"/>
    <p:sldId id="282" r:id="rId7"/>
    <p:sldId id="263" r:id="rId8"/>
    <p:sldId id="285" r:id="rId9"/>
    <p:sldId id="283" r:id="rId10"/>
    <p:sldId id="286" r:id="rId11"/>
    <p:sldId id="277" r:id="rId12"/>
    <p:sldId id="26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pos="1101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860" y="80"/>
      </p:cViewPr>
      <p:guideLst>
        <p:guide orient="horz"/>
        <p:guide orient="horz" pos="305"/>
        <p:guide orient="horz" pos="2754"/>
        <p:guide pos="1101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30B6-FF16-48B3-A78A-04FEE06F7626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5F3FC-948F-418E-B472-5B1D768D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3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927E-8C7A-8848-A3F7-9DAF5F538C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5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CFBE-18E2-4AAE-B6B8-ECBA4D88D0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1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927E-8C7A-8848-A3F7-9DAF5F538C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8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927E-8C7A-8848-A3F7-9DAF5F538C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5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21EE-2A13-414E-90A7-46C09BE8EEFB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E828-303A-4371-8189-5CA49CE16B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ния_точка_титул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3598"/>
            <a:ext cx="8116279" cy="2473437"/>
          </a:xfrm>
          <a:prstGeom prst="rect">
            <a:avLst/>
          </a:prstGeom>
        </p:spPr>
      </p:pic>
      <p:pic>
        <p:nvPicPr>
          <p:cNvPr id="5" name="Рисунок 4" descr="аббревиатур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8008" y="4587974"/>
            <a:ext cx="4446240" cy="1737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1EB980-7911-6942-9D5B-80ACEE5DB1F4}"/>
              </a:ext>
            </a:extLst>
          </p:cNvPr>
          <p:cNvSpPr txBox="1"/>
          <p:nvPr/>
        </p:nvSpPr>
        <p:spPr>
          <a:xfrm>
            <a:off x="114459" y="0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05A22"/>
                </a:solidFill>
                <a:latin typeface="Futura PT Medium" panose="020B0502020204020303" pitchFamily="34" charset="0"/>
                <a:cs typeface="Futura-Bold" panose="020B0602020204020303" pitchFamily="34" charset="-79"/>
              </a:rPr>
              <a:t>Экологические проекты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4939EF-C192-3345-9CE3-9B14A205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8061"/>
            <a:ext cx="9144001" cy="75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1BF2B-B61D-4F47-9A6E-79FF57EF3A5B}"/>
              </a:ext>
            </a:extLst>
          </p:cNvPr>
          <p:cNvSpPr txBox="1"/>
          <p:nvPr/>
        </p:nvSpPr>
        <p:spPr>
          <a:xfrm>
            <a:off x="5076056" y="623875"/>
            <a:ext cx="3600400" cy="26499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Только за 2023 год научные волонтёры помогли организовать: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3 познавательных мероприятия в рамках бесплатных курсов в области экологического просвещения и волонтёрской деятельности при Минприроды УР;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4 мастер-класса «Бумажный сопромат»;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15 Атомных практикумов «Осознанное потребление» для дошкольников и др.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28832-75E6-415E-A915-EF423407D8E3}"/>
              </a:ext>
            </a:extLst>
          </p:cNvPr>
          <p:cNvSpPr txBox="1"/>
          <p:nvPr/>
        </p:nvSpPr>
        <p:spPr>
          <a:xfrm>
            <a:off x="145718" y="699542"/>
            <a:ext cx="3526181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ИЦАЭ Ижевска активно организовывает эколого-просветительские мероприятия. А наши волонтёры помогают регистрировать участников, проводить экологические игры и занятия, осуществляют в фото-  и видеосъемке мероприятия.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43E79-5244-493F-8871-058B199DE43B}"/>
              </a:ext>
            </a:extLst>
          </p:cNvPr>
          <p:cNvSpPr txBox="1"/>
          <p:nvPr/>
        </p:nvSpPr>
        <p:spPr>
          <a:xfrm>
            <a:off x="4319972" y="3486587"/>
            <a:ext cx="4628337" cy="15377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А в 2022 году мы вместе отпраздновали День волонтёра и организовали 5 декабря </a:t>
            </a:r>
            <a:r>
              <a:rPr lang="ru-RU" altLang="ru-RU" dirty="0"/>
              <a:t>«ИЦАЭ OPEN. </a:t>
            </a:r>
            <a:r>
              <a:rPr lang="ru-RU" altLang="ru-RU" dirty="0" err="1"/>
              <a:t>Экофакты</a:t>
            </a:r>
            <a:r>
              <a:rPr lang="ru-RU" altLang="ru-RU" dirty="0"/>
              <a:t>». Волонтёры встречали гостей экологическими играми, помогали в навигации посетителей, ведущему, выносили подарки и благодарности, а также сделали фоторепортаж с события.</a:t>
            </a:r>
            <a:endParaRPr lang="ru-RU" dirty="0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F21FCFC3-2B4E-4FD2-A26E-678C05AA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9" y="2492192"/>
            <a:ext cx="3600400" cy="239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77C08CE4-BBE3-451C-939A-2A2F28B9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74" y="2081703"/>
            <a:ext cx="2106893" cy="14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0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580D5-591D-4BEB-9267-E16328A95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793" y="2688784"/>
            <a:ext cx="3530580" cy="23555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1EB980-7911-6942-9D5B-80ACEE5DB1F4}"/>
              </a:ext>
            </a:extLst>
          </p:cNvPr>
          <p:cNvSpPr txBox="1"/>
          <p:nvPr/>
        </p:nvSpPr>
        <p:spPr>
          <a:xfrm>
            <a:off x="1002233" y="52028"/>
            <a:ext cx="340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  <a:latin typeface="Futura PT Medium" panose="020B0502020204020303" pitchFamily="34" charset="0"/>
                <a:cs typeface="Futura-Bold" panose="020B0602020204020303" pitchFamily="34" charset="-79"/>
              </a:rPr>
              <a:t>Основные форматы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1EB980-7911-6942-9D5B-80ACEE5DB1F4}"/>
              </a:ext>
            </a:extLst>
          </p:cNvPr>
          <p:cNvSpPr txBox="1"/>
          <p:nvPr/>
        </p:nvSpPr>
        <p:spPr>
          <a:xfrm>
            <a:off x="534256" y="29480"/>
            <a:ext cx="567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05A22"/>
                </a:solidFill>
                <a:latin typeface="Futura PT Medium" panose="020B0502020204020303" pitchFamily="34" charset="0"/>
                <a:cs typeface="Futura-Bold" panose="020B0602020204020303" pitchFamily="34" charset="-79"/>
              </a:rPr>
              <a:t>ИЦАЭ и атрибутика для волонтёров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4939EF-C192-3345-9CE3-9B14A205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8061"/>
            <a:ext cx="9144001" cy="75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7F669C-AB7C-AC42-B1B8-41A4727BEFE8}"/>
              </a:ext>
            </a:extLst>
          </p:cNvPr>
          <p:cNvSpPr txBox="1"/>
          <p:nvPr/>
        </p:nvSpPr>
        <p:spPr>
          <a:xfrm>
            <a:off x="263280" y="692161"/>
            <a:ext cx="859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a typeface="Calibri" charset="0"/>
                <a:cs typeface="Calibri" charset="0"/>
              </a:rPr>
              <a:t>Каждому волонтёру ИЦАЭ предоставляется атрибутика: футболка, бейдж и бандана. При прохладной погоде: </a:t>
            </a:r>
            <a:r>
              <a:rPr lang="ru-RU" sz="1600" dirty="0" err="1">
                <a:ea typeface="Calibri" charset="0"/>
                <a:cs typeface="Calibri" charset="0"/>
              </a:rPr>
              <a:t>свитшот</a:t>
            </a:r>
            <a:r>
              <a:rPr lang="ru-RU" sz="1600" dirty="0">
                <a:ea typeface="Calibri" charset="0"/>
                <a:cs typeface="Calibri" charset="0"/>
              </a:rPr>
              <a:t> и ветровка.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EE8DDC8-36BD-41FD-AF95-F055494C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1" y="1276936"/>
            <a:ext cx="3713857" cy="27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72D3DE-A3FB-4948-8BC9-F51E644A5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663" y="1378737"/>
            <a:ext cx="3530578" cy="2355558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3551295E-7EF7-4C30-8F1C-080CE7661C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1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6F576-30FB-42CE-BC25-CA926AEFC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-92546"/>
            <a:ext cx="7388258" cy="134155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3600" dirty="0">
                <a:solidFill>
                  <a:srgbClr val="EA6716"/>
                </a:solidFill>
                <a:latin typeface="Futura PT Book"/>
              </a:rPr>
              <a:t>Научное волонтёрство – это здорово!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15CA5A-1400-4ABC-8C36-F2F4A2B62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79" y="3945181"/>
            <a:ext cx="1435232" cy="11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4E4171C-5F6B-4487-88B5-62DBF413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05" y="1238668"/>
            <a:ext cx="5011589" cy="37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8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B5AD11-ECB4-478C-9496-D6D8776687D5}"/>
              </a:ext>
            </a:extLst>
          </p:cNvPr>
          <p:cNvSpPr/>
          <p:nvPr/>
        </p:nvSpPr>
        <p:spPr>
          <a:xfrm>
            <a:off x="220707" y="543945"/>
            <a:ext cx="47113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600" dirty="0">
              <a:solidFill>
                <a:srgbClr val="000000"/>
              </a:solidFill>
              <a:latin typeface="Futura PT Book" panose="020B0502020204020303" pitchFamily="34" charset="-52"/>
            </a:endParaRPr>
          </a:p>
          <a:p>
            <a:pPr algn="just"/>
            <a:r>
              <a:rPr lang="ru-RU" sz="1500" b="1" dirty="0">
                <a:solidFill>
                  <a:srgbClr val="F05A22"/>
                </a:solidFill>
                <a:latin typeface="Futura PT Book" panose="020B0502020204020303" pitchFamily="34" charset="-52"/>
              </a:rPr>
              <a:t>Информационный центр по атомной энергии (ИЦАЭ) Ижевска </a:t>
            </a:r>
            <a:r>
              <a:rPr lang="ru-RU" sz="1500" dirty="0">
                <a:solidFill>
                  <a:srgbClr val="000000"/>
                </a:solidFill>
                <a:latin typeface="Futura PT Book" panose="020B0502020204020303" pitchFamily="34" charset="-52"/>
              </a:rPr>
              <a:t>открыт 1 ноября 2022 года при поддержке ГК Росатом и ФГУП «ФЭО». Основная цель ИЦАЭ Ижевска — просвещение населения в области атомной энергетики, популяризация науки и научно-технических знаний и профессий. Сеть ИЦАЭ представляет из себя 20 центров по РФ и 1 в Минске (Беларусь) (https://myatom.ru).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EB980-7911-6942-9D5B-80ACEE5DB1F4}"/>
              </a:ext>
            </a:extLst>
          </p:cNvPr>
          <p:cNvSpPr txBox="1"/>
          <p:nvPr/>
        </p:nvSpPr>
        <p:spPr>
          <a:xfrm>
            <a:off x="534255" y="29480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05A22"/>
                </a:solidFill>
                <a:latin typeface="Futura PT Medium" panose="020B0502020204020303" pitchFamily="34" charset="0"/>
                <a:cs typeface="Futura-Bold" panose="020B0602020204020303" pitchFamily="34" charset="-79"/>
              </a:rPr>
              <a:t>ИЦАЭ – это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4939EF-C192-3345-9CE3-9B14A205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8061"/>
            <a:ext cx="9144001" cy="758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8DF474-5251-4E1A-A92B-1ECDA1B4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663538"/>
            <a:ext cx="4036631" cy="30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A53B32-4E8B-4B60-AD2F-EF93BC7B8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99232"/>
            <a:ext cx="3771406" cy="25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B5AD11-ECB4-478C-9496-D6D8776687D5}"/>
              </a:ext>
            </a:extLst>
          </p:cNvPr>
          <p:cNvSpPr/>
          <p:nvPr/>
        </p:nvSpPr>
        <p:spPr>
          <a:xfrm>
            <a:off x="220707" y="543945"/>
            <a:ext cx="385762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" dirty="0">
              <a:solidFill>
                <a:srgbClr val="000000"/>
              </a:solidFill>
              <a:latin typeface="Futura PT Book" panose="020B0502020204020303" pitchFamily="34" charset="-52"/>
            </a:endParaRPr>
          </a:p>
          <a:p>
            <a:r>
              <a:rPr lang="ru-RU" sz="1500" dirty="0">
                <a:solidFill>
                  <a:srgbClr val="000000"/>
                </a:solidFill>
                <a:latin typeface="Futura PT Book" panose="020B0502020204020303" pitchFamily="34" charset="-52"/>
              </a:rPr>
              <a:t>В ИЦАЭ к волонтёрской деятельности привлечены 84 волонтёров. Вместе мы организовали 88 научных мероприятий.</a:t>
            </a:r>
          </a:p>
          <a:p>
            <a:r>
              <a:rPr lang="ru-RU" sz="1500" dirty="0">
                <a:solidFill>
                  <a:srgbClr val="000000"/>
                </a:solidFill>
                <a:latin typeface="Futura PT Book" panose="020B0502020204020303" pitchFamily="34" charset="-52"/>
              </a:rPr>
              <a:t>Наши события посетили около пяти тысяч человек. </a:t>
            </a:r>
          </a:p>
          <a:p>
            <a:r>
              <a:rPr lang="ru-RU" sz="1500" dirty="0">
                <a:solidFill>
                  <a:srgbClr val="000000"/>
                </a:solidFill>
                <a:latin typeface="Futura PT Book" panose="020B0502020204020303" pitchFamily="34" charset="-52"/>
              </a:rPr>
              <a:t>Волонтёрам проставлено более 800 часов на портале </a:t>
            </a:r>
            <a:r>
              <a:rPr lang="en-US" sz="1500" dirty="0">
                <a:solidFill>
                  <a:srgbClr val="000000"/>
                </a:solidFill>
                <a:latin typeface="Futura PT Book" panose="020B0502020204020303" pitchFamily="34" charset="-52"/>
              </a:rPr>
              <a:t>Dobro</a:t>
            </a:r>
            <a:r>
              <a:rPr lang="ru-RU" sz="1500" dirty="0">
                <a:solidFill>
                  <a:srgbClr val="000000"/>
                </a:solidFill>
                <a:latin typeface="Futura PT Book" panose="020B0502020204020303" pitchFamily="34" charset="-52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Futura PT Book" panose="020B0502020204020303" pitchFamily="34" charset="-52"/>
              </a:rPr>
              <a:t>ru</a:t>
            </a:r>
            <a:r>
              <a:rPr lang="ru-RU" sz="1500" dirty="0">
                <a:solidFill>
                  <a:srgbClr val="000000"/>
                </a:solidFill>
                <a:latin typeface="Futura PT Book" panose="020B0502020204020303" pitchFamily="34" charset="-52"/>
              </a:rPr>
              <a:t>.</a:t>
            </a:r>
            <a:endParaRPr lang="ru-RU" sz="1350" dirty="0">
              <a:solidFill>
                <a:srgbClr val="000000"/>
              </a:solidFill>
              <a:latin typeface="Futura PT Book" panose="020B0502020204020303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EB980-7911-6942-9D5B-80ACEE5DB1F4}"/>
              </a:ext>
            </a:extLst>
          </p:cNvPr>
          <p:cNvSpPr txBox="1"/>
          <p:nvPr/>
        </p:nvSpPr>
        <p:spPr>
          <a:xfrm>
            <a:off x="534255" y="29480"/>
            <a:ext cx="420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05A22"/>
                </a:solidFill>
                <a:latin typeface="Futura PT Medium" panose="020B0502020204020303" pitchFamily="34" charset="0"/>
                <a:cs typeface="Futura-Bold" panose="020B0602020204020303" pitchFamily="34" charset="-79"/>
              </a:rPr>
              <a:t>НАУЧНЫЕ ВОЛОНТЁРЫ ИЦАЭ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4939EF-C192-3345-9CE3-9B14A205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8061"/>
            <a:ext cx="9144001" cy="75884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2B83115-5FCE-410B-8065-B43E5DCB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08" y="699542"/>
            <a:ext cx="4356963" cy="252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9727D57-9178-4BA9-B05B-2C476121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428045"/>
            <a:ext cx="3965637" cy="26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0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1EB980-7911-6942-9D5B-80ACEE5DB1F4}"/>
              </a:ext>
            </a:extLst>
          </p:cNvPr>
          <p:cNvSpPr txBox="1"/>
          <p:nvPr/>
        </p:nvSpPr>
        <p:spPr>
          <a:xfrm>
            <a:off x="141185" y="69000"/>
            <a:ext cx="332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05A22"/>
                </a:solidFill>
                <a:latin typeface="Futura PT Medium" panose="020B0502020204020303" pitchFamily="34" charset="0"/>
                <a:cs typeface="Futura-Bold" panose="020B0602020204020303" pitchFamily="34" charset="-79"/>
              </a:rPr>
              <a:t>ЗАДАЧИ ВОЛОНТЁРОВ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4939EF-C192-3345-9CE3-9B14A205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12" y="570759"/>
            <a:ext cx="9144001" cy="75884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BD84C46-39E1-F446-A5DF-1701CB84B489}"/>
              </a:ext>
            </a:extLst>
          </p:cNvPr>
          <p:cNvSpPr/>
          <p:nvPr/>
        </p:nvSpPr>
        <p:spPr>
          <a:xfrm>
            <a:off x="158385" y="2813452"/>
            <a:ext cx="2327096" cy="2246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ru-RU" sz="135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ru-RU" sz="135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ru-RU" sz="1350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350" dirty="0">
                <a:solidFill>
                  <a:schemeClr val="tx1"/>
                </a:solidFill>
              </a:rPr>
              <a:t>Регистрация участников мероприятия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350" dirty="0">
                <a:solidFill>
                  <a:schemeClr val="tx1"/>
                </a:solidFill>
              </a:rPr>
              <a:t>Подготовка площадки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350" dirty="0">
                <a:solidFill>
                  <a:schemeClr val="tx1"/>
                </a:solidFill>
              </a:rPr>
              <a:t>Проведение интеллектуальных и настольных игр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350" dirty="0">
                <a:solidFill>
                  <a:schemeClr val="tx1"/>
                </a:solidFill>
              </a:rPr>
              <a:t>Помощь спикерам и ведущим мероприятия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350" dirty="0">
                <a:solidFill>
                  <a:schemeClr val="tx1"/>
                </a:solidFill>
              </a:rPr>
              <a:t>Фото и видеосъёмка мероприятия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35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ru-RU" sz="135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ru-RU" sz="135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CDF311-2385-4955-BEE4-98D827E14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5" y="700862"/>
            <a:ext cx="3054042" cy="203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33D8F85-4547-4463-9C67-CA4C81DBF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r="12066"/>
          <a:stretch/>
        </p:blipFill>
        <p:spPr bwMode="auto">
          <a:xfrm>
            <a:off x="3290348" y="696527"/>
            <a:ext cx="2469479" cy="20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F62BB65-0E1D-4CD4-B79B-AF3FEE9BC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85" y="2813450"/>
            <a:ext cx="3054043" cy="203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089E6EF-C0E4-4B46-AF50-B47E8C1C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48" y="695531"/>
            <a:ext cx="3054043" cy="20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7A0B06D-D909-46FE-A161-D4948D0C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15" y="2813451"/>
            <a:ext cx="2704976" cy="20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0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788A83-D931-40FF-BB01-4E9AF7B114DC}"/>
              </a:ext>
            </a:extLst>
          </p:cNvPr>
          <p:cNvSpPr/>
          <p:nvPr/>
        </p:nvSpPr>
        <p:spPr>
          <a:xfrm>
            <a:off x="303512" y="1959682"/>
            <a:ext cx="2216259" cy="3154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508" y="463180"/>
            <a:ext cx="3200990" cy="230396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bg1">
                <a:lumMod val="6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900"/>
              </a:spcBef>
              <a:spcAft>
                <a:spcPts val="45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Futura PT Book" panose="020B0502020204020303" pitchFamily="34" charset="-52"/>
              </a:rPr>
              <a:t>Вместе с волонтёрами организовываем научные лужайки и научные пикники на открытых площадках городе. На научном пикнике в Парке им. С.М. Кирова. гости послушали лекции учёных о ягодах, а наши волонтёры для всех гостей провели интерактивную площадку «Научная лужайка» с настольными, напольными и интеллектуальными играми.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EB980-7911-6942-9D5B-80ACEE5DB1F4}"/>
              </a:ext>
            </a:extLst>
          </p:cNvPr>
          <p:cNvSpPr txBox="1"/>
          <p:nvPr/>
        </p:nvSpPr>
        <p:spPr>
          <a:xfrm>
            <a:off x="503548" y="-37107"/>
            <a:ext cx="5881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05A22"/>
                </a:solidFill>
                <a:latin typeface="Futura PT Medium" panose="020B0502020204020303" pitchFamily="34" charset="0"/>
                <a:cs typeface="Futura-Bold" panose="020B0602020204020303" pitchFamily="34" charset="-79"/>
              </a:rPr>
              <a:t>Научные лужайки и научные пикники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4939EF-C192-3345-9CE3-9B14A205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7295"/>
            <a:ext cx="9144001" cy="7588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E8E58D0-092C-4EDB-8266-BB7D85E11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r="3941"/>
          <a:stretch/>
        </p:blipFill>
        <p:spPr bwMode="auto">
          <a:xfrm>
            <a:off x="3249080" y="463179"/>
            <a:ext cx="3122680" cy="23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595DF69-9F0B-44CB-AB13-ED0A154B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80" y="2843027"/>
            <a:ext cx="3041374" cy="23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FD625CA-1C9C-4A72-BBC1-85C047C40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5198"/>
          <a:stretch/>
        </p:blipFill>
        <p:spPr bwMode="auto">
          <a:xfrm>
            <a:off x="6391690" y="2843027"/>
            <a:ext cx="2736305" cy="23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F151D91-B974-4867-A052-F3FEF04F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0" y="2843027"/>
            <a:ext cx="3041374" cy="23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99C11F06-550D-4BC5-9BD3-6D2CEDE83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/>
          <a:stretch/>
        </p:blipFill>
        <p:spPr bwMode="auto">
          <a:xfrm>
            <a:off x="6425232" y="463710"/>
            <a:ext cx="2639345" cy="23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7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F1EB980-7911-6942-9D5B-80ACEE5DB1F4}"/>
              </a:ext>
            </a:extLst>
          </p:cNvPr>
          <p:cNvSpPr txBox="1"/>
          <p:nvPr/>
        </p:nvSpPr>
        <p:spPr>
          <a:xfrm>
            <a:off x="467544" y="2667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05A22"/>
                </a:solidFill>
                <a:latin typeface="Futura PT Medium" panose="020B0502020204020303" pitchFamily="34" charset="0"/>
                <a:cs typeface="Futura-Bold" panose="020B0602020204020303" pitchFamily="34" charset="-79"/>
              </a:rPr>
              <a:t>Экспедиции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BD84C46-39E1-F446-A5DF-1701CB84B489}"/>
              </a:ext>
            </a:extLst>
          </p:cNvPr>
          <p:cNvSpPr/>
          <p:nvPr/>
        </p:nvSpPr>
        <p:spPr>
          <a:xfrm>
            <a:off x="131428" y="670977"/>
            <a:ext cx="3701358" cy="2085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rgbClr val="000000"/>
                </a:solidFill>
                <a:latin typeface="Futura PT Book" panose="020B0502020204020303" pitchFamily="34" charset="-52"/>
              </a:rPr>
              <a:t>Впервые в экспедицию на Северный полюс отправился подросток из Удмуртии! Поездка «Ледокол Знаний 2022» состоялась с 8 по 17 июля. 70 одарённых ребят со всей страны, в числе которых был наш научный волонтёр Иван Лавров, выпускник «Школы №21» города Сарапула, познакомились с красотой Арктики и создали уникальные Art &amp; Science проекты.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4939EF-C192-3345-9CE3-9B14A205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8061"/>
            <a:ext cx="9144001" cy="75884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207494" y="2979717"/>
            <a:ext cx="3628700" cy="1710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900"/>
              </a:spcBef>
              <a:spcAft>
                <a:spcPts val="450"/>
              </a:spcAft>
              <a:buNone/>
            </a:pPr>
            <a:endParaRPr lang="ru-RU" sz="1200" dirty="0">
              <a:solidFill>
                <a:srgbClr val="000000"/>
              </a:solidFill>
              <a:latin typeface="Futura PT Book" panose="020B0502020204020303" pitchFamily="34" charset="-52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23D1E926-DC91-497B-952D-78EC9FFD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17485"/>
            <a:ext cx="5016636" cy="37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E70E14B-AE87-4EAF-BE6E-93FFF7B80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1" y="2852685"/>
            <a:ext cx="2988332" cy="22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4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398337" y="3193206"/>
            <a:ext cx="4418522" cy="266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6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ru-RU" sz="1500" dirty="0">
              <a:latin typeface="Futura PT Book" panose="020B0502020204020303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1EB980-7911-6942-9D5B-80ACEE5DB1F4}"/>
              </a:ext>
            </a:extLst>
          </p:cNvPr>
          <p:cNvSpPr txBox="1"/>
          <p:nvPr/>
        </p:nvSpPr>
        <p:spPr>
          <a:xfrm>
            <a:off x="611560" y="-64427"/>
            <a:ext cx="7593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05A22"/>
                </a:solidFill>
                <a:latin typeface="Futura PT Medium" panose="020B0502020204020303" pitchFamily="34" charset="0"/>
                <a:cs typeface="Futura-Bold" panose="020B0602020204020303" pitchFamily="34" charset="-79"/>
              </a:rPr>
              <a:t>Интерактивные площадки для особенных детей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4939EF-C192-3345-9CE3-9B14A205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" y="334124"/>
            <a:ext cx="9144001" cy="758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BEB38A-0196-274C-86D9-83E4E4F2743D}"/>
              </a:ext>
            </a:extLst>
          </p:cNvPr>
          <p:cNvSpPr txBox="1"/>
          <p:nvPr/>
        </p:nvSpPr>
        <p:spPr>
          <a:xfrm>
            <a:off x="27221" y="410008"/>
            <a:ext cx="4418522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4 волонтёра помогали ИЦАЭ  в организации «Игр разума» для детей с синдромом Дауна в июне 2023 года.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CD8D7-ED7C-4FD8-B0C9-7CA3506E764A}"/>
              </a:ext>
            </a:extLst>
          </p:cNvPr>
          <p:cNvSpPr txBox="1"/>
          <p:nvPr/>
        </p:nvSpPr>
        <p:spPr>
          <a:xfrm>
            <a:off x="158468" y="2929540"/>
            <a:ext cx="2987829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4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Проводили различные игры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B30DC-5ABA-4182-AE3B-8CDC71FE5363}"/>
              </a:ext>
            </a:extLst>
          </p:cNvPr>
          <p:cNvSpPr txBox="1"/>
          <p:nvPr/>
        </p:nvSpPr>
        <p:spPr>
          <a:xfrm>
            <a:off x="4540524" y="400736"/>
            <a:ext cx="4540595" cy="15882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/>
              <a:t>24 августа 2022 года состоялось праздничное мероприятие «Адели собирает друзей!» в рамках Вторых Международных детских инклюзивных творческих игр в Ижевске. Благодарим Республиканский реабилитационный центр за возможность познакомится с такими солнечными и добрыми детками и за нашу крепкую дружбу и сотрудничество.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BF75D9-08A1-4E84-AFD6-F83093A3D698}"/>
              </a:ext>
            </a:extLst>
          </p:cNvPr>
          <p:cNvSpPr txBox="1"/>
          <p:nvPr/>
        </p:nvSpPr>
        <p:spPr>
          <a:xfrm>
            <a:off x="4568542" y="4449873"/>
            <a:ext cx="4056936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4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На мероприятии наши научные волонтёры проводили различные игры.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BB7189A-6304-4121-A9A3-2FF07C16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7" y="1011196"/>
            <a:ext cx="2892443" cy="19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2B40F4C-2D68-4426-AE08-5D09A1DB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7" y="3184885"/>
            <a:ext cx="2987830" cy="19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977E94C6-217B-4618-A010-B2F5AC98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06" y="2010178"/>
            <a:ext cx="3672408" cy="24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0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1EB980-7911-6942-9D5B-80ACEE5DB1F4}"/>
              </a:ext>
            </a:extLst>
          </p:cNvPr>
          <p:cNvSpPr txBox="1"/>
          <p:nvPr/>
        </p:nvSpPr>
        <p:spPr>
          <a:xfrm>
            <a:off x="107504" y="44338"/>
            <a:ext cx="507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05A22"/>
                </a:solidFill>
                <a:latin typeface="Futura PT Medium" panose="020B0502020204020303" pitchFamily="34" charset="0"/>
                <a:cs typeface="Futura-Bold" panose="020B0602020204020303" pitchFamily="34" charset="-79"/>
              </a:rPr>
              <a:t>Фестиваль науки «КСТАТИ» 2023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4939EF-C192-3345-9CE3-9B14A205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8061"/>
            <a:ext cx="9144001" cy="75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E6527F-5F52-4049-94B0-E3B4389C59C7}"/>
              </a:ext>
            </a:extLst>
          </p:cNvPr>
          <p:cNvSpPr txBox="1"/>
          <p:nvPr/>
        </p:nvSpPr>
        <p:spPr>
          <a:xfrm>
            <a:off x="137755" y="2384230"/>
            <a:ext cx="2526034" cy="50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6 дней научно-популярной программы для взрослых.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A46AC-BEA3-4022-92B9-C5692D5B9609}"/>
              </a:ext>
            </a:extLst>
          </p:cNvPr>
          <p:cNvSpPr txBox="1"/>
          <p:nvPr/>
        </p:nvSpPr>
        <p:spPr>
          <a:xfrm>
            <a:off x="2779288" y="662216"/>
            <a:ext cx="27735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7 волонтёров и более 730 посетителей фестиваля.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32EEB-1EB2-4A2D-A68F-F035D6B2812E}"/>
              </a:ext>
            </a:extLst>
          </p:cNvPr>
          <p:cNvSpPr txBox="1"/>
          <p:nvPr/>
        </p:nvSpPr>
        <p:spPr>
          <a:xfrm>
            <a:off x="5307884" y="4292244"/>
            <a:ext cx="3836116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13 региональных экспертов и 3 федеральных спикера (Яхья Ибрагимов, Анна Макарчук и Евгения Тимонова).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A954DA-9CA4-4891-8EEC-8DD221F26773}"/>
              </a:ext>
            </a:extLst>
          </p:cNvPr>
          <p:cNvSpPr txBox="1"/>
          <p:nvPr/>
        </p:nvSpPr>
        <p:spPr>
          <a:xfrm>
            <a:off x="3272611" y="3540410"/>
            <a:ext cx="266606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4 площадки города Ижевска.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AFBDDC7-2C0B-44BA-A6AE-9A3354A9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84" y="633887"/>
            <a:ext cx="3425577" cy="22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2220753-A6A2-4CCE-AA30-162D71CC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88" y="1312277"/>
            <a:ext cx="3312369" cy="2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D1492A3-1FFB-4144-9BD1-2495D45CF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4" y="2930003"/>
            <a:ext cx="3146819" cy="21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B49219C2-08C8-4349-B5FE-D35C8485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4" y="628113"/>
            <a:ext cx="2526034" cy="16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674489A5-9FCF-4D3B-AA37-98425AC4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54" y="2554860"/>
            <a:ext cx="2526034" cy="16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5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1EB980-7911-6942-9D5B-80ACEE5DB1F4}"/>
              </a:ext>
            </a:extLst>
          </p:cNvPr>
          <p:cNvSpPr txBox="1"/>
          <p:nvPr/>
        </p:nvSpPr>
        <p:spPr>
          <a:xfrm>
            <a:off x="251520" y="-27666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05A22"/>
                </a:solidFill>
                <a:latin typeface="Futura PT Medium" panose="020B0502020204020303" pitchFamily="34" charset="0"/>
                <a:cs typeface="Futura-Bold" panose="020B0602020204020303" pitchFamily="34" charset="-79"/>
              </a:rPr>
              <a:t>Лекция Алексея Водовозова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4939EF-C192-3345-9CE3-9B14A205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8061"/>
            <a:ext cx="9144001" cy="75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7424AF-E44F-4C59-B3D5-C66959A4171E}"/>
              </a:ext>
            </a:extLst>
          </p:cNvPr>
          <p:cNvSpPr txBox="1"/>
          <p:nvPr/>
        </p:nvSpPr>
        <p:spPr>
          <a:xfrm>
            <a:off x="3370581" y="630647"/>
            <a:ext cx="2516474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Организована 1 лекция.</a:t>
            </a:r>
          </a:p>
          <a:p>
            <a:pPr algn="l"/>
            <a:r>
              <a:rPr lang="ru-RU" dirty="0"/>
              <a:t>И площадка с интеллектуальными активностями.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5B9CB4-1674-4B5D-82BE-272FF947189D}"/>
              </a:ext>
            </a:extLst>
          </p:cNvPr>
          <p:cNvSpPr txBox="1"/>
          <p:nvPr/>
        </p:nvSpPr>
        <p:spPr>
          <a:xfrm>
            <a:off x="57847" y="2835671"/>
            <a:ext cx="3263077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Помогали в навигации участников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30612-7EE2-4C21-B80A-0FDAE4747C27}"/>
              </a:ext>
            </a:extLst>
          </p:cNvPr>
          <p:cNvSpPr txBox="1"/>
          <p:nvPr/>
        </p:nvSpPr>
        <p:spPr>
          <a:xfrm>
            <a:off x="6255751" y="3503626"/>
            <a:ext cx="2024661" cy="12464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Проводили настольные и напольные игры, интеллектуальные </a:t>
            </a:r>
            <a:r>
              <a:rPr lang="ru-RU" dirty="0" err="1"/>
              <a:t>квизы</a:t>
            </a:r>
            <a:r>
              <a:rPr lang="ru-RU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3550CC-8C20-49A8-862C-ADAB6AFD3DB0}"/>
              </a:ext>
            </a:extLst>
          </p:cNvPr>
          <p:cNvSpPr txBox="1"/>
          <p:nvPr/>
        </p:nvSpPr>
        <p:spPr>
          <a:xfrm>
            <a:off x="645269" y="3996461"/>
            <a:ext cx="208823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500">
                <a:solidFill>
                  <a:srgbClr val="000000"/>
                </a:solidFill>
                <a:latin typeface="Futura PT Book" panose="020B0502020204020303" pitchFamily="34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Осуществляли фото и видеосъёмку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BEE8795-06BD-48A7-96B4-22177571F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" y="623819"/>
            <a:ext cx="3362390" cy="219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28FDCF38-C9FE-47DF-8C99-CE89018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06" y="628937"/>
            <a:ext cx="3169063" cy="21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5DE79C6-6946-40DE-B68D-821A2852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15" y="3010393"/>
            <a:ext cx="3124913" cy="20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6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561</Words>
  <Application>Microsoft Office PowerPoint</Application>
  <PresentationFormat>Экран (16:9)</PresentationFormat>
  <Paragraphs>53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Futura PT Medium</vt:lpstr>
      <vt:lpstr>Arial</vt:lpstr>
      <vt:lpstr>Futura PT 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Научное волонтёрство – это здорово!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Joker</dc:creator>
  <cp:lastModifiedBy>Irina Torkhova</cp:lastModifiedBy>
  <cp:revision>33</cp:revision>
  <dcterms:created xsi:type="dcterms:W3CDTF">2020-03-24T08:32:26Z</dcterms:created>
  <dcterms:modified xsi:type="dcterms:W3CDTF">2023-08-04T05:29:54Z</dcterms:modified>
</cp:coreProperties>
</file>