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4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84C2"/>
    <a:srgbClr val="FF5B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322" autoAdjust="0"/>
  </p:normalViewPr>
  <p:slideViewPr>
    <p:cSldViewPr snapToGrid="0" showGuides="1">
      <p:cViewPr varScale="1">
        <p:scale>
          <a:sx n="107" d="100"/>
          <a:sy n="107" d="100"/>
        </p:scale>
        <p:origin x="7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2C2838CD-F236-40BB-99C2-2E4C670F2342}" type="datetimeFigureOut">
              <a:rPr lang="ru-RU" smtClean="0"/>
              <a:t>11.06.2025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409054FE-2498-4058-9E25-FCE763C92E84}" type="slidenum">
              <a:rPr lang="ru-RU" smtClean="0"/>
              <a:t>‹#›</a:t>
            </a:fld>
            <a:endParaRPr lang="ru-RU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9137677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838CD-F236-40BB-99C2-2E4C670F2342}" type="datetimeFigureOut">
              <a:rPr lang="ru-RU" smtClean="0"/>
              <a:t>11.06.2025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054FE-2498-4058-9E25-FCE763C92E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76243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838CD-F236-40BB-99C2-2E4C670F2342}" type="datetimeFigureOut">
              <a:rPr lang="ru-RU" smtClean="0"/>
              <a:t>11.06.2025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054FE-2498-4058-9E25-FCE763C92E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10102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838CD-F236-40BB-99C2-2E4C670F2342}" type="datetimeFigureOut">
              <a:rPr lang="ru-RU" smtClean="0"/>
              <a:t>11.06.2025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054FE-2498-4058-9E25-FCE763C92E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12671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2C2838CD-F236-40BB-99C2-2E4C670F2342}" type="datetimeFigureOut">
              <a:rPr lang="ru-RU" smtClean="0"/>
              <a:t>11.06.2025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409054FE-2498-4058-9E25-FCE763C92E84}" type="slidenum">
              <a:rPr lang="ru-RU" smtClean="0"/>
              <a:t>‹#›</a:t>
            </a:fld>
            <a:endParaRPr lang="ru-RU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7843078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838CD-F236-40BB-99C2-2E4C670F2342}" type="datetimeFigureOut">
              <a:rPr lang="ru-RU" smtClean="0"/>
              <a:t>11.06.2025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054FE-2498-4058-9E25-FCE763C92E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7454333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838CD-F236-40BB-99C2-2E4C670F2342}" type="datetimeFigureOut">
              <a:rPr lang="ru-RU" smtClean="0"/>
              <a:t>11.06.2025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054FE-2498-4058-9E25-FCE763C92E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9780188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838CD-F236-40BB-99C2-2E4C670F2342}" type="datetimeFigureOut">
              <a:rPr lang="ru-RU" smtClean="0"/>
              <a:t>11.06.2025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054FE-2498-4058-9E25-FCE763C92E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26068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838CD-F236-40BB-99C2-2E4C670F2342}" type="datetimeFigureOut">
              <a:rPr lang="ru-RU" smtClean="0"/>
              <a:t>11.06.2025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054FE-2498-4058-9E25-FCE763C92E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51624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2C2838CD-F236-40BB-99C2-2E4C670F2342}" type="datetimeFigureOut">
              <a:rPr lang="ru-RU" smtClean="0"/>
              <a:t>11.06.2025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409054FE-2498-4058-9E25-FCE763C92E84}" type="slidenum">
              <a:rPr lang="ru-RU" smtClean="0"/>
              <a:t>‹#›</a:t>
            </a:fld>
            <a:endParaRPr lang="ru-RU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8200084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2C2838CD-F236-40BB-99C2-2E4C670F2342}" type="datetimeFigureOut">
              <a:rPr lang="ru-RU" smtClean="0"/>
              <a:t>11.06.2025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409054FE-2498-4058-9E25-FCE763C92E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3475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2C2838CD-F236-40BB-99C2-2E4C670F2342}" type="datetimeFigureOut">
              <a:rPr lang="ru-RU" smtClean="0"/>
              <a:t>11.06.2025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409054FE-2498-4058-9E25-FCE763C92E84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394127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96915" y="1737825"/>
            <a:ext cx="9410700" cy="2387600"/>
          </a:xfrm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Волонтерское движение</a:t>
            </a:r>
            <a:br>
              <a:rPr lang="ru-RU" dirty="0" smtClean="0">
                <a:solidFill>
                  <a:schemeClr val="bg1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>«МЫ ВМЕСТЕ»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14475" y="6275755"/>
            <a:ext cx="9144000" cy="1655762"/>
          </a:xfrm>
        </p:spPr>
        <p:txBody>
          <a:bodyPr/>
          <a:lstStyle/>
          <a:p>
            <a:r>
              <a:rPr lang="ru-RU" dirty="0" err="1" smtClean="0">
                <a:solidFill>
                  <a:schemeClr val="bg1">
                    <a:lumMod val="95000"/>
                  </a:schemeClr>
                </a:solidFill>
              </a:rPr>
              <a:t>Шарыповский</a:t>
            </a:r>
            <a:r>
              <a:rPr lang="ru-RU" dirty="0" smtClean="0">
                <a:solidFill>
                  <a:schemeClr val="bg1">
                    <a:lumMod val="95000"/>
                  </a:schemeClr>
                </a:solidFill>
              </a:rPr>
              <a:t> муниципальный округ</a:t>
            </a:r>
            <a:endParaRPr lang="ru-RU" dirty="0">
              <a:solidFill>
                <a:schemeClr val="bg1">
                  <a:lumMod val="95000"/>
                </a:schemeClr>
              </a:solidFill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-1502625" y="-996285"/>
            <a:ext cx="15178200" cy="10438648"/>
            <a:chOff x="-1502625" y="-987321"/>
            <a:chExt cx="15178200" cy="10438648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726" b="99214" l="9884" r="89902">
                          <a14:backgroundMark x1="52246" y1="41561" x2="42533" y2="45917"/>
                        </a14:backgroundRemoval>
                      </a14:imgEffect>
                      <a14:imgEffect>
                        <a14:sharpenSoften amount="4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54" r="-54"/>
            <a:stretch/>
          </p:blipFill>
          <p:spPr>
            <a:xfrm>
              <a:off x="1975652" y="6190640"/>
              <a:ext cx="764617" cy="540907"/>
            </a:xfrm>
            <a:prstGeom prst="rect">
              <a:avLst/>
            </a:prstGeom>
          </p:spPr>
        </p:pic>
        <p:grpSp>
          <p:nvGrpSpPr>
            <p:cNvPr id="6" name="Группа 5"/>
            <p:cNvGrpSpPr/>
            <p:nvPr/>
          </p:nvGrpSpPr>
          <p:grpSpPr>
            <a:xfrm>
              <a:off x="-1502625" y="-987321"/>
              <a:ext cx="15178200" cy="10438648"/>
              <a:chOff x="-1495180" y="-1112827"/>
              <a:chExt cx="15178200" cy="10438648"/>
            </a:xfrm>
          </p:grpSpPr>
          <p:sp>
            <p:nvSpPr>
              <p:cNvPr id="10" name="Блок-схема: документ 9"/>
              <p:cNvSpPr/>
              <p:nvPr/>
            </p:nvSpPr>
            <p:spPr>
              <a:xfrm rot="18804454">
                <a:off x="-1582032" y="-1025975"/>
                <a:ext cx="3317018" cy="3143314"/>
              </a:xfrm>
              <a:prstGeom prst="flowChartDocumen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1" name="Рисунок 10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1869227">
                <a:off x="9555670" y="4881452"/>
                <a:ext cx="4127350" cy="4444369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46710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34224" y="275419"/>
            <a:ext cx="5809671" cy="635628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НА ТЕРРИТОРИИ ШАРЫПОВСКОГО МУНИЦИПАЛЬНОГО ОКРУГА АКТИВНО ВЕДЕТСЯ ДОБРОВОЛЬЧЕСКАЯ ДЕЯТЕЛЬНОСТЬ, ОСНОВАННАЯ НА ИДЕЯХ БЕСКОРЫСТНОГО СЛУЖЕНИЯ ГУМАННЫМ ИДЕАЛАМ ЧЕЛОВЕЧЕСТВА И НЕ ПРЕСЛЕДУЮЩАЯ ЦЕЛЕЙ ИЗВЛЕЧЕНИЯ ПРИБЫЛИ, ПОЛУЧЕНИЯ ОПЛАТЫ ИЛИ КАРЬЕРНОГО РОСТА; ПОЛУЧЕНИЕ ВСЕСТОРОННЕГО УДОВЛЕТВОРЕНИЯ СВОИХ ЛИЧНЫХ И СОЦИАЛЬНЫХ ПОТРЕБНОСТЕЙ ПУТЁМ ОКАЗАНИЯ ПОМОЩИ ДРУГИМ ЛЮДЯМ.</a:t>
            </a:r>
          </a:p>
        </p:txBody>
      </p:sp>
      <p:grpSp>
        <p:nvGrpSpPr>
          <p:cNvPr id="2" name="Группа 1"/>
          <p:cNvGrpSpPr/>
          <p:nvPr/>
        </p:nvGrpSpPr>
        <p:grpSpPr>
          <a:xfrm>
            <a:off x="6216072" y="183056"/>
            <a:ext cx="5837382" cy="6518323"/>
            <a:chOff x="6216072" y="183056"/>
            <a:chExt cx="5837382" cy="6518323"/>
          </a:xfrm>
        </p:grpSpPr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608158" y="3597164"/>
              <a:ext cx="4445296" cy="3104215"/>
            </a:xfrm>
            <a:prstGeom prst="rect">
              <a:avLst/>
            </a:prstGeom>
          </p:spPr>
        </p:pic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16072" y="183056"/>
              <a:ext cx="4410658" cy="33045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88970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782537" y="1436510"/>
            <a:ext cx="6966772" cy="2604218"/>
          </a:xfrm>
        </p:spPr>
        <p:txBody>
          <a:bodyPr>
            <a:noAutofit/>
          </a:bodyPr>
          <a:lstStyle/>
          <a:p>
            <a:r>
              <a:rPr lang="ru-RU" sz="4000" dirty="0">
                <a:solidFill>
                  <a:srgbClr val="9984C2"/>
                </a:solidFill>
              </a:rPr>
              <a:t>ДОБРОВОЛЬЧЕСКАЯ ДЕЯТЕЛЬНОСТЬ ДАЕТ ВОЗМОЖНОСТЬ РЕАЛИЗОВАТЬ СВОИ ПРОЕКТЫ И ИДЕИ! </a:t>
            </a:r>
            <a:br>
              <a:rPr lang="ru-RU" sz="4000" dirty="0">
                <a:solidFill>
                  <a:srgbClr val="9984C2"/>
                </a:solidFill>
              </a:rPr>
            </a:br>
            <a:endParaRPr lang="ru-RU" sz="4000" dirty="0">
              <a:solidFill>
                <a:srgbClr val="9984C2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type="body" sz="half" idx="2"/>
          </p:nvPr>
        </p:nvSpPr>
        <p:spPr>
          <a:xfrm>
            <a:off x="257341" y="3505200"/>
            <a:ext cx="7666182" cy="625301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Clr>
                <a:srgbClr val="FF5B09"/>
              </a:buClr>
            </a:pPr>
            <a:r>
              <a:rPr lang="ru-RU" sz="2000" b="1" dirty="0" smtClean="0">
                <a:solidFill>
                  <a:srgbClr val="FF5B09"/>
                </a:solidFill>
              </a:rPr>
              <a:t>В ШАРЫПОВСКОМ МУНИЦИПАЛЬНОМ ОКРУГЕ РЕАЛИЗУЮТСЯ СЛЕДУЮЩИЕ НАПРАВЛЕНИЯ ВОЛОНТЕРСКОЙ ДЕЯТЕЛЬНОСТИ: </a:t>
            </a:r>
          </a:p>
          <a:p>
            <a:pPr marL="285750" indent="-285750">
              <a:lnSpc>
                <a:spcPct val="150000"/>
              </a:lnSpc>
              <a:buClr>
                <a:srgbClr val="FF5B09"/>
              </a:buClr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rgbClr val="FF5B09"/>
                </a:solidFill>
              </a:rPr>
              <a:t>СОЦИАЛЬНОЕ ВОЛОНТЁРСТВО  </a:t>
            </a:r>
          </a:p>
          <a:p>
            <a:pPr marL="285750" indent="-285750">
              <a:lnSpc>
                <a:spcPct val="150000"/>
              </a:lnSpc>
              <a:buClr>
                <a:srgbClr val="FF5B09"/>
              </a:buClr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rgbClr val="FF5B09"/>
                </a:solidFill>
              </a:rPr>
              <a:t>ЭКОЛОГИЧЕСКОЕ ВОЛОНТЁРСТВО</a:t>
            </a:r>
          </a:p>
          <a:p>
            <a:pPr marL="285750" indent="-285750">
              <a:lnSpc>
                <a:spcPct val="150000"/>
              </a:lnSpc>
              <a:buClr>
                <a:srgbClr val="FF5B09"/>
              </a:buClr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rgbClr val="FF5B09"/>
                </a:solidFill>
              </a:rPr>
              <a:t>СПОРТИВНОЕ ВОЛОНТЁРСТВО</a:t>
            </a:r>
            <a:endParaRPr lang="ru-RU" sz="2000" b="1" dirty="0">
              <a:solidFill>
                <a:srgbClr val="FF5B09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108251" y="119689"/>
            <a:ext cx="3500582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000" b="1" dirty="0" smtClean="0">
                <a:solidFill>
                  <a:srgbClr val="FF5B09"/>
                </a:solidFill>
              </a:rPr>
              <a:t>НАШИ ДОБРОВОЛЬЦЫ ОРГАНИЗУЮТ ПОМОЩЬ: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rgbClr val="FF5B09"/>
                </a:solidFill>
              </a:rPr>
              <a:t>ЖИВОТНЫМ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rgbClr val="FF5B09"/>
                </a:solidFill>
              </a:rPr>
              <a:t>СИРОТАМ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rgbClr val="FF5B09"/>
                </a:solidFill>
              </a:rPr>
              <a:t>СЕМЬЯМ В ТЖС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rgbClr val="FF5B09"/>
                </a:solidFill>
              </a:rPr>
              <a:t>ДЕТЯМ, ПРОХОДЯЩИМ ЛЕЧЕНИЕ В СТАЦИОНАРЕ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rgbClr val="FF5B09"/>
                </a:solidFill>
              </a:rPr>
              <a:t>В ОРГАНИЗАЦИИ МЕРОПРИЯТИЙ И АКЦИЙ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rgbClr val="FF5B09"/>
                </a:solidFill>
              </a:rPr>
              <a:t>ЛЮДЯМ С ОВЗ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rgbClr val="FF5B09"/>
                </a:solidFill>
              </a:rPr>
              <a:t>ОКАЗЫВАЮТ АДРЕСНУЮ ПОМОЩЬ И МНОГОЕ ДРУГОЕ.</a:t>
            </a:r>
          </a:p>
          <a:p>
            <a:endParaRPr lang="ru-RU" sz="2000" b="1" dirty="0" smtClean="0">
              <a:solidFill>
                <a:srgbClr val="FF5B09"/>
              </a:solidFill>
            </a:endParaRPr>
          </a:p>
        </p:txBody>
      </p:sp>
      <p:sp>
        <p:nvSpPr>
          <p:cNvPr id="8" name="4-конечная звезда 7"/>
          <p:cNvSpPr/>
          <p:nvPr/>
        </p:nvSpPr>
        <p:spPr>
          <a:xfrm>
            <a:off x="9541164" y="3223491"/>
            <a:ext cx="5578764" cy="7435273"/>
          </a:xfrm>
          <a:prstGeom prst="star4">
            <a:avLst/>
          </a:prstGeom>
          <a:solidFill>
            <a:srgbClr val="9984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4-конечная звезда 8"/>
          <p:cNvSpPr/>
          <p:nvPr/>
        </p:nvSpPr>
        <p:spPr>
          <a:xfrm rot="5222315">
            <a:off x="-2639281" y="-3714879"/>
            <a:ext cx="4568447" cy="7429758"/>
          </a:xfrm>
          <a:prstGeom prst="star4">
            <a:avLst/>
          </a:prstGeom>
          <a:solidFill>
            <a:srgbClr val="FF5B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0567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260789" y="205362"/>
            <a:ext cx="5649779" cy="874915"/>
          </a:xfrm>
        </p:spPr>
        <p:txBody>
          <a:bodyPr>
            <a:normAutofit/>
          </a:bodyPr>
          <a:lstStyle/>
          <a:p>
            <a:r>
              <a:rPr lang="ru-RU" sz="3200" dirty="0" smtClean="0"/>
              <a:t>Социальное волонтерство </a:t>
            </a:r>
            <a:endParaRPr lang="ru-RU" sz="3200" dirty="0"/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260787" y="725155"/>
            <a:ext cx="5145958" cy="5399941"/>
          </a:xfrm>
        </p:spPr>
        <p:txBody>
          <a:bodyPr>
            <a:noAutofit/>
          </a:bodyPr>
          <a:lstStyle/>
          <a:p>
            <a:r>
              <a:rPr lang="ru-RU" sz="2200" b="1" u="sng" dirty="0"/>
              <a:t>Помощь пожилым людям</a:t>
            </a:r>
            <a:r>
              <a:rPr lang="ru-RU" sz="2200" b="1" dirty="0"/>
              <a:t>. Добровольцы оказывают помощь в домах престарелых или людям пенсионного возраста, которые остались одни и нуждаются в уходе.</a:t>
            </a:r>
          </a:p>
          <a:p>
            <a:r>
              <a:rPr lang="ru-RU" sz="2200" b="1" u="sng" dirty="0"/>
              <a:t>Работа с детьми и молодёжью</a:t>
            </a:r>
            <a:r>
              <a:rPr lang="ru-RU" sz="2200" b="1" dirty="0"/>
              <a:t>. Волонтёрство в детских домах, школах, подростковых, где дети и молодые люди нуждаются в помощи и поддержке.</a:t>
            </a:r>
          </a:p>
          <a:p>
            <a:r>
              <a:rPr lang="ru-RU" sz="2200" b="1" u="sng" dirty="0"/>
              <a:t>Поддержка бездомных</a:t>
            </a:r>
            <a:r>
              <a:rPr lang="ru-RU" sz="2200" b="1" dirty="0"/>
              <a:t>. Предоставление еды, одежды, медицинской помощи, юридических консультаций и моральной поддержки для бездомных людей.</a:t>
            </a:r>
          </a:p>
        </p:txBody>
      </p:sp>
      <p:grpSp>
        <p:nvGrpSpPr>
          <p:cNvPr id="2" name="Группа 1"/>
          <p:cNvGrpSpPr/>
          <p:nvPr/>
        </p:nvGrpSpPr>
        <p:grpSpPr>
          <a:xfrm>
            <a:off x="6753706" y="527537"/>
            <a:ext cx="3959646" cy="5820510"/>
            <a:chOff x="7096606" y="463766"/>
            <a:chExt cx="3959646" cy="5820510"/>
          </a:xfrm>
        </p:grpSpPr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7096606" y="463766"/>
              <a:ext cx="3937739" cy="2511695"/>
            </a:xfrm>
            <a:prstGeom prst="rect">
              <a:avLst/>
            </a:prstGeom>
          </p:spPr>
        </p:pic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096606" y="3549868"/>
              <a:ext cx="3959646" cy="27344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39500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754457" y="243838"/>
            <a:ext cx="5181600" cy="1437179"/>
          </a:xfrm>
        </p:spPr>
        <p:txBody>
          <a:bodyPr>
            <a:normAutofit/>
          </a:bodyPr>
          <a:lstStyle/>
          <a:p>
            <a:r>
              <a:rPr lang="ru-RU" sz="3200" dirty="0" smtClean="0"/>
              <a:t>Экологическое волонтерство</a:t>
            </a:r>
            <a:endParaRPr lang="ru-RU" sz="3200" dirty="0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6511636" y="1147156"/>
            <a:ext cx="5066146" cy="4828772"/>
          </a:xfrm>
        </p:spPr>
        <p:txBody>
          <a:bodyPr>
            <a:noAutofit/>
          </a:bodyPr>
          <a:lstStyle/>
          <a:p>
            <a:r>
              <a:rPr lang="ru-RU" sz="2400" b="1" u="sng" dirty="0"/>
              <a:t>Участие в окружных мероприятиях </a:t>
            </a:r>
            <a:r>
              <a:rPr lang="ru-RU" sz="2400" b="1" dirty="0"/>
              <a:t>- субботники, акции по сбору отходов, очистка берегов и водоёмов на территории округа, высадка деревьев во дворах.</a:t>
            </a:r>
          </a:p>
          <a:p>
            <a:r>
              <a:rPr lang="ru-RU" sz="2400" b="1" u="sng" dirty="0" err="1"/>
              <a:t>Экопросветительская</a:t>
            </a:r>
            <a:r>
              <a:rPr lang="ru-RU" sz="2400" b="1" u="sng" dirty="0"/>
              <a:t> </a:t>
            </a:r>
            <a:r>
              <a:rPr lang="ru-RU" sz="2400" b="1" u="sng" dirty="0" smtClean="0"/>
              <a:t>деятельность</a:t>
            </a:r>
            <a:r>
              <a:rPr lang="ru-RU" sz="2400" b="1" dirty="0" smtClean="0"/>
              <a:t>.</a:t>
            </a:r>
            <a:r>
              <a:rPr lang="en-US" sz="2400" b="1" dirty="0" smtClean="0"/>
              <a:t>              </a:t>
            </a:r>
            <a:r>
              <a:rPr lang="ru-RU" sz="2400" b="1" dirty="0" smtClean="0"/>
              <a:t>Проведение </a:t>
            </a:r>
            <a:r>
              <a:rPr lang="ru-RU" sz="2400" b="1" dirty="0" err="1"/>
              <a:t>экопросветительских</a:t>
            </a:r>
            <a:r>
              <a:rPr lang="ru-RU" sz="2400" b="1" dirty="0"/>
              <a:t> акций для широкой аудитории, лекций, семинаров, уроков для школьников.</a:t>
            </a:r>
          </a:p>
        </p:txBody>
      </p:sp>
      <p:grpSp>
        <p:nvGrpSpPr>
          <p:cNvPr id="2" name="Группа 1"/>
          <p:cNvGrpSpPr/>
          <p:nvPr/>
        </p:nvGrpSpPr>
        <p:grpSpPr>
          <a:xfrm>
            <a:off x="1407929" y="387374"/>
            <a:ext cx="3671925" cy="5928112"/>
            <a:chOff x="1478267" y="387374"/>
            <a:chExt cx="3671925" cy="5928112"/>
          </a:xfrm>
        </p:grpSpPr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78267" y="387374"/>
              <a:ext cx="3671925" cy="2587285"/>
            </a:xfrm>
            <a:prstGeom prst="rect">
              <a:avLst/>
            </a:prstGeom>
          </p:spPr>
        </p:pic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78267" y="3561542"/>
              <a:ext cx="3671925" cy="27539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63422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078" y="253076"/>
            <a:ext cx="5814140" cy="1492132"/>
          </a:xfrm>
        </p:spPr>
        <p:txBody>
          <a:bodyPr>
            <a:normAutofit/>
          </a:bodyPr>
          <a:lstStyle/>
          <a:p>
            <a:r>
              <a:rPr lang="ru-RU" sz="3200" dirty="0" smtClean="0"/>
              <a:t>Спортивное волонтерство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42078" y="731287"/>
            <a:ext cx="5370795" cy="519845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100" b="1" dirty="0" smtClean="0"/>
              <a:t>- это </a:t>
            </a:r>
            <a:r>
              <a:rPr lang="ru-RU" sz="2100" b="1" dirty="0"/>
              <a:t>волонтёрская деятельность, связанная с участием в организации и проведении физкультурных и спортивных мероприятий, проектов и программ по популяризации спорта и пропаганде здорового образа жизни. </a:t>
            </a:r>
          </a:p>
          <a:p>
            <a:pPr marL="0" indent="0">
              <a:buNone/>
            </a:pPr>
            <a:r>
              <a:rPr lang="ru-RU" sz="2100" b="1" dirty="0" smtClean="0"/>
              <a:t>Обязанности </a:t>
            </a:r>
            <a:r>
              <a:rPr lang="ru-RU" sz="2100" b="1" dirty="0"/>
              <a:t>спортивных волонтёров округа</a:t>
            </a:r>
            <a:r>
              <a:rPr lang="ru-RU" sz="2100" b="1" dirty="0" smtClean="0"/>
              <a:t>:</a:t>
            </a:r>
            <a:endParaRPr lang="ru-RU" sz="2100" b="1" dirty="0"/>
          </a:p>
          <a:p>
            <a:r>
              <a:rPr lang="ru-RU" sz="2100" b="1" dirty="0"/>
              <a:t>координировать движение зрителей на спортивных объектах;</a:t>
            </a:r>
          </a:p>
          <a:p>
            <a:r>
              <a:rPr lang="ru-RU" sz="2100" b="1" dirty="0"/>
              <a:t>помогать судьям, спортсменам и командам в особых зонах, сопровождая их необходимым инвентарём и информацией;</a:t>
            </a:r>
          </a:p>
          <a:p>
            <a:r>
              <a:rPr lang="ru-RU" sz="2100" b="1" dirty="0"/>
              <a:t>фиксировать результаты, вести статистику, подготавливать протоколы.</a:t>
            </a:r>
          </a:p>
        </p:txBody>
      </p:sp>
      <p:grpSp>
        <p:nvGrpSpPr>
          <p:cNvPr id="5" name="Группа 4"/>
          <p:cNvGrpSpPr/>
          <p:nvPr/>
        </p:nvGrpSpPr>
        <p:grpSpPr>
          <a:xfrm>
            <a:off x="6780203" y="509954"/>
            <a:ext cx="4265564" cy="5931993"/>
            <a:chOff x="6780203" y="509954"/>
            <a:chExt cx="4265564" cy="5931993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780203" y="3614349"/>
              <a:ext cx="4265564" cy="2827598"/>
            </a:xfrm>
            <a:prstGeom prst="rect">
              <a:avLst/>
            </a:prstGeom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09209" y="509954"/>
              <a:ext cx="4207553" cy="26999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38015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type="body" sz="half" idx="2"/>
          </p:nvPr>
        </p:nvSpPr>
        <p:spPr>
          <a:xfrm>
            <a:off x="3807216" y="0"/>
            <a:ext cx="7666182" cy="625301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Clr>
                <a:srgbClr val="FF5B09"/>
              </a:buClr>
            </a:pPr>
            <a:r>
              <a:rPr lang="ru-RU" sz="2400" b="1" dirty="0">
                <a:solidFill>
                  <a:srgbClr val="9984C2"/>
                </a:solidFill>
              </a:rPr>
              <a:t>НАШИ ДОБРОВОЛЬЦЫ ПОМОГАЮТ ИЗ РАЗНЫХ УГОЛКОВ ШАРЫПОВСКОГО МО!</a:t>
            </a:r>
          </a:p>
          <a:p>
            <a:pPr>
              <a:lnSpc>
                <a:spcPct val="150000"/>
              </a:lnSpc>
              <a:buClr>
                <a:srgbClr val="FF5B09"/>
              </a:buClr>
            </a:pPr>
            <a:r>
              <a:rPr lang="ru-RU" sz="2000" b="1" dirty="0">
                <a:solidFill>
                  <a:srgbClr val="FF5B09"/>
                </a:solidFill>
              </a:rPr>
              <a:t>ОЧЕНЬ ОТЛИЧИЛИСЬ ИНГОЛЬСКАЯ, МАЛООЗЕРСКАЯ, ХОЛМОГОРСКАЯ, БОЛЬШЕОЗЕРСКАЯ, ШУШЕНСКАЯ И ПАРНИНСКАЯ ШКОЛЫ</a:t>
            </a:r>
          </a:p>
        </p:txBody>
      </p:sp>
      <p:grpSp>
        <p:nvGrpSpPr>
          <p:cNvPr id="5" name="Группа 4"/>
          <p:cNvGrpSpPr/>
          <p:nvPr/>
        </p:nvGrpSpPr>
        <p:grpSpPr>
          <a:xfrm>
            <a:off x="529642" y="275247"/>
            <a:ext cx="10528886" cy="6453659"/>
            <a:chOff x="564811" y="284040"/>
            <a:chExt cx="10528886" cy="6453659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64811" y="284040"/>
              <a:ext cx="2743438" cy="2194750"/>
            </a:xfrm>
            <a:prstGeom prst="rect">
              <a:avLst/>
            </a:prstGeom>
            <a:effectLst/>
          </p:spPr>
        </p:pic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53109" y="2474398"/>
              <a:ext cx="2215082" cy="1939000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7767" y="4409006"/>
              <a:ext cx="3178036" cy="2328693"/>
            </a:xfrm>
            <a:prstGeom prst="rect">
              <a:avLst/>
            </a:prstGeom>
          </p:spPr>
        </p:pic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626097" y="2439978"/>
              <a:ext cx="3467600" cy="2193722"/>
            </a:xfrm>
            <a:prstGeom prst="rect">
              <a:avLst/>
            </a:prstGeom>
          </p:spPr>
        </p:pic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260334" y="3135302"/>
              <a:ext cx="2990512" cy="2799367"/>
            </a:xfrm>
            <a:prstGeom prst="rect">
              <a:avLst/>
            </a:prstGeom>
          </p:spPr>
        </p:pic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449483" y="4633700"/>
              <a:ext cx="3110078" cy="210399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06791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adge">
  <a:themeElements>
    <a:clrScheme name="Обычная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Badge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A1A3E1F0-B5EF-49C5-810A-B1B32AEDDC8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TM10001105[[fn=Уголки]]</Template>
  <TotalTime>201</TotalTime>
  <Words>315</Words>
  <Application>Microsoft Office PowerPoint</Application>
  <PresentationFormat>Широкоэкранный</PresentationFormat>
  <Paragraphs>31</Paragraphs>
  <Slides>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2" baseType="lpstr">
      <vt:lpstr>Arial</vt:lpstr>
      <vt:lpstr>Corbel</vt:lpstr>
      <vt:lpstr>Gill Sans MT</vt:lpstr>
      <vt:lpstr>Impact</vt:lpstr>
      <vt:lpstr>Badge</vt:lpstr>
      <vt:lpstr>Волонтерское движение «МЫ ВМЕСТЕ»</vt:lpstr>
      <vt:lpstr>Презентация PowerPoint</vt:lpstr>
      <vt:lpstr>ДОБРОВОЛЬЧЕСКАЯ ДЕЯТЕЛЬНОСТЬ ДАЕТ ВОЗМОЖНОСТЬ РЕАЛИЗОВАТЬ СВОИ ПРОЕКТЫ И ИДЕИ!  </vt:lpstr>
      <vt:lpstr>Социальное волонтерство </vt:lpstr>
      <vt:lpstr>Экологическое волонтерство</vt:lpstr>
      <vt:lpstr>Спортивное волонтерство</vt:lpstr>
      <vt:lpstr>Презентация PowerPoint</vt:lpstr>
    </vt:vector>
  </TitlesOfParts>
  <Company>diakov.net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Волонтерское движение «МЫ ВМЕСТЕ»</dc:title>
  <dc:creator>Гость123</dc:creator>
  <cp:lastModifiedBy>Гость123</cp:lastModifiedBy>
  <cp:revision>23</cp:revision>
  <dcterms:created xsi:type="dcterms:W3CDTF">2025-06-10T06:17:31Z</dcterms:created>
  <dcterms:modified xsi:type="dcterms:W3CDTF">2025-06-11T02:40:51Z</dcterms:modified>
</cp:coreProperties>
</file>