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64" r:id="rId10"/>
    <p:sldId id="265" r:id="rId11"/>
    <p:sldId id="267" r:id="rId12"/>
  </p:sldIdLst>
  <p:sldSz cx="9753600" cy="7315200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Source Serif Pro Black" charset="0"/>
      <p:bold r:id="rId17"/>
      <p:boldItalic r:id="rId18"/>
    </p:embeddedFont>
    <p:embeddedFont>
      <p:font typeface="Arial Rounded MT Bold" pitchFamily="34" charset="0"/>
      <p:regular r:id="rId19"/>
    </p:embeddedFont>
    <p:embeddedFont>
      <p:font typeface="Impact" pitchFamily="34" charset="0"/>
      <p:regular r:id="rId20"/>
    </p:embeddedFont>
    <p:embeddedFont>
      <p:font typeface="Montserrat Light" charset="0"/>
      <p:regular r:id="rId21"/>
    </p:embeddedFont>
    <p:embeddedFont>
      <p:font typeface="Montserrat Classic Bold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7477"/>
    <a:srgbClr val="4CB8B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92" d="100"/>
          <a:sy n="92" d="100"/>
        </p:scale>
        <p:origin x="-11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2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3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8397" y="-20053"/>
            <a:ext cx="9753600" cy="7315200"/>
          </a:xfrm>
          <a:prstGeom prst="rect">
            <a:avLst/>
          </a:prstGeom>
          <a:solidFill>
            <a:srgbClr val="F2F2F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TextBox 3"/>
          <p:cNvSpPr txBox="1"/>
          <p:nvPr/>
        </p:nvSpPr>
        <p:spPr>
          <a:xfrm>
            <a:off x="3048000" y="2590800"/>
            <a:ext cx="617220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spc="179" dirty="0" smtClean="0">
                <a:solidFill>
                  <a:srgbClr val="4CB8B4"/>
                </a:solidFill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Добровольческая деятельность </a:t>
            </a:r>
          </a:p>
          <a:p>
            <a:pPr algn="ctr"/>
            <a:r>
              <a:rPr lang="ru-RU" sz="3600" spc="179" dirty="0" smtClean="0">
                <a:solidFill>
                  <a:srgbClr val="4CB8B4"/>
                </a:solidFill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МБУ «Центр Реализации молодежных проектов и программ»</a:t>
            </a:r>
            <a:endParaRPr lang="en-US" sz="3600" spc="179" dirty="0">
              <a:solidFill>
                <a:srgbClr val="4CB8B4"/>
              </a:solidFill>
              <a:latin typeface="Source Serif Pro Black" panose="02040903050405020204" pitchFamily="18" charset="0"/>
              <a:ea typeface="Source Serif Pro Black" panose="02040903050405020204" pitchFamily="18" charset="0"/>
            </a:endParaRPr>
          </a:p>
        </p:txBody>
      </p:sp>
      <p:grpSp>
        <p:nvGrpSpPr>
          <p:cNvPr id="6" name="Group 6"/>
          <p:cNvGrpSpPr/>
          <p:nvPr/>
        </p:nvGrpSpPr>
        <p:grpSpPr>
          <a:xfrm rot="-5400000">
            <a:off x="-269631" y="4853354"/>
            <a:ext cx="2760958" cy="2230528"/>
            <a:chOff x="0" y="0"/>
            <a:chExt cx="6346308" cy="51269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46308" cy="5126990"/>
            </a:xfrm>
            <a:custGeom>
              <a:avLst/>
              <a:gdLst/>
              <a:ahLst/>
              <a:cxnLst/>
              <a:rect l="l" t="t" r="r" b="b"/>
              <a:pathLst>
                <a:path w="6346308" h="5126990">
                  <a:moveTo>
                    <a:pt x="3524367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4367" y="5126990"/>
                  </a:lnTo>
                  <a:lnTo>
                    <a:pt x="6346308" y="2564130"/>
                  </a:lnTo>
                  <a:close/>
                </a:path>
              </a:pathLst>
            </a:custGeom>
            <a:solidFill>
              <a:srgbClr val="FFCC58"/>
            </a:solidFill>
          </p:spPr>
        </p:sp>
      </p:grpSp>
      <p:grpSp>
        <p:nvGrpSpPr>
          <p:cNvPr id="8" name="Group 8"/>
          <p:cNvGrpSpPr/>
          <p:nvPr/>
        </p:nvGrpSpPr>
        <p:grpSpPr>
          <a:xfrm rot="-5400000">
            <a:off x="801585" y="5827815"/>
            <a:ext cx="2760958" cy="2230528"/>
            <a:chOff x="0" y="0"/>
            <a:chExt cx="6346308" cy="51269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46308" cy="5126990"/>
            </a:xfrm>
            <a:custGeom>
              <a:avLst/>
              <a:gdLst/>
              <a:ahLst/>
              <a:cxnLst/>
              <a:rect l="l" t="t" r="r" b="b"/>
              <a:pathLst>
                <a:path w="6346308" h="5126990">
                  <a:moveTo>
                    <a:pt x="3524367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4367" y="5126990"/>
                  </a:lnTo>
                  <a:lnTo>
                    <a:pt x="6346308" y="2564130"/>
                  </a:lnTo>
                  <a:close/>
                </a:path>
              </a:pathLst>
            </a:custGeom>
            <a:solidFill>
              <a:srgbClr val="4CB8B4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1732295" y="4363705"/>
            <a:ext cx="1754685" cy="1409275"/>
            <a:chOff x="0" y="0"/>
            <a:chExt cx="6383700" cy="51269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83700" cy="5126990"/>
            </a:xfrm>
            <a:custGeom>
              <a:avLst/>
              <a:gdLst/>
              <a:ahLst/>
              <a:cxnLst/>
              <a:rect l="l" t="t" r="r" b="b"/>
              <a:pathLst>
                <a:path w="6383700" h="5126990">
                  <a:moveTo>
                    <a:pt x="35617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61760" y="5126990"/>
                  </a:lnTo>
                  <a:lnTo>
                    <a:pt x="6383700" y="2564130"/>
                  </a:lnTo>
                  <a:close/>
                </a:path>
              </a:pathLst>
            </a:custGeom>
            <a:solidFill>
              <a:srgbClr val="FF7477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5400000">
            <a:off x="1755739" y="3806861"/>
            <a:ext cx="714376" cy="568253"/>
            <a:chOff x="0" y="0"/>
            <a:chExt cx="6346308" cy="51269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46308" cy="5126990"/>
            </a:xfrm>
            <a:custGeom>
              <a:avLst/>
              <a:gdLst/>
              <a:ahLst/>
              <a:cxnLst/>
              <a:rect l="l" t="t" r="r" b="b"/>
              <a:pathLst>
                <a:path w="6346308" h="5126990">
                  <a:moveTo>
                    <a:pt x="3524367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4367" y="5126990"/>
                  </a:lnTo>
                  <a:lnTo>
                    <a:pt x="6346308" y="2564130"/>
                  </a:lnTo>
                  <a:close/>
                </a:path>
              </a:pathLst>
            </a:custGeom>
            <a:solidFill>
              <a:srgbClr val="FFCC58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5400000">
            <a:off x="614775" y="2814225"/>
            <a:ext cx="1517551" cy="1223101"/>
            <a:chOff x="0" y="0"/>
            <a:chExt cx="6361360" cy="51269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61360" cy="5126990"/>
            </a:xfrm>
            <a:custGeom>
              <a:avLst/>
              <a:gdLst/>
              <a:ahLst/>
              <a:cxnLst/>
              <a:rect l="l" t="t" r="r" b="b"/>
              <a:pathLst>
                <a:path w="6361360" h="5126990">
                  <a:moveTo>
                    <a:pt x="353942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39420" y="5126990"/>
                  </a:lnTo>
                  <a:lnTo>
                    <a:pt x="6361360" y="2564130"/>
                  </a:lnTo>
                  <a:close/>
                </a:path>
              </a:pathLst>
            </a:custGeom>
            <a:solidFill>
              <a:srgbClr val="4CB8B4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5400000">
            <a:off x="-199292" y="1137138"/>
            <a:ext cx="2124365" cy="1708986"/>
            <a:chOff x="0" y="0"/>
            <a:chExt cx="6373228" cy="51269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73228" cy="5126990"/>
            </a:xfrm>
            <a:custGeom>
              <a:avLst/>
              <a:gdLst/>
              <a:ahLst/>
              <a:cxnLst/>
              <a:rect l="l" t="t" r="r" b="b"/>
              <a:pathLst>
                <a:path w="6373228" h="5126990">
                  <a:moveTo>
                    <a:pt x="3551288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51288" y="5126990"/>
                  </a:lnTo>
                  <a:lnTo>
                    <a:pt x="6373228" y="2564130"/>
                  </a:lnTo>
                  <a:close/>
                </a:path>
              </a:pathLst>
            </a:custGeom>
            <a:solidFill>
              <a:srgbClr val="FF7477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5400000">
            <a:off x="801585" y="-649185"/>
            <a:ext cx="2760958" cy="2230528"/>
            <a:chOff x="0" y="0"/>
            <a:chExt cx="6346308" cy="51269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46308" cy="5126990"/>
            </a:xfrm>
            <a:custGeom>
              <a:avLst/>
              <a:gdLst/>
              <a:ahLst/>
              <a:cxnLst/>
              <a:rect l="l" t="t" r="r" b="b"/>
              <a:pathLst>
                <a:path w="6346308" h="5126990">
                  <a:moveTo>
                    <a:pt x="3524367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4367" y="5126990"/>
                  </a:lnTo>
                  <a:lnTo>
                    <a:pt x="6346308" y="2564130"/>
                  </a:lnTo>
                  <a:close/>
                </a:path>
              </a:pathLst>
            </a:custGeom>
            <a:solidFill>
              <a:srgbClr val="FFCC58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5400000">
            <a:off x="2138775" y="833025"/>
            <a:ext cx="1517551" cy="1223101"/>
            <a:chOff x="0" y="0"/>
            <a:chExt cx="6361360" cy="512699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61360" cy="5126990"/>
            </a:xfrm>
            <a:custGeom>
              <a:avLst/>
              <a:gdLst/>
              <a:ahLst/>
              <a:cxnLst/>
              <a:rect l="l" t="t" r="r" b="b"/>
              <a:pathLst>
                <a:path w="6361360" h="5126990">
                  <a:moveTo>
                    <a:pt x="353942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39420" y="5126990"/>
                  </a:lnTo>
                  <a:lnTo>
                    <a:pt x="6361360" y="2564130"/>
                  </a:lnTo>
                  <a:close/>
                </a:path>
              </a:pathLst>
            </a:custGeom>
            <a:solidFill>
              <a:srgbClr val="4CB8B4"/>
            </a:solidFill>
          </p:spPr>
        </p:sp>
      </p:grp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4F168505-C9E3-4894-A3CF-A8EC9F95BA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88" y="0"/>
            <a:ext cx="23622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solidFill>
            <a:srgbClr val="F2F2F2"/>
          </a:solidFill>
        </p:spPr>
      </p:sp>
      <p:sp>
        <p:nvSpPr>
          <p:cNvPr id="3" name="TextBox 3"/>
          <p:cNvSpPr txBox="1"/>
          <p:nvPr/>
        </p:nvSpPr>
        <p:spPr>
          <a:xfrm>
            <a:off x="2389983" y="162149"/>
            <a:ext cx="6484827" cy="1084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06"/>
              </a:lnSpc>
            </a:pPr>
            <a:r>
              <a:rPr lang="en-US" sz="6000" spc="179" dirty="0">
                <a:solidFill>
                  <a:srgbClr val="FF7477"/>
                </a:solidFill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#</a:t>
            </a:r>
            <a:r>
              <a:rPr lang="ru-RU" sz="5400" spc="179" dirty="0">
                <a:solidFill>
                  <a:srgbClr val="FF7477"/>
                </a:solidFill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МЫВМЕСТЕ</a:t>
            </a:r>
            <a:endParaRPr lang="en-US" sz="6000" spc="179" dirty="0">
              <a:solidFill>
                <a:srgbClr val="FF7477"/>
              </a:solidFill>
              <a:latin typeface="Source Serif Pro Black" panose="02040903050405020204" pitchFamily="18" charset="0"/>
              <a:ea typeface="Source Serif Pro Black" panose="02040903050405020204" pitchFamily="18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560" y="2270464"/>
            <a:ext cx="8265250" cy="294026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85800" y="2362200"/>
            <a:ext cx="8001000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	На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базе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молодежного центра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активную работу ведет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Штаб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взаимопомощи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#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МЫВМЕСТЕ по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оказанию помощи военнослужащим и их семьям в Пятигорске. В этот непростой для страны период наша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задача -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объединить усилия и поддержать всех нуждающихся в этом граждан – действующих военнослужащих, мобилизованных ребят и их семьи.</a:t>
            </a:r>
            <a:endParaRPr lang="en-US" sz="2400" spc="36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grpSp>
        <p:nvGrpSpPr>
          <p:cNvPr id="6" name="Group 6"/>
          <p:cNvGrpSpPr/>
          <p:nvPr/>
        </p:nvGrpSpPr>
        <p:grpSpPr>
          <a:xfrm rot="10800000">
            <a:off x="-1068211" y="-436384"/>
            <a:ext cx="2760958" cy="2230528"/>
            <a:chOff x="0" y="0"/>
            <a:chExt cx="6346308" cy="51269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46308" cy="5126990"/>
            </a:xfrm>
            <a:custGeom>
              <a:avLst/>
              <a:gdLst/>
              <a:ahLst/>
              <a:cxnLst/>
              <a:rect l="l" t="t" r="r" b="b"/>
              <a:pathLst>
                <a:path w="6346308" h="5126990">
                  <a:moveTo>
                    <a:pt x="3524367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4367" y="5126990"/>
                  </a:lnTo>
                  <a:lnTo>
                    <a:pt x="6346308" y="2564130"/>
                  </a:lnTo>
                  <a:close/>
                </a:path>
              </a:pathLst>
            </a:custGeom>
            <a:solidFill>
              <a:srgbClr val="FFCC58"/>
            </a:solidFill>
          </p:spPr>
        </p:sp>
      </p:grpSp>
      <p:grpSp>
        <p:nvGrpSpPr>
          <p:cNvPr id="10" name="Group 10"/>
          <p:cNvGrpSpPr/>
          <p:nvPr/>
        </p:nvGrpSpPr>
        <p:grpSpPr>
          <a:xfrm rot="10800000">
            <a:off x="-777754" y="-25758"/>
            <a:ext cx="1754685" cy="1409275"/>
            <a:chOff x="0" y="0"/>
            <a:chExt cx="6383700" cy="51269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83700" cy="5126990"/>
            </a:xfrm>
            <a:custGeom>
              <a:avLst/>
              <a:gdLst/>
              <a:ahLst/>
              <a:cxnLst/>
              <a:rect l="l" t="t" r="r" b="b"/>
              <a:pathLst>
                <a:path w="6383700" h="5126990">
                  <a:moveTo>
                    <a:pt x="35617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61760" y="5126990"/>
                  </a:lnTo>
                  <a:lnTo>
                    <a:pt x="6383700" y="2564130"/>
                  </a:lnTo>
                  <a:close/>
                </a:path>
              </a:pathLst>
            </a:custGeom>
            <a:solidFill>
              <a:srgbClr val="FF7477"/>
            </a:solidFill>
          </p:spPr>
        </p:sp>
      </p:grpSp>
      <p:grpSp>
        <p:nvGrpSpPr>
          <p:cNvPr id="12" name="Group 12"/>
          <p:cNvGrpSpPr/>
          <p:nvPr/>
        </p:nvGrpSpPr>
        <p:grpSpPr>
          <a:xfrm rot="10800000">
            <a:off x="448135" y="372379"/>
            <a:ext cx="714376" cy="568253"/>
            <a:chOff x="0" y="0"/>
            <a:chExt cx="6346308" cy="5126990"/>
          </a:xfrm>
          <a:solidFill>
            <a:srgbClr val="FF7477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46308" cy="5126990"/>
            </a:xfrm>
            <a:custGeom>
              <a:avLst/>
              <a:gdLst/>
              <a:ahLst/>
              <a:cxnLst/>
              <a:rect l="l" t="t" r="r" b="b"/>
              <a:pathLst>
                <a:path w="6346308" h="5126990">
                  <a:moveTo>
                    <a:pt x="3524367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4367" y="5126990"/>
                  </a:lnTo>
                  <a:lnTo>
                    <a:pt x="6346308" y="256413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6" name="Group 12">
            <a:extLst>
              <a:ext uri="{FF2B5EF4-FFF2-40B4-BE49-F238E27FC236}">
                <a16:creationId xmlns="" xmlns:a16="http://schemas.microsoft.com/office/drawing/2014/main" id="{CFCC2641-2157-4F0F-A06C-DB5EC83406E7}"/>
              </a:ext>
            </a:extLst>
          </p:cNvPr>
          <p:cNvGrpSpPr/>
          <p:nvPr/>
        </p:nvGrpSpPr>
        <p:grpSpPr>
          <a:xfrm rot="10800000" flipH="1">
            <a:off x="8630628" y="337945"/>
            <a:ext cx="674837" cy="568253"/>
            <a:chOff x="0" y="0"/>
            <a:chExt cx="6346308" cy="5126990"/>
          </a:xfrm>
          <a:solidFill>
            <a:srgbClr val="FF7477"/>
          </a:solidFill>
        </p:grpSpPr>
        <p:sp>
          <p:nvSpPr>
            <p:cNvPr id="27" name="Freeform 13">
              <a:extLst>
                <a:ext uri="{FF2B5EF4-FFF2-40B4-BE49-F238E27FC236}">
                  <a16:creationId xmlns="" xmlns:a16="http://schemas.microsoft.com/office/drawing/2014/main" id="{8ECB1253-FCA7-414C-A61E-6BD587AAE190}"/>
                </a:ext>
              </a:extLst>
            </p:cNvPr>
            <p:cNvSpPr/>
            <p:nvPr/>
          </p:nvSpPr>
          <p:spPr>
            <a:xfrm>
              <a:off x="0" y="0"/>
              <a:ext cx="6346308" cy="5126990"/>
            </a:xfrm>
            <a:custGeom>
              <a:avLst/>
              <a:gdLst/>
              <a:ahLst/>
              <a:cxnLst/>
              <a:rect l="l" t="t" r="r" b="b"/>
              <a:pathLst>
                <a:path w="6346308" h="5126990">
                  <a:moveTo>
                    <a:pt x="3524367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4367" y="5126990"/>
                  </a:lnTo>
                  <a:lnTo>
                    <a:pt x="6346308" y="2564130"/>
                  </a:lnTo>
                  <a:close/>
                </a:path>
              </a:pathLst>
            </a:custGeom>
            <a:grpFill/>
          </p:spPr>
        </p:sp>
      </p:grp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C06BA095-88CF-4163-9082-71D31AE466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9" y="5044736"/>
            <a:ext cx="3243780" cy="216167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CC903566-9D4A-4523-A70B-85A81DE02A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69" y="5044736"/>
            <a:ext cx="3243781" cy="216167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905EA8-B03F-4C2F-AED9-79DC8218FA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53" y="5029420"/>
            <a:ext cx="2775216" cy="2081412"/>
          </a:xfrm>
          <a:prstGeom prst="rect">
            <a:avLst/>
          </a:prstGeom>
        </p:spPr>
      </p:pic>
      <p:grpSp>
        <p:nvGrpSpPr>
          <p:cNvPr id="24" name="Group 6">
            <a:extLst>
              <a:ext uri="{FF2B5EF4-FFF2-40B4-BE49-F238E27FC236}">
                <a16:creationId xmlns="" xmlns:a16="http://schemas.microsoft.com/office/drawing/2014/main" id="{9843C37C-7EFA-47DD-B8CF-94247648AD12}"/>
              </a:ext>
            </a:extLst>
          </p:cNvPr>
          <p:cNvGrpSpPr/>
          <p:nvPr/>
        </p:nvGrpSpPr>
        <p:grpSpPr>
          <a:xfrm rot="10800000" flipH="1">
            <a:off x="8061535" y="-458758"/>
            <a:ext cx="2760959" cy="2230528"/>
            <a:chOff x="0" y="0"/>
            <a:chExt cx="6346308" cy="5126990"/>
          </a:xfrm>
        </p:grpSpPr>
        <p:sp>
          <p:nvSpPr>
            <p:cNvPr id="25" name="Freeform 7">
              <a:extLst>
                <a:ext uri="{FF2B5EF4-FFF2-40B4-BE49-F238E27FC236}">
                  <a16:creationId xmlns="" xmlns:a16="http://schemas.microsoft.com/office/drawing/2014/main" id="{FDC7578E-3F3C-4E73-87B9-495E25FF7B5D}"/>
                </a:ext>
              </a:extLst>
            </p:cNvPr>
            <p:cNvSpPr/>
            <p:nvPr/>
          </p:nvSpPr>
          <p:spPr>
            <a:xfrm>
              <a:off x="0" y="0"/>
              <a:ext cx="6346308" cy="5126990"/>
            </a:xfrm>
            <a:custGeom>
              <a:avLst/>
              <a:gdLst/>
              <a:ahLst/>
              <a:cxnLst/>
              <a:rect l="l" t="t" r="r" b="b"/>
              <a:pathLst>
                <a:path w="6346308" h="5126990">
                  <a:moveTo>
                    <a:pt x="3524367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4367" y="5126990"/>
                  </a:lnTo>
                  <a:lnTo>
                    <a:pt x="6346308" y="2564130"/>
                  </a:lnTo>
                  <a:close/>
                </a:path>
              </a:pathLst>
            </a:custGeom>
            <a:solidFill>
              <a:srgbClr val="FFCC58"/>
            </a:solidFill>
          </p:spPr>
        </p:sp>
      </p:grpSp>
      <p:grpSp>
        <p:nvGrpSpPr>
          <p:cNvPr id="22" name="Group 10">
            <a:extLst>
              <a:ext uri="{FF2B5EF4-FFF2-40B4-BE49-F238E27FC236}">
                <a16:creationId xmlns="" xmlns:a16="http://schemas.microsoft.com/office/drawing/2014/main" id="{CE9BE298-BFBF-4B03-A560-689792370E4B}"/>
              </a:ext>
            </a:extLst>
          </p:cNvPr>
          <p:cNvGrpSpPr/>
          <p:nvPr/>
        </p:nvGrpSpPr>
        <p:grpSpPr>
          <a:xfrm rot="10800000" flipH="1">
            <a:off x="8722974" y="-23835"/>
            <a:ext cx="1877550" cy="1409275"/>
            <a:chOff x="0" y="0"/>
            <a:chExt cx="6383700" cy="5126990"/>
          </a:xfrm>
        </p:grpSpPr>
        <p:sp>
          <p:nvSpPr>
            <p:cNvPr id="23" name="Freeform 11">
              <a:extLst>
                <a:ext uri="{FF2B5EF4-FFF2-40B4-BE49-F238E27FC236}">
                  <a16:creationId xmlns="" xmlns:a16="http://schemas.microsoft.com/office/drawing/2014/main" id="{5037BEEC-542A-45E7-B0CB-A412F24CE163}"/>
                </a:ext>
              </a:extLst>
            </p:cNvPr>
            <p:cNvSpPr/>
            <p:nvPr/>
          </p:nvSpPr>
          <p:spPr>
            <a:xfrm>
              <a:off x="0" y="0"/>
              <a:ext cx="6383700" cy="5126990"/>
            </a:xfrm>
            <a:custGeom>
              <a:avLst/>
              <a:gdLst/>
              <a:ahLst/>
              <a:cxnLst/>
              <a:rect l="l" t="t" r="r" b="b"/>
              <a:pathLst>
                <a:path w="6383700" h="5126990">
                  <a:moveTo>
                    <a:pt x="35617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61760" y="5126990"/>
                  </a:lnTo>
                  <a:lnTo>
                    <a:pt x="6383700" y="2564130"/>
                  </a:lnTo>
                  <a:close/>
                </a:path>
              </a:pathLst>
            </a:custGeom>
            <a:solidFill>
              <a:srgbClr val="FF7477"/>
            </a:solidFill>
          </p:spPr>
        </p:sp>
      </p:grp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AC5253E-2092-4AD2-8930-C26A467BB74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50" t="32092" r="19531" b="31699"/>
          <a:stretch/>
        </p:blipFill>
        <p:spPr>
          <a:xfrm>
            <a:off x="1859747" y="-25758"/>
            <a:ext cx="6019800" cy="1706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solidFill>
            <a:srgbClr val="F2F2F2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79516" y="2077084"/>
            <a:ext cx="5964484" cy="257111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5400000">
            <a:off x="8319650" y="5210008"/>
            <a:ext cx="2760958" cy="2230528"/>
            <a:chOff x="0" y="0"/>
            <a:chExt cx="6346308" cy="51269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46308" cy="5126990"/>
            </a:xfrm>
            <a:custGeom>
              <a:avLst/>
              <a:gdLst/>
              <a:ahLst/>
              <a:cxnLst/>
              <a:rect l="l" t="t" r="r" b="b"/>
              <a:pathLst>
                <a:path w="6346308" h="5126990">
                  <a:moveTo>
                    <a:pt x="3524367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4367" y="5126990"/>
                  </a:lnTo>
                  <a:lnTo>
                    <a:pt x="6346308" y="2564130"/>
                  </a:lnTo>
                  <a:close/>
                </a:path>
              </a:pathLst>
            </a:custGeom>
            <a:solidFill>
              <a:srgbClr val="FFCC58"/>
            </a:solidFill>
          </p:spPr>
        </p:sp>
      </p:grpSp>
      <p:grpSp>
        <p:nvGrpSpPr>
          <p:cNvPr id="8" name="Group 8"/>
          <p:cNvGrpSpPr/>
          <p:nvPr/>
        </p:nvGrpSpPr>
        <p:grpSpPr>
          <a:xfrm rot="-5400000">
            <a:off x="6400627" y="6000117"/>
            <a:ext cx="2760958" cy="2230528"/>
            <a:chOff x="0" y="0"/>
            <a:chExt cx="6346308" cy="51269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46308" cy="5126990"/>
            </a:xfrm>
            <a:custGeom>
              <a:avLst/>
              <a:gdLst/>
              <a:ahLst/>
              <a:cxnLst/>
              <a:rect l="l" t="t" r="r" b="b"/>
              <a:pathLst>
                <a:path w="6346308" h="5126990">
                  <a:moveTo>
                    <a:pt x="3524367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4367" y="5126990"/>
                  </a:lnTo>
                  <a:lnTo>
                    <a:pt x="6346308" y="2564130"/>
                  </a:lnTo>
                  <a:close/>
                </a:path>
              </a:pathLst>
            </a:custGeom>
            <a:solidFill>
              <a:srgbClr val="4CB8B4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7699478" y="5375165"/>
            <a:ext cx="1754685" cy="1409275"/>
            <a:chOff x="0" y="0"/>
            <a:chExt cx="6383700" cy="51269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83700" cy="5126990"/>
            </a:xfrm>
            <a:custGeom>
              <a:avLst/>
              <a:gdLst/>
              <a:ahLst/>
              <a:cxnLst/>
              <a:rect l="l" t="t" r="r" b="b"/>
              <a:pathLst>
                <a:path w="6383700" h="5126990">
                  <a:moveTo>
                    <a:pt x="35617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61760" y="5126990"/>
                  </a:lnTo>
                  <a:lnTo>
                    <a:pt x="6383700" y="2564130"/>
                  </a:lnTo>
                  <a:close/>
                </a:path>
              </a:pathLst>
            </a:custGeom>
            <a:solidFill>
              <a:srgbClr val="FF7477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5400000">
            <a:off x="8491127" y="5094257"/>
            <a:ext cx="714376" cy="568253"/>
            <a:chOff x="0" y="0"/>
            <a:chExt cx="6346308" cy="51269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46308" cy="5126990"/>
            </a:xfrm>
            <a:custGeom>
              <a:avLst/>
              <a:gdLst/>
              <a:ahLst/>
              <a:cxnLst/>
              <a:rect l="l" t="t" r="r" b="b"/>
              <a:pathLst>
                <a:path w="6346308" h="5126990">
                  <a:moveTo>
                    <a:pt x="3524367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4367" y="5126990"/>
                  </a:lnTo>
                  <a:lnTo>
                    <a:pt x="6346308" y="2564130"/>
                  </a:lnTo>
                  <a:close/>
                </a:path>
              </a:pathLst>
            </a:custGeom>
            <a:solidFill>
              <a:srgbClr val="FFCC58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5400000">
            <a:off x="8575818" y="5123350"/>
            <a:ext cx="1517551" cy="1223101"/>
            <a:chOff x="0" y="0"/>
            <a:chExt cx="6361360" cy="51269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61360" cy="5126990"/>
            </a:xfrm>
            <a:custGeom>
              <a:avLst/>
              <a:gdLst/>
              <a:ahLst/>
              <a:cxnLst/>
              <a:rect l="l" t="t" r="r" b="b"/>
              <a:pathLst>
                <a:path w="6361360" h="5126990">
                  <a:moveTo>
                    <a:pt x="353942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39420" y="5126990"/>
                  </a:lnTo>
                  <a:lnTo>
                    <a:pt x="6361360" y="2564130"/>
                  </a:lnTo>
                  <a:close/>
                </a:path>
              </a:pathLst>
            </a:custGeom>
            <a:solidFill>
              <a:srgbClr val="4CB8B4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5400000">
            <a:off x="-672355" y="642793"/>
            <a:ext cx="2124365" cy="1708986"/>
            <a:chOff x="0" y="0"/>
            <a:chExt cx="6373228" cy="51269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73228" cy="5126990"/>
            </a:xfrm>
            <a:custGeom>
              <a:avLst/>
              <a:gdLst/>
              <a:ahLst/>
              <a:cxnLst/>
              <a:rect l="l" t="t" r="r" b="b"/>
              <a:pathLst>
                <a:path w="6373228" h="5126990">
                  <a:moveTo>
                    <a:pt x="3551288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51288" y="5126990"/>
                  </a:lnTo>
                  <a:lnTo>
                    <a:pt x="6373228" y="2564130"/>
                  </a:lnTo>
                  <a:close/>
                </a:path>
              </a:pathLst>
            </a:custGeom>
            <a:solidFill>
              <a:srgbClr val="FF7477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5400000">
            <a:off x="328508" y="-321742"/>
            <a:ext cx="2760958" cy="2230528"/>
            <a:chOff x="0" y="0"/>
            <a:chExt cx="6346308" cy="51269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46308" cy="5126990"/>
            </a:xfrm>
            <a:custGeom>
              <a:avLst/>
              <a:gdLst/>
              <a:ahLst/>
              <a:cxnLst/>
              <a:rect l="l" t="t" r="r" b="b"/>
              <a:pathLst>
                <a:path w="6346308" h="5126990">
                  <a:moveTo>
                    <a:pt x="3524367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4367" y="5126990"/>
                  </a:lnTo>
                  <a:lnTo>
                    <a:pt x="6346308" y="2564130"/>
                  </a:lnTo>
                  <a:close/>
                </a:path>
              </a:pathLst>
            </a:custGeom>
            <a:solidFill>
              <a:srgbClr val="FFCC58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5400000">
            <a:off x="1488536" y="843716"/>
            <a:ext cx="1517551" cy="1223101"/>
            <a:chOff x="0" y="0"/>
            <a:chExt cx="6361360" cy="512699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61360" cy="5126990"/>
            </a:xfrm>
            <a:custGeom>
              <a:avLst/>
              <a:gdLst/>
              <a:ahLst/>
              <a:cxnLst/>
              <a:rect l="l" t="t" r="r" b="b"/>
              <a:pathLst>
                <a:path w="6361360" h="5126990">
                  <a:moveTo>
                    <a:pt x="353942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39420" y="5126990"/>
                  </a:lnTo>
                  <a:lnTo>
                    <a:pt x="6361360" y="2564130"/>
                  </a:lnTo>
                  <a:close/>
                </a:path>
              </a:pathLst>
            </a:custGeom>
            <a:solidFill>
              <a:srgbClr val="4CB8B4"/>
            </a:solidFill>
          </p:spPr>
        </p:sp>
      </p:grp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4F168505-C9E3-4894-A3CF-A8EC9F95BA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67" y="5021195"/>
            <a:ext cx="2362200" cy="23622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0C0ADE42-6838-4D21-A7FD-250A993451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5" y="2434346"/>
            <a:ext cx="2760959" cy="2760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Picture 4">
            <a:extLst>
              <a:ext uri="{FF2B5EF4-FFF2-40B4-BE49-F238E27FC236}">
                <a16:creationId xmlns="" xmlns:a16="http://schemas.microsoft.com/office/drawing/2014/main" id="{34017892-0DBD-44F6-A262-E3ECD4C77F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1581" y="5422041"/>
            <a:ext cx="2760960" cy="1715189"/>
          </a:xfrm>
          <a:prstGeom prst="rect">
            <a:avLst/>
          </a:prstGeom>
        </p:spPr>
      </p:pic>
      <p:sp>
        <p:nvSpPr>
          <p:cNvPr id="30" name="TextBox 5">
            <a:extLst>
              <a:ext uri="{FF2B5EF4-FFF2-40B4-BE49-F238E27FC236}">
                <a16:creationId xmlns="" xmlns:a16="http://schemas.microsoft.com/office/drawing/2014/main" id="{1CEC79C9-F1FF-4322-9E1A-E86115176387}"/>
              </a:ext>
            </a:extLst>
          </p:cNvPr>
          <p:cNvSpPr txBox="1"/>
          <p:nvPr/>
        </p:nvSpPr>
        <p:spPr>
          <a:xfrm>
            <a:off x="478337" y="5697651"/>
            <a:ext cx="2230528" cy="1163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5"/>
              </a:lnSpc>
            </a:pPr>
            <a:r>
              <a:rPr lang="ru-RU" sz="2800" spc="36" dirty="0">
                <a:solidFill>
                  <a:srgbClr val="FFFFFF"/>
                </a:solidFill>
                <a:latin typeface="Source Serif Pro Black" panose="02040903050405020204" pitchFamily="18" charset="0"/>
                <a:ea typeface="Source Serif Pro Black" panose="02040903050405020204" pitchFamily="18" charset="0"/>
                <a:cs typeface="Miriam" panose="020B0502050101010101" pitchFamily="34" charset="-79"/>
              </a:rPr>
              <a:t>Сообщество Молодежи Пятигорска в ВК</a:t>
            </a:r>
            <a:endParaRPr lang="en-US" sz="2800" spc="36" dirty="0">
              <a:solidFill>
                <a:srgbClr val="FFFFFF"/>
              </a:solidFill>
              <a:latin typeface="Source Serif Pro Black" panose="02040903050405020204" pitchFamily="18" charset="0"/>
              <a:ea typeface="Source Serif Pro Black" panose="02040903050405020204" pitchFamily="18" charset="0"/>
              <a:cs typeface="Miriam" panose="020B0502050101010101" pitchFamily="34" charset="-79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29000" y="2209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352800" y="2286000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179" dirty="0" smtClean="0">
                <a:solidFill>
                  <a:schemeClr val="bg1"/>
                </a:solidFill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Это была лишь малая часть той добровольческой деятельности, которая реализуется в молодежном центре.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051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250761FF-F092-4384-A49E-360EF79ECA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66" r="28713"/>
          <a:stretch/>
        </p:blipFill>
        <p:spPr>
          <a:xfrm>
            <a:off x="-14654" y="0"/>
            <a:ext cx="3905531" cy="73152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629217" y="480081"/>
            <a:ext cx="1355605" cy="1091377"/>
            <a:chOff x="0" y="0"/>
            <a:chExt cx="6368356" cy="5126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68356" cy="5126990"/>
            </a:xfrm>
            <a:custGeom>
              <a:avLst/>
              <a:gdLst/>
              <a:ahLst/>
              <a:cxnLst/>
              <a:rect l="l" t="t" r="r" b="b"/>
              <a:pathLst>
                <a:path w="6368356" h="5126990">
                  <a:moveTo>
                    <a:pt x="3546416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46416" y="5126990"/>
                  </a:lnTo>
                  <a:lnTo>
                    <a:pt x="6368356" y="2564130"/>
                  </a:lnTo>
                  <a:close/>
                </a:path>
              </a:pathLst>
            </a:custGeom>
            <a:solidFill>
              <a:srgbClr val="FFCC5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100628" y="1059839"/>
            <a:ext cx="718955" cy="575164"/>
            <a:chOff x="0" y="0"/>
            <a:chExt cx="6408833" cy="51269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408833" cy="5126990"/>
            </a:xfrm>
            <a:custGeom>
              <a:avLst/>
              <a:gdLst/>
              <a:ahLst/>
              <a:cxnLst/>
              <a:rect l="l" t="t" r="r" b="b"/>
              <a:pathLst>
                <a:path w="6408833" h="5126990">
                  <a:moveTo>
                    <a:pt x="3586893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86893" y="5126990"/>
                  </a:lnTo>
                  <a:lnTo>
                    <a:pt x="6408833" y="2564130"/>
                  </a:lnTo>
                  <a:close/>
                </a:path>
              </a:pathLst>
            </a:custGeom>
            <a:solidFill>
              <a:srgbClr val="FF747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4038600" y="152400"/>
            <a:ext cx="6477000" cy="1006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06"/>
              </a:lnSpc>
            </a:pPr>
            <a:r>
              <a:rPr lang="ru-RU" sz="4800" spc="179" dirty="0">
                <a:solidFill>
                  <a:srgbClr val="4CB8B4"/>
                </a:solidFill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Что такое ПГВО</a:t>
            </a:r>
            <a:r>
              <a:rPr lang="en-US" sz="4800" spc="179" dirty="0">
                <a:solidFill>
                  <a:srgbClr val="4CB8B4"/>
                </a:solidFill>
                <a:latin typeface="Arial Rounded MT Bold" panose="020F0704030504030204" pitchFamily="34" charset="0"/>
                <a:ea typeface="Source Serif Pro Black" panose="02040903050405020204" pitchFamily="18" charset="0"/>
              </a:rPr>
              <a:t>?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429000" y="1600200"/>
            <a:ext cx="6059110" cy="571499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505200" y="1600200"/>
            <a:ext cx="60960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22"/>
              </a:lnSpc>
            </a:pPr>
            <a:r>
              <a:rPr lang="ru-RU" sz="2300" dirty="0" smtClean="0">
                <a:solidFill>
                  <a:srgbClr val="4CB8B4"/>
                </a:solidFill>
                <a:latin typeface="Impact" panose="020B0806030902050204" pitchFamily="34" charset="0"/>
              </a:rPr>
              <a:t>	На базе молодежного центра активную </a:t>
            </a:r>
            <a:r>
              <a:rPr lang="ru-RU" sz="2300" dirty="0" smtClean="0">
                <a:solidFill>
                  <a:srgbClr val="4CB8B4"/>
                </a:solidFill>
                <a:latin typeface="Impact" panose="020B0806030902050204" pitchFamily="34" charset="0"/>
              </a:rPr>
              <a:t>работу</a:t>
            </a:r>
            <a:r>
              <a:rPr lang="ru-RU" sz="2300" dirty="0" smtClean="0">
                <a:solidFill>
                  <a:srgbClr val="4CB8B4"/>
                </a:solidFill>
                <a:latin typeface="Impact" panose="020B0806030902050204" pitchFamily="34" charset="0"/>
              </a:rPr>
              <a:t> ведет Пятигорский городской Волонтерский отряд (</a:t>
            </a:r>
            <a:r>
              <a:rPr lang="ru-RU" sz="2300" dirty="0" smtClean="0">
                <a:solidFill>
                  <a:srgbClr val="4CB8B4"/>
                </a:solidFill>
                <a:latin typeface="Impact" panose="020B0806030902050204" pitchFamily="34" charset="0"/>
              </a:rPr>
              <a:t>ПГВО</a:t>
            </a:r>
            <a:r>
              <a:rPr lang="ru-RU" sz="2300" dirty="0" smtClean="0">
                <a:solidFill>
                  <a:srgbClr val="4CB8B4"/>
                </a:solidFill>
                <a:latin typeface="Impact" panose="020B0806030902050204" pitchFamily="34" charset="0"/>
              </a:rPr>
              <a:t>).</a:t>
            </a:r>
          </a:p>
          <a:p>
            <a:pPr>
              <a:lnSpc>
                <a:spcPts val="3622"/>
              </a:lnSpc>
            </a:pPr>
            <a:r>
              <a:rPr lang="ru-RU" sz="2300" dirty="0" smtClean="0">
                <a:solidFill>
                  <a:srgbClr val="4CB8B4"/>
                </a:solidFill>
                <a:latin typeface="Impact" panose="020B0806030902050204" pitchFamily="34" charset="0"/>
              </a:rPr>
              <a:t>	Пятигорский </a:t>
            </a:r>
            <a:r>
              <a:rPr lang="ru-RU" sz="2300" dirty="0" smtClean="0">
                <a:solidFill>
                  <a:srgbClr val="4CB8B4"/>
                </a:solidFill>
                <a:latin typeface="Impact" panose="020B0806030902050204" pitchFamily="34" charset="0"/>
              </a:rPr>
              <a:t>городской Волонтерский </a:t>
            </a:r>
            <a:r>
              <a:rPr lang="ru-RU" sz="2300" dirty="0" smtClean="0">
                <a:solidFill>
                  <a:srgbClr val="4CB8B4"/>
                </a:solidFill>
                <a:latin typeface="Impact" panose="020B0806030902050204" pitchFamily="34" charset="0"/>
              </a:rPr>
              <a:t>отряд – это </a:t>
            </a:r>
            <a:r>
              <a:rPr lang="ru-RU" sz="2300" dirty="0">
                <a:solidFill>
                  <a:srgbClr val="4CB8B4"/>
                </a:solidFill>
                <a:latin typeface="Impact" panose="020B0806030902050204" pitchFamily="34" charset="0"/>
              </a:rPr>
              <a:t>коллективная деятельность волонтеров, направленная на осуществление благотворительной деятельности в форме безвозмездного выполнения работ, оказания услуг в том числе и в области общественно-значимой, экологически-ориентированной деятельности на территории города-курорта Пятигорска.</a:t>
            </a:r>
            <a:endParaRPr lang="en-US" sz="2300" spc="48" dirty="0">
              <a:solidFill>
                <a:srgbClr val="4CB8B4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2438400" y="5181600"/>
            <a:ext cx="714376" cy="568253"/>
            <a:chOff x="0" y="0"/>
            <a:chExt cx="6346308" cy="51269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46308" cy="5126990"/>
            </a:xfrm>
            <a:custGeom>
              <a:avLst/>
              <a:gdLst/>
              <a:ahLst/>
              <a:cxnLst/>
              <a:rect l="l" t="t" r="r" b="b"/>
              <a:pathLst>
                <a:path w="6346308" h="5126990">
                  <a:moveTo>
                    <a:pt x="3524367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4367" y="5126990"/>
                  </a:lnTo>
                  <a:lnTo>
                    <a:pt x="6346308" y="2564130"/>
                  </a:lnTo>
                  <a:close/>
                </a:path>
              </a:pathLst>
            </a:custGeom>
            <a:solidFill>
              <a:srgbClr val="FFCC58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-493286" y="5032260"/>
            <a:ext cx="1517551" cy="1223101"/>
            <a:chOff x="0" y="0"/>
            <a:chExt cx="6361360" cy="51269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61360" cy="5126990"/>
            </a:xfrm>
            <a:custGeom>
              <a:avLst/>
              <a:gdLst/>
              <a:ahLst/>
              <a:cxnLst/>
              <a:rect l="l" t="t" r="r" b="b"/>
              <a:pathLst>
                <a:path w="6361360" h="5126990">
                  <a:moveTo>
                    <a:pt x="353942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39420" y="5126990"/>
                  </a:lnTo>
                  <a:lnTo>
                    <a:pt x="6361360" y="2564130"/>
                  </a:lnTo>
                  <a:close/>
                </a:path>
              </a:pathLst>
            </a:custGeom>
            <a:solidFill>
              <a:srgbClr val="4CB8B4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9034645" y="6740036"/>
            <a:ext cx="718955" cy="575164"/>
            <a:chOff x="0" y="0"/>
            <a:chExt cx="6408833" cy="51269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408833" cy="5126990"/>
            </a:xfrm>
            <a:custGeom>
              <a:avLst/>
              <a:gdLst/>
              <a:ahLst/>
              <a:cxnLst/>
              <a:rect l="l" t="t" r="r" b="b"/>
              <a:pathLst>
                <a:path w="6408833" h="5126990">
                  <a:moveTo>
                    <a:pt x="3586893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86893" y="5126990"/>
                  </a:lnTo>
                  <a:lnTo>
                    <a:pt x="6408833" y="2564130"/>
                  </a:lnTo>
                  <a:close/>
                </a:path>
              </a:pathLst>
            </a:custGeom>
            <a:solidFill>
              <a:srgbClr val="FF7477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B8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54E7750-0980-4006-A7FE-3A11516D8D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469" y="17257"/>
            <a:ext cx="2464391" cy="369658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FBF0E90A-2424-45EF-86DA-927016748F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688564"/>
            <a:ext cx="2438400" cy="36576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8A9E3CDF-C15D-46D8-979C-6BFC49D226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136" y="4983965"/>
            <a:ext cx="3149599" cy="236219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134BCCB-945B-4D1E-961F-BF6214D81A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73"/>
          <a:stretch/>
        </p:blipFill>
        <p:spPr>
          <a:xfrm>
            <a:off x="990600" y="4953001"/>
            <a:ext cx="3323096" cy="2370328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70393" y="103677"/>
            <a:ext cx="9023364" cy="1107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06"/>
              </a:lnSpc>
            </a:pPr>
            <a:r>
              <a:rPr lang="ru-RU" sz="7200" spc="179" dirty="0">
                <a:solidFill>
                  <a:srgbClr val="FFFFFF"/>
                </a:solidFill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Задачи ПГВО</a:t>
            </a:r>
            <a:endParaRPr lang="en-US" sz="7200" spc="179" dirty="0">
              <a:solidFill>
                <a:srgbClr val="FFFFFF"/>
              </a:solidFill>
              <a:latin typeface="Source Serif Pro Black" panose="02040903050405020204" pitchFamily="18" charset="0"/>
              <a:ea typeface="Source Serif Pro Black" panose="02040903050405020204" pitchFamily="18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6004921" y="3576227"/>
            <a:ext cx="7366218" cy="17366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99456" y="1672512"/>
            <a:ext cx="7581950" cy="3164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3622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Impact" panose="020B0806030902050204" pitchFamily="34" charset="0"/>
              </a:rPr>
              <a:t>Привлечение  волонтеров к участию в различных социально-значимых проектах, программах, мероприятиях и акциях. </a:t>
            </a:r>
          </a:p>
          <a:p>
            <a:pPr marL="285750" indent="-285750">
              <a:lnSpc>
                <a:spcPts val="3622"/>
              </a:lnSpc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marL="285750" indent="-285750">
              <a:lnSpc>
                <a:spcPts val="3622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Impact" panose="020B0806030902050204" pitchFamily="34" charset="0"/>
              </a:rPr>
              <a:t>Организация добровольческой деятельности, направленной на защиту прав и свобод человека, социально незащищенных групп граждан.</a:t>
            </a:r>
            <a:endParaRPr lang="en-US" sz="3200" spc="48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5446148" y="1141007"/>
            <a:ext cx="718955" cy="575164"/>
            <a:chOff x="0" y="0"/>
            <a:chExt cx="6408833" cy="51269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08833" cy="5126990"/>
            </a:xfrm>
            <a:custGeom>
              <a:avLst/>
              <a:gdLst/>
              <a:ahLst/>
              <a:cxnLst/>
              <a:rect l="l" t="t" r="r" b="b"/>
              <a:pathLst>
                <a:path w="6408833" h="5126990">
                  <a:moveTo>
                    <a:pt x="3586893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86893" y="5126990"/>
                  </a:lnTo>
                  <a:lnTo>
                    <a:pt x="6408833" y="2564130"/>
                  </a:lnTo>
                  <a:close/>
                </a:path>
              </a:pathLst>
            </a:custGeom>
            <a:solidFill>
              <a:srgbClr val="FFCC58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005754" y="1195754"/>
            <a:ext cx="352642" cy="284300"/>
            <a:chOff x="0" y="0"/>
            <a:chExt cx="6359534" cy="51269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9534" cy="5126990"/>
            </a:xfrm>
            <a:custGeom>
              <a:avLst/>
              <a:gdLst/>
              <a:ahLst/>
              <a:cxnLst/>
              <a:rect l="l" t="t" r="r" b="b"/>
              <a:pathLst>
                <a:path w="6359534" h="5126990">
                  <a:moveTo>
                    <a:pt x="3537594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37594" y="5126990"/>
                  </a:lnTo>
                  <a:lnTo>
                    <a:pt x="6359534" y="256413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-16042" y="5779947"/>
            <a:ext cx="1921353" cy="1543382"/>
            <a:chOff x="0" y="0"/>
            <a:chExt cx="6382674" cy="51269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82674" cy="5126990"/>
            </a:xfrm>
            <a:custGeom>
              <a:avLst/>
              <a:gdLst/>
              <a:ahLst/>
              <a:cxnLst/>
              <a:rect l="l" t="t" r="r" b="b"/>
              <a:pathLst>
                <a:path w="6382674" h="5126990">
                  <a:moveTo>
                    <a:pt x="3560734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60734" y="5126990"/>
                  </a:lnTo>
                  <a:lnTo>
                    <a:pt x="6382674" y="2564130"/>
                  </a:lnTo>
                  <a:close/>
                </a:path>
              </a:pathLst>
            </a:custGeom>
            <a:solidFill>
              <a:srgbClr val="FF747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4030648" y="5837150"/>
            <a:ext cx="566096" cy="455638"/>
            <a:chOff x="0" y="0"/>
            <a:chExt cx="6369991" cy="51269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69991" cy="5126990"/>
            </a:xfrm>
            <a:custGeom>
              <a:avLst/>
              <a:gdLst/>
              <a:ahLst/>
              <a:cxnLst/>
              <a:rect l="l" t="t" r="r" b="b"/>
              <a:pathLst>
                <a:path w="6369991" h="5126990">
                  <a:moveTo>
                    <a:pt x="3548051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48051" y="5126990"/>
                  </a:lnTo>
                  <a:lnTo>
                    <a:pt x="6369991" y="256413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17" name="Group 5">
            <a:extLst>
              <a:ext uri="{FF2B5EF4-FFF2-40B4-BE49-F238E27FC236}">
                <a16:creationId xmlns="" xmlns:a16="http://schemas.microsoft.com/office/drawing/2014/main" id="{5FEA9394-B631-4C88-A6CD-0506EBBF05F5}"/>
              </a:ext>
            </a:extLst>
          </p:cNvPr>
          <p:cNvGrpSpPr/>
          <p:nvPr/>
        </p:nvGrpSpPr>
        <p:grpSpPr>
          <a:xfrm>
            <a:off x="6972250" y="4673548"/>
            <a:ext cx="718955" cy="575164"/>
            <a:chOff x="0" y="0"/>
            <a:chExt cx="6408833" cy="5126990"/>
          </a:xfrm>
        </p:grpSpPr>
        <p:sp>
          <p:nvSpPr>
            <p:cNvPr id="18" name="Freeform 6">
              <a:extLst>
                <a:ext uri="{FF2B5EF4-FFF2-40B4-BE49-F238E27FC236}">
                  <a16:creationId xmlns="" xmlns:a16="http://schemas.microsoft.com/office/drawing/2014/main" id="{596E0FED-E4A9-4782-976C-EE90D6086BC9}"/>
                </a:ext>
              </a:extLst>
            </p:cNvPr>
            <p:cNvSpPr/>
            <p:nvPr/>
          </p:nvSpPr>
          <p:spPr>
            <a:xfrm>
              <a:off x="0" y="0"/>
              <a:ext cx="6408833" cy="5126990"/>
            </a:xfrm>
            <a:custGeom>
              <a:avLst/>
              <a:gdLst/>
              <a:ahLst/>
              <a:cxnLst/>
              <a:rect l="l" t="t" r="r" b="b"/>
              <a:pathLst>
                <a:path w="6408833" h="5126990">
                  <a:moveTo>
                    <a:pt x="3586893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86893" y="5126990"/>
                  </a:lnTo>
                  <a:lnTo>
                    <a:pt x="6408833" y="2564130"/>
                  </a:lnTo>
                  <a:close/>
                </a:path>
              </a:pathLst>
            </a:custGeom>
            <a:solidFill>
              <a:srgbClr val="FFCC58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4">
            <a:extLst>
              <a:ext uri="{FF2B5EF4-FFF2-40B4-BE49-F238E27FC236}">
                <a16:creationId xmlns="" xmlns:a16="http://schemas.microsoft.com/office/drawing/2014/main" id="{8944BAB7-F708-4815-A591-EDA9CD602F09}"/>
              </a:ext>
            </a:extLst>
          </p:cNvPr>
          <p:cNvGrpSpPr/>
          <p:nvPr/>
        </p:nvGrpSpPr>
        <p:grpSpPr>
          <a:xfrm>
            <a:off x="6295139" y="1000105"/>
            <a:ext cx="3267075" cy="1337178"/>
            <a:chOff x="0" y="0"/>
            <a:chExt cx="15225500" cy="5126990"/>
          </a:xfrm>
        </p:grpSpPr>
        <p:sp>
          <p:nvSpPr>
            <p:cNvPr id="32" name="Freeform 5">
              <a:extLst>
                <a:ext uri="{FF2B5EF4-FFF2-40B4-BE49-F238E27FC236}">
                  <a16:creationId xmlns="" xmlns:a16="http://schemas.microsoft.com/office/drawing/2014/main" id="{FDFA1DCE-B81B-494E-8133-597612382CA3}"/>
                </a:ext>
              </a:extLst>
            </p:cNvPr>
            <p:cNvSpPr/>
            <p:nvPr/>
          </p:nvSpPr>
          <p:spPr>
            <a:xfrm>
              <a:off x="0" y="0"/>
              <a:ext cx="15225500" cy="5126990"/>
            </a:xfrm>
            <a:custGeom>
              <a:avLst/>
              <a:gdLst/>
              <a:ahLst/>
              <a:cxnLst/>
              <a:rect l="l" t="t" r="r" b="b"/>
              <a:pathLst>
                <a:path w="15225500" h="5126990">
                  <a:moveTo>
                    <a:pt x="124035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12403560" y="5126990"/>
                  </a:lnTo>
                  <a:lnTo>
                    <a:pt x="15225500" y="256413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37" name="Group 4">
            <a:extLst>
              <a:ext uri="{FF2B5EF4-FFF2-40B4-BE49-F238E27FC236}">
                <a16:creationId xmlns="" xmlns:a16="http://schemas.microsoft.com/office/drawing/2014/main" id="{35C7317B-3239-492D-AA5F-EDDED969F749}"/>
              </a:ext>
            </a:extLst>
          </p:cNvPr>
          <p:cNvGrpSpPr/>
          <p:nvPr/>
        </p:nvGrpSpPr>
        <p:grpSpPr>
          <a:xfrm>
            <a:off x="5853170" y="5545947"/>
            <a:ext cx="3267075" cy="1337178"/>
            <a:chOff x="0" y="0"/>
            <a:chExt cx="15225500" cy="5126990"/>
          </a:xfrm>
        </p:grpSpPr>
        <p:sp>
          <p:nvSpPr>
            <p:cNvPr id="38" name="Freeform 5">
              <a:extLst>
                <a:ext uri="{FF2B5EF4-FFF2-40B4-BE49-F238E27FC236}">
                  <a16:creationId xmlns="" xmlns:a16="http://schemas.microsoft.com/office/drawing/2014/main" id="{A3950E7A-1EE2-4ED6-A14C-EEC24AC4E10E}"/>
                </a:ext>
              </a:extLst>
            </p:cNvPr>
            <p:cNvSpPr/>
            <p:nvPr/>
          </p:nvSpPr>
          <p:spPr>
            <a:xfrm>
              <a:off x="0" y="0"/>
              <a:ext cx="15225500" cy="5126990"/>
            </a:xfrm>
            <a:custGeom>
              <a:avLst/>
              <a:gdLst/>
              <a:ahLst/>
              <a:cxnLst/>
              <a:rect l="l" t="t" r="r" b="b"/>
              <a:pathLst>
                <a:path w="15225500" h="5126990">
                  <a:moveTo>
                    <a:pt x="124035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12403560" y="5126990"/>
                  </a:lnTo>
                  <a:lnTo>
                    <a:pt x="15225500" y="256413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33" name="Group 4">
            <a:extLst>
              <a:ext uri="{FF2B5EF4-FFF2-40B4-BE49-F238E27FC236}">
                <a16:creationId xmlns="" xmlns:a16="http://schemas.microsoft.com/office/drawing/2014/main" id="{BC7809AD-88B7-4839-91B9-5A3EC8560581}"/>
              </a:ext>
            </a:extLst>
          </p:cNvPr>
          <p:cNvGrpSpPr/>
          <p:nvPr/>
        </p:nvGrpSpPr>
        <p:grpSpPr>
          <a:xfrm>
            <a:off x="215006" y="5648800"/>
            <a:ext cx="3267075" cy="1337178"/>
            <a:chOff x="0" y="0"/>
            <a:chExt cx="15225500" cy="5126990"/>
          </a:xfrm>
        </p:grpSpPr>
        <p:sp>
          <p:nvSpPr>
            <p:cNvPr id="34" name="Freeform 5">
              <a:extLst>
                <a:ext uri="{FF2B5EF4-FFF2-40B4-BE49-F238E27FC236}">
                  <a16:creationId xmlns="" xmlns:a16="http://schemas.microsoft.com/office/drawing/2014/main" id="{2215A17E-EE28-489F-AF1D-3FAF150960B7}"/>
                </a:ext>
              </a:extLst>
            </p:cNvPr>
            <p:cNvSpPr/>
            <p:nvPr/>
          </p:nvSpPr>
          <p:spPr>
            <a:xfrm>
              <a:off x="0" y="0"/>
              <a:ext cx="15225500" cy="5126990"/>
            </a:xfrm>
            <a:custGeom>
              <a:avLst/>
              <a:gdLst/>
              <a:ahLst/>
              <a:cxnLst/>
              <a:rect l="l" t="t" r="r" b="b"/>
              <a:pathLst>
                <a:path w="15225500" h="5126990">
                  <a:moveTo>
                    <a:pt x="124035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12403560" y="5126990"/>
                  </a:lnTo>
                  <a:lnTo>
                    <a:pt x="15225500" y="256413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35" name="Group 4">
            <a:extLst>
              <a:ext uri="{FF2B5EF4-FFF2-40B4-BE49-F238E27FC236}">
                <a16:creationId xmlns="" xmlns:a16="http://schemas.microsoft.com/office/drawing/2014/main" id="{353892CD-E1AA-4A87-9F2E-B60BDC6263B3}"/>
              </a:ext>
            </a:extLst>
          </p:cNvPr>
          <p:cNvGrpSpPr/>
          <p:nvPr/>
        </p:nvGrpSpPr>
        <p:grpSpPr>
          <a:xfrm>
            <a:off x="3025206" y="3242785"/>
            <a:ext cx="3267075" cy="1337178"/>
            <a:chOff x="0" y="0"/>
            <a:chExt cx="15225500" cy="5126990"/>
          </a:xfrm>
        </p:grpSpPr>
        <p:sp>
          <p:nvSpPr>
            <p:cNvPr id="36" name="Freeform 5">
              <a:extLst>
                <a:ext uri="{FF2B5EF4-FFF2-40B4-BE49-F238E27FC236}">
                  <a16:creationId xmlns="" xmlns:a16="http://schemas.microsoft.com/office/drawing/2014/main" id="{40AF4DDF-C7A0-468A-A647-0191170DD4FD}"/>
                </a:ext>
              </a:extLst>
            </p:cNvPr>
            <p:cNvSpPr/>
            <p:nvPr/>
          </p:nvSpPr>
          <p:spPr>
            <a:xfrm>
              <a:off x="0" y="0"/>
              <a:ext cx="15225500" cy="5126990"/>
            </a:xfrm>
            <a:custGeom>
              <a:avLst/>
              <a:gdLst/>
              <a:ahLst/>
              <a:cxnLst/>
              <a:rect l="l" t="t" r="r" b="b"/>
              <a:pathLst>
                <a:path w="15225500" h="5126990">
                  <a:moveTo>
                    <a:pt x="124035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12403560" y="5126990"/>
                  </a:lnTo>
                  <a:lnTo>
                    <a:pt x="15225500" y="256413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8600" y="932378"/>
            <a:ext cx="3267075" cy="1337178"/>
            <a:chOff x="0" y="0"/>
            <a:chExt cx="15225500" cy="5126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225500" cy="5126990"/>
            </a:xfrm>
            <a:custGeom>
              <a:avLst/>
              <a:gdLst/>
              <a:ahLst/>
              <a:cxnLst/>
              <a:rect l="l" t="t" r="r" b="b"/>
              <a:pathLst>
                <a:path w="15225500" h="5126990">
                  <a:moveTo>
                    <a:pt x="124035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12403560" y="5126990"/>
                  </a:lnTo>
                  <a:lnTo>
                    <a:pt x="15225500" y="256413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28600" y="155767"/>
            <a:ext cx="102108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Основные направления </a:t>
            </a:r>
            <a:r>
              <a:rPr lang="ru-RU" sz="3200" dirty="0" smtClean="0">
                <a:solidFill>
                  <a:schemeClr val="bg1"/>
                </a:solidFill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деятельности</a:t>
            </a:r>
            <a:endParaRPr lang="ru-RU" sz="9600" dirty="0">
              <a:solidFill>
                <a:schemeClr val="bg1"/>
              </a:solidFill>
              <a:effectLst/>
              <a:latin typeface="Source Serif Pro Black" panose="02040903050405020204" pitchFamily="18" charset="0"/>
              <a:ea typeface="Source Serif Pro Black" panose="02040903050405020204" pitchFamily="18" charset="0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004637" y="1410979"/>
            <a:ext cx="3394075" cy="748645"/>
            <a:chOff x="0" y="47625"/>
            <a:chExt cx="4356100" cy="976984"/>
          </a:xfrm>
        </p:grpSpPr>
        <p:sp>
          <p:nvSpPr>
            <p:cNvPr id="10" name="TextBox 10"/>
            <p:cNvSpPr txBox="1"/>
            <p:nvPr/>
          </p:nvSpPr>
          <p:spPr>
            <a:xfrm>
              <a:off x="0" y="47625"/>
              <a:ext cx="4193103" cy="7698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342"/>
                </a:lnSpc>
              </a:pPr>
              <a:r>
                <a:rPr lang="ru-RU" sz="2415" spc="48" dirty="0">
                  <a:solidFill>
                    <a:srgbClr val="4CB8B4"/>
                  </a:solidFill>
                  <a:latin typeface="Impact" panose="020B0806030902050204" pitchFamily="34" charset="0"/>
                </a:rPr>
                <a:t>Патриотическое </a:t>
              </a:r>
              <a:r>
                <a:rPr lang="ru-RU" sz="2415" spc="48" dirty="0" err="1">
                  <a:solidFill>
                    <a:srgbClr val="4CB8B4"/>
                  </a:solidFill>
                  <a:latin typeface="Impact" panose="020B0806030902050204" pitchFamily="34" charset="0"/>
                </a:rPr>
                <a:t>волонтерство</a:t>
              </a:r>
              <a:endParaRPr lang="en-US" sz="2415" spc="48" dirty="0">
                <a:solidFill>
                  <a:srgbClr val="4CB8B4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26892"/>
              <a:ext cx="4356100" cy="397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16"/>
                </a:lnSpc>
              </a:pPr>
              <a:endParaRPr lang="en-US" sz="1811" spc="36" dirty="0">
                <a:solidFill>
                  <a:srgbClr val="666666"/>
                </a:solidFill>
                <a:latin typeface="Montserrat Light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55262" y="2122522"/>
            <a:ext cx="718955" cy="575164"/>
            <a:chOff x="0" y="0"/>
            <a:chExt cx="6408833" cy="51269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408833" cy="5126990"/>
            </a:xfrm>
            <a:custGeom>
              <a:avLst/>
              <a:gdLst/>
              <a:ahLst/>
              <a:cxnLst/>
              <a:rect l="l" t="t" r="r" b="b"/>
              <a:pathLst>
                <a:path w="6408833" h="5126990">
                  <a:moveTo>
                    <a:pt x="3586893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86893" y="5126990"/>
                  </a:lnTo>
                  <a:lnTo>
                    <a:pt x="6408833" y="2564130"/>
                  </a:lnTo>
                  <a:close/>
                </a:path>
              </a:pathLst>
            </a:custGeom>
            <a:solidFill>
              <a:srgbClr val="FFCC58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7928676" y="6572840"/>
            <a:ext cx="718955" cy="575164"/>
            <a:chOff x="0" y="0"/>
            <a:chExt cx="6408833" cy="51269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408833" cy="5126990"/>
            </a:xfrm>
            <a:custGeom>
              <a:avLst/>
              <a:gdLst/>
              <a:ahLst/>
              <a:cxnLst/>
              <a:rect l="l" t="t" r="r" b="b"/>
              <a:pathLst>
                <a:path w="6408833" h="5126990">
                  <a:moveTo>
                    <a:pt x="3586893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86893" y="5126990"/>
                  </a:lnTo>
                  <a:lnTo>
                    <a:pt x="6408833" y="2564130"/>
                  </a:lnTo>
                  <a:close/>
                </a:path>
              </a:pathLst>
            </a:custGeom>
            <a:solidFill>
              <a:srgbClr val="4CB8B4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2879562" y="3716520"/>
            <a:ext cx="374081" cy="295327"/>
            <a:chOff x="0" y="0"/>
            <a:chExt cx="6494284" cy="51269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494284" cy="5126990"/>
            </a:xfrm>
            <a:custGeom>
              <a:avLst/>
              <a:gdLst/>
              <a:ahLst/>
              <a:cxnLst/>
              <a:rect l="l" t="t" r="r" b="b"/>
              <a:pathLst>
                <a:path w="6494284" h="5126990">
                  <a:moveTo>
                    <a:pt x="3672344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672344" y="5126990"/>
                  </a:lnTo>
                  <a:lnTo>
                    <a:pt x="6494284" y="256413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8857906" y="6528112"/>
            <a:ext cx="374081" cy="295327"/>
            <a:chOff x="0" y="0"/>
            <a:chExt cx="6494284" cy="512699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494284" cy="5126990"/>
            </a:xfrm>
            <a:custGeom>
              <a:avLst/>
              <a:gdLst/>
              <a:ahLst/>
              <a:cxnLst/>
              <a:rect l="l" t="t" r="r" b="b"/>
              <a:pathLst>
                <a:path w="6494284" h="5126990">
                  <a:moveTo>
                    <a:pt x="3672344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672344" y="5126990"/>
                  </a:lnTo>
                  <a:lnTo>
                    <a:pt x="6494284" y="256413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663743" y="5545947"/>
            <a:ext cx="290830" cy="229602"/>
            <a:chOff x="0" y="0"/>
            <a:chExt cx="6494284" cy="51269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494284" cy="5126990"/>
            </a:xfrm>
            <a:custGeom>
              <a:avLst/>
              <a:gdLst/>
              <a:ahLst/>
              <a:cxnLst/>
              <a:rect l="l" t="t" r="r" b="b"/>
              <a:pathLst>
                <a:path w="6494284" h="5126990">
                  <a:moveTo>
                    <a:pt x="3672344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672344" y="5126990"/>
                  </a:lnTo>
                  <a:lnTo>
                    <a:pt x="6494284" y="2564130"/>
                  </a:lnTo>
                  <a:close/>
                </a:path>
              </a:pathLst>
            </a:custGeom>
            <a:solidFill>
              <a:srgbClr val="FFCC58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4335529" y="4520997"/>
            <a:ext cx="295389" cy="233202"/>
            <a:chOff x="0" y="0"/>
            <a:chExt cx="6494284" cy="512699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494284" cy="5126990"/>
            </a:xfrm>
            <a:custGeom>
              <a:avLst/>
              <a:gdLst/>
              <a:ahLst/>
              <a:cxnLst/>
              <a:rect l="l" t="t" r="r" b="b"/>
              <a:pathLst>
                <a:path w="6494284" h="5126990">
                  <a:moveTo>
                    <a:pt x="3672344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672344" y="5126990"/>
                  </a:lnTo>
                  <a:lnTo>
                    <a:pt x="6494284" y="2564130"/>
                  </a:lnTo>
                  <a:close/>
                </a:path>
              </a:pathLst>
            </a:custGeom>
            <a:solidFill>
              <a:srgbClr val="4CB8B4"/>
            </a:solidFill>
          </p:spPr>
        </p:sp>
      </p:grpSp>
      <p:sp>
        <p:nvSpPr>
          <p:cNvPr id="40" name="TextBox 10">
            <a:extLst>
              <a:ext uri="{FF2B5EF4-FFF2-40B4-BE49-F238E27FC236}">
                <a16:creationId xmlns="" xmlns:a16="http://schemas.microsoft.com/office/drawing/2014/main" id="{A66F0D2C-3ABE-412B-8035-C06D6581BB23}"/>
              </a:ext>
            </a:extLst>
          </p:cNvPr>
          <p:cNvSpPr txBox="1"/>
          <p:nvPr/>
        </p:nvSpPr>
        <p:spPr>
          <a:xfrm>
            <a:off x="3700462" y="3653905"/>
            <a:ext cx="3267075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42"/>
              </a:lnSpc>
            </a:pPr>
            <a:r>
              <a:rPr lang="ru-RU" sz="2415" spc="48" dirty="0">
                <a:solidFill>
                  <a:srgbClr val="4CB8B4"/>
                </a:solidFill>
                <a:latin typeface="Impact" panose="020B0806030902050204" pitchFamily="34" charset="0"/>
              </a:rPr>
              <a:t>Социальное </a:t>
            </a:r>
            <a:r>
              <a:rPr lang="ru-RU" sz="2415" spc="48" dirty="0" err="1">
                <a:solidFill>
                  <a:srgbClr val="4CB8B4"/>
                </a:solidFill>
                <a:latin typeface="Impact" panose="020B0806030902050204" pitchFamily="34" charset="0"/>
              </a:rPr>
              <a:t>волонтерство</a:t>
            </a:r>
            <a:endParaRPr lang="en-US" sz="2415" spc="48" dirty="0">
              <a:solidFill>
                <a:srgbClr val="4CB8B4"/>
              </a:solidFill>
              <a:latin typeface="Impact" panose="020B0806030902050204" pitchFamily="34" charset="0"/>
            </a:endParaRPr>
          </a:p>
        </p:txBody>
      </p:sp>
      <p:sp>
        <p:nvSpPr>
          <p:cNvPr id="41" name="TextBox 10">
            <a:extLst>
              <a:ext uri="{FF2B5EF4-FFF2-40B4-BE49-F238E27FC236}">
                <a16:creationId xmlns="" xmlns:a16="http://schemas.microsoft.com/office/drawing/2014/main" id="{E89BB599-12CB-43B2-984E-DC1C15BE8F4B}"/>
              </a:ext>
            </a:extLst>
          </p:cNvPr>
          <p:cNvSpPr txBox="1"/>
          <p:nvPr/>
        </p:nvSpPr>
        <p:spPr>
          <a:xfrm>
            <a:off x="6967537" y="1417337"/>
            <a:ext cx="3267075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42"/>
              </a:lnSpc>
            </a:pPr>
            <a:r>
              <a:rPr lang="ru-RU" sz="2415" spc="48" dirty="0">
                <a:solidFill>
                  <a:srgbClr val="4CB8B4"/>
                </a:solidFill>
                <a:latin typeface="Impact" panose="020B0806030902050204" pitchFamily="34" charset="0"/>
              </a:rPr>
              <a:t>Экологическое </a:t>
            </a:r>
            <a:r>
              <a:rPr lang="ru-RU" sz="2415" spc="48" dirty="0" err="1">
                <a:solidFill>
                  <a:srgbClr val="4CB8B4"/>
                </a:solidFill>
                <a:latin typeface="Impact" panose="020B0806030902050204" pitchFamily="34" charset="0"/>
              </a:rPr>
              <a:t>волонтерство</a:t>
            </a:r>
            <a:endParaRPr lang="en-US" sz="2415" spc="48" dirty="0">
              <a:solidFill>
                <a:srgbClr val="4CB8B4"/>
              </a:solidFill>
              <a:latin typeface="Impact" panose="020B0806030902050204" pitchFamily="34" charset="0"/>
            </a:endParaRPr>
          </a:p>
        </p:txBody>
      </p:sp>
      <p:sp>
        <p:nvSpPr>
          <p:cNvPr id="42" name="TextBox 10">
            <a:extLst>
              <a:ext uri="{FF2B5EF4-FFF2-40B4-BE49-F238E27FC236}">
                <a16:creationId xmlns="" xmlns:a16="http://schemas.microsoft.com/office/drawing/2014/main" id="{EA5A774F-25B3-440A-A110-651E31BD5B1A}"/>
              </a:ext>
            </a:extLst>
          </p:cNvPr>
          <p:cNvSpPr txBox="1"/>
          <p:nvPr/>
        </p:nvSpPr>
        <p:spPr>
          <a:xfrm>
            <a:off x="918411" y="6022436"/>
            <a:ext cx="3267075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42"/>
              </a:lnSpc>
            </a:pPr>
            <a:r>
              <a:rPr lang="ru-RU" sz="2415" spc="48" dirty="0">
                <a:solidFill>
                  <a:srgbClr val="4CB8B4"/>
                </a:solidFill>
                <a:latin typeface="Impact" panose="020B0806030902050204" pitchFamily="34" charset="0"/>
              </a:rPr>
              <a:t>Событийное </a:t>
            </a:r>
            <a:r>
              <a:rPr lang="ru-RU" sz="2415" spc="48" dirty="0" err="1">
                <a:solidFill>
                  <a:srgbClr val="4CB8B4"/>
                </a:solidFill>
                <a:latin typeface="Impact" panose="020B0806030902050204" pitchFamily="34" charset="0"/>
              </a:rPr>
              <a:t>волонтерство</a:t>
            </a:r>
            <a:endParaRPr lang="en-US" sz="2415" spc="48" dirty="0">
              <a:solidFill>
                <a:srgbClr val="4CB8B4"/>
              </a:solidFill>
              <a:latin typeface="Impact" panose="020B0806030902050204" pitchFamily="34" charset="0"/>
            </a:endParaRPr>
          </a:p>
        </p:txBody>
      </p:sp>
      <p:sp>
        <p:nvSpPr>
          <p:cNvPr id="43" name="TextBox 10">
            <a:extLst>
              <a:ext uri="{FF2B5EF4-FFF2-40B4-BE49-F238E27FC236}">
                <a16:creationId xmlns="" xmlns:a16="http://schemas.microsoft.com/office/drawing/2014/main" id="{84C235D9-4419-4AA4-912D-D1727AAAD5CB}"/>
              </a:ext>
            </a:extLst>
          </p:cNvPr>
          <p:cNvSpPr txBox="1"/>
          <p:nvPr/>
        </p:nvSpPr>
        <p:spPr>
          <a:xfrm>
            <a:off x="6654615" y="5858956"/>
            <a:ext cx="3267075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42"/>
              </a:lnSpc>
            </a:pPr>
            <a:r>
              <a:rPr lang="ru-RU" sz="2415" spc="48" dirty="0">
                <a:solidFill>
                  <a:srgbClr val="4CB8B4"/>
                </a:solidFill>
                <a:latin typeface="Impact" panose="020B0806030902050204" pitchFamily="34" charset="0"/>
              </a:rPr>
              <a:t>Медиа-</a:t>
            </a:r>
          </a:p>
          <a:p>
            <a:pPr>
              <a:lnSpc>
                <a:spcPts val="2342"/>
              </a:lnSpc>
            </a:pPr>
            <a:r>
              <a:rPr lang="ru-RU" sz="2415" spc="48" dirty="0" err="1">
                <a:solidFill>
                  <a:srgbClr val="4CB8B4"/>
                </a:solidFill>
                <a:latin typeface="Impact" panose="020B0806030902050204" pitchFamily="34" charset="0"/>
              </a:rPr>
              <a:t>волонтерство</a:t>
            </a:r>
            <a:endParaRPr lang="en-US" sz="2415" spc="48" dirty="0">
              <a:solidFill>
                <a:srgbClr val="4CB8B4"/>
              </a:solidFill>
              <a:latin typeface="Impact" panose="020B0806030902050204" pitchFamily="34" charset="0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C09C9499-335F-4AC9-9D5D-E653287EA8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62" y="925397"/>
            <a:ext cx="2320189" cy="154618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0F9FB53C-EEB6-405A-A5FC-2C663C4CC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9" y="3199020"/>
            <a:ext cx="2320190" cy="154618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FAC1338C-611B-4833-B71A-B1CD28CC61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14" y="3176473"/>
            <a:ext cx="2298314" cy="153161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C8418B50-06B6-42D9-9C65-B61CE8E2A5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639"/>
          <a:stretch/>
        </p:blipFill>
        <p:spPr>
          <a:xfrm>
            <a:off x="3868571" y="5429438"/>
            <a:ext cx="1628265" cy="1570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B8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852F17D-74CC-43F0-8125-18C047B5C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37" y="4904032"/>
            <a:ext cx="2936848" cy="195713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C4D132D1-318B-4830-98D4-43E527ED9C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743200"/>
            <a:ext cx="2936848" cy="195713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F36E2923-5B20-42AB-AC50-5AACF32EBC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35" y="236061"/>
            <a:ext cx="2936850" cy="195713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BB4B347F-F9B1-4DEF-A313-F6B137E714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01" y="4904032"/>
            <a:ext cx="2936848" cy="195713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CA8266BF-0140-49A4-A5E7-F8A908C05A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76800"/>
            <a:ext cx="2936848" cy="195713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93FA1459-B443-4364-942D-561510409E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667000"/>
            <a:ext cx="2936848" cy="195713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CD28DDC5-BB30-4F29-BC89-0A0DC45628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43200"/>
            <a:ext cx="2936848" cy="195713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7086600" y="1676400"/>
            <a:ext cx="1754685" cy="1409275"/>
            <a:chOff x="0" y="0"/>
            <a:chExt cx="6383700" cy="51269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83700" cy="5126990"/>
            </a:xfrm>
            <a:custGeom>
              <a:avLst/>
              <a:gdLst/>
              <a:ahLst/>
              <a:cxnLst/>
              <a:rect l="l" t="t" r="r" b="b"/>
              <a:pathLst>
                <a:path w="6383700" h="5126990">
                  <a:moveTo>
                    <a:pt x="35617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61760" y="5126990"/>
                  </a:lnTo>
                  <a:lnTo>
                    <a:pt x="6383700" y="2564130"/>
                  </a:lnTo>
                  <a:close/>
                </a:path>
              </a:pathLst>
            </a:custGeom>
            <a:solidFill>
              <a:srgbClr val="FF7477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2380379" y="3969762"/>
            <a:ext cx="1517551" cy="1223101"/>
            <a:chOff x="0" y="0"/>
            <a:chExt cx="6361360" cy="51269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61360" cy="5126990"/>
            </a:xfrm>
            <a:custGeom>
              <a:avLst/>
              <a:gdLst/>
              <a:ahLst/>
              <a:cxnLst/>
              <a:rect l="l" t="t" r="r" b="b"/>
              <a:pathLst>
                <a:path w="6361360" h="5126990">
                  <a:moveTo>
                    <a:pt x="353942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39420" y="5126990"/>
                  </a:lnTo>
                  <a:lnTo>
                    <a:pt x="6361360" y="256413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2911003" y="4236034"/>
            <a:ext cx="785463" cy="690558"/>
            <a:chOff x="0" y="0"/>
            <a:chExt cx="6383700" cy="51269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83700" cy="5126990"/>
            </a:xfrm>
            <a:custGeom>
              <a:avLst/>
              <a:gdLst/>
              <a:ahLst/>
              <a:cxnLst/>
              <a:rect l="l" t="t" r="r" b="b"/>
              <a:pathLst>
                <a:path w="6383700" h="5126990">
                  <a:moveTo>
                    <a:pt x="35617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61760" y="5126990"/>
                  </a:lnTo>
                  <a:lnTo>
                    <a:pt x="6383700" y="2564130"/>
                  </a:lnTo>
                  <a:close/>
                </a:path>
              </a:pathLst>
            </a:custGeom>
            <a:solidFill>
              <a:srgbClr val="FF7477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8458200" y="2057400"/>
            <a:ext cx="714376" cy="568253"/>
            <a:chOff x="0" y="0"/>
            <a:chExt cx="6346308" cy="51269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46308" cy="5126990"/>
            </a:xfrm>
            <a:custGeom>
              <a:avLst/>
              <a:gdLst/>
              <a:ahLst/>
              <a:cxnLst/>
              <a:rect l="l" t="t" r="r" b="b"/>
              <a:pathLst>
                <a:path w="6346308" h="5126990">
                  <a:moveTo>
                    <a:pt x="3524367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4367" y="5126990"/>
                  </a:lnTo>
                  <a:lnTo>
                    <a:pt x="6346308" y="2564130"/>
                  </a:lnTo>
                  <a:close/>
                </a:path>
              </a:pathLst>
            </a:custGeom>
            <a:solidFill>
              <a:srgbClr val="FFCC58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8644113" y="-1247821"/>
            <a:ext cx="1517551" cy="1223101"/>
            <a:chOff x="0" y="0"/>
            <a:chExt cx="6361360" cy="51269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61360" cy="5126990"/>
            </a:xfrm>
            <a:custGeom>
              <a:avLst/>
              <a:gdLst/>
              <a:ahLst/>
              <a:cxnLst/>
              <a:rect l="l" t="t" r="r" b="b"/>
              <a:pathLst>
                <a:path w="6361360" h="5126990">
                  <a:moveTo>
                    <a:pt x="353942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39420" y="5126990"/>
                  </a:lnTo>
                  <a:lnTo>
                    <a:pt x="6361360" y="256413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2872903" y="6480856"/>
            <a:ext cx="714376" cy="568253"/>
            <a:chOff x="0" y="0"/>
            <a:chExt cx="6346308" cy="51269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46308" cy="5126990"/>
            </a:xfrm>
            <a:custGeom>
              <a:avLst/>
              <a:gdLst/>
              <a:ahLst/>
              <a:cxnLst/>
              <a:rect l="l" t="t" r="r" b="b"/>
              <a:pathLst>
                <a:path w="6346308" h="5126990">
                  <a:moveTo>
                    <a:pt x="3524367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4367" y="5126990"/>
                  </a:lnTo>
                  <a:lnTo>
                    <a:pt x="6346308" y="2564130"/>
                  </a:lnTo>
                  <a:close/>
                </a:path>
              </a:pathLst>
            </a:custGeom>
            <a:solidFill>
              <a:srgbClr val="FFCC58"/>
            </a:solidFill>
          </p:spPr>
        </p:sp>
      </p:grpSp>
      <p:sp>
        <p:nvSpPr>
          <p:cNvPr id="25" name="TextBox 5"/>
          <p:cNvSpPr txBox="1"/>
          <p:nvPr/>
        </p:nvSpPr>
        <p:spPr>
          <a:xfrm>
            <a:off x="152400" y="152400"/>
            <a:ext cx="64008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spc="179" dirty="0" smtClean="0">
                <a:solidFill>
                  <a:srgbClr val="FFFFFF"/>
                </a:solidFill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Волонтеры помогают в организации больших городских, краевых и федеральных мероприятий и проектов.</a:t>
            </a:r>
            <a:endParaRPr lang="en-US" sz="3200" spc="179" dirty="0">
              <a:solidFill>
                <a:srgbClr val="FFFFFF"/>
              </a:solidFill>
              <a:latin typeface="Source Serif Pro Black" panose="02040903050405020204" pitchFamily="18" charset="0"/>
              <a:ea typeface="Source Serif Pro Black" panose="020409030504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E1370FD-AFB7-423F-B4B3-BCD77B07DE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3213538" cy="2141522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-5400000">
            <a:off x="-1110253" y="2282197"/>
            <a:ext cx="2237946" cy="2001653"/>
            <a:chOff x="0" y="0"/>
            <a:chExt cx="5732310" cy="51269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32310" cy="5126990"/>
            </a:xfrm>
            <a:custGeom>
              <a:avLst/>
              <a:gdLst/>
              <a:ahLst/>
              <a:cxnLst/>
              <a:rect l="l" t="t" r="r" b="b"/>
              <a:pathLst>
                <a:path w="5732310" h="5126990">
                  <a:moveTo>
                    <a:pt x="291037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910370" y="5126990"/>
                  </a:lnTo>
                  <a:lnTo>
                    <a:pt x="5732310" y="256413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07926" y="248467"/>
            <a:ext cx="7524761" cy="4948766"/>
            <a:chOff x="-71689" y="-1130805"/>
            <a:chExt cx="9139490" cy="5410472"/>
          </a:xfrm>
        </p:grpSpPr>
        <p:sp>
          <p:nvSpPr>
            <p:cNvPr id="5" name="TextBox 5"/>
            <p:cNvSpPr txBox="1"/>
            <p:nvPr/>
          </p:nvSpPr>
          <p:spPr>
            <a:xfrm>
              <a:off x="-71689" y="-1130805"/>
              <a:ext cx="8517029" cy="24900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3600" spc="179" dirty="0">
                  <a:solidFill>
                    <a:srgbClr val="FFFFFF"/>
                  </a:solidFill>
                  <a:latin typeface="Source Serif Pro Black" panose="02040903050405020204" pitchFamily="18" charset="0"/>
                  <a:ea typeface="Source Serif Pro Black" panose="02040903050405020204" pitchFamily="18" charset="0"/>
                </a:rPr>
                <a:t>Молодежный экологический проект «Пятигорский Некрополь</a:t>
              </a:r>
              <a:r>
                <a:rPr lang="ru-RU" sz="3600" spc="179" dirty="0" smtClean="0">
                  <a:solidFill>
                    <a:srgbClr val="FFFFFF"/>
                  </a:solidFill>
                  <a:latin typeface="Source Serif Pro Black" panose="02040903050405020204" pitchFamily="18" charset="0"/>
                  <a:ea typeface="Source Serif Pro Black" panose="02040903050405020204" pitchFamily="18" charset="0"/>
                </a:rPr>
                <a:t>»</a:t>
              </a:r>
            </a:p>
            <a:p>
              <a:endParaRPr lang="en-US" sz="4000" spc="179" dirty="0">
                <a:solidFill>
                  <a:srgbClr val="FFFFFF"/>
                </a:solidFill>
                <a:latin typeface="Source Serif Pro Black" panose="02040903050405020204" pitchFamily="18" charset="0"/>
                <a:ea typeface="Source Serif Pro Black" panose="02040903050405020204" pitchFamily="18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835428"/>
              <a:ext cx="9067801" cy="444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22"/>
                </a:lnSpc>
              </a:pPr>
              <a:endParaRPr lang="en-US" sz="2415" spc="48" dirty="0">
                <a:solidFill>
                  <a:srgbClr val="FFFFFF"/>
                </a:solidFill>
                <a:latin typeface="Montserrat Light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 rot="-5400000">
            <a:off x="-429118" y="3392088"/>
            <a:ext cx="875675" cy="787223"/>
            <a:chOff x="0" y="0"/>
            <a:chExt cx="5732310" cy="51269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732310" cy="5126990"/>
            </a:xfrm>
            <a:custGeom>
              <a:avLst/>
              <a:gdLst/>
              <a:ahLst/>
              <a:cxnLst/>
              <a:rect l="l" t="t" r="r" b="b"/>
              <a:pathLst>
                <a:path w="5732310" h="5126990">
                  <a:moveTo>
                    <a:pt x="291037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910370" y="5126990"/>
                  </a:lnTo>
                  <a:lnTo>
                    <a:pt x="5732310" y="2564130"/>
                  </a:lnTo>
                  <a:close/>
                </a:path>
              </a:pathLst>
            </a:custGeom>
            <a:solidFill>
              <a:srgbClr val="FF7477"/>
            </a:solid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-291806" y="3883774"/>
            <a:ext cx="594883" cy="534533"/>
            <a:chOff x="0" y="0"/>
            <a:chExt cx="5732310" cy="51269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732310" cy="5126990"/>
            </a:xfrm>
            <a:custGeom>
              <a:avLst/>
              <a:gdLst/>
              <a:ahLst/>
              <a:cxnLst/>
              <a:rect l="l" t="t" r="r" b="b"/>
              <a:pathLst>
                <a:path w="5732310" h="5126990">
                  <a:moveTo>
                    <a:pt x="291037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910370" y="5126990"/>
                  </a:lnTo>
                  <a:lnTo>
                    <a:pt x="5732310" y="2564130"/>
                  </a:lnTo>
                  <a:close/>
                </a:path>
              </a:pathLst>
            </a:custGeom>
            <a:solidFill>
              <a:srgbClr val="4CB8B4"/>
            </a:solidFill>
          </p:spPr>
        </p:sp>
      </p:grp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B9BE7431-9BE3-486E-BBD2-842BE2AC0C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029200"/>
            <a:ext cx="3033081" cy="2021264"/>
          </a:xfrm>
          <a:prstGeom prst="rect">
            <a:avLst/>
          </a:prstGeom>
        </p:spPr>
      </p:pic>
      <p:grpSp>
        <p:nvGrpSpPr>
          <p:cNvPr id="31" name="Group 13">
            <a:extLst>
              <a:ext uri="{FF2B5EF4-FFF2-40B4-BE49-F238E27FC236}">
                <a16:creationId xmlns="" xmlns:a16="http://schemas.microsoft.com/office/drawing/2014/main" id="{5D58BB6D-3C86-4349-9EF5-ACBD1A9EC69F}"/>
              </a:ext>
            </a:extLst>
          </p:cNvPr>
          <p:cNvGrpSpPr/>
          <p:nvPr/>
        </p:nvGrpSpPr>
        <p:grpSpPr>
          <a:xfrm rot="-5400000">
            <a:off x="9456158" y="3154375"/>
            <a:ext cx="594883" cy="534533"/>
            <a:chOff x="0" y="0"/>
            <a:chExt cx="5732310" cy="5126990"/>
          </a:xfrm>
        </p:grpSpPr>
        <p:sp>
          <p:nvSpPr>
            <p:cNvPr id="32" name="Freeform 14">
              <a:extLst>
                <a:ext uri="{FF2B5EF4-FFF2-40B4-BE49-F238E27FC236}">
                  <a16:creationId xmlns="" xmlns:a16="http://schemas.microsoft.com/office/drawing/2014/main" id="{3778C2FA-4239-42E9-91A3-455C5C4207DF}"/>
                </a:ext>
              </a:extLst>
            </p:cNvPr>
            <p:cNvSpPr/>
            <p:nvPr/>
          </p:nvSpPr>
          <p:spPr>
            <a:xfrm>
              <a:off x="0" y="0"/>
              <a:ext cx="5732310" cy="5126990"/>
            </a:xfrm>
            <a:custGeom>
              <a:avLst/>
              <a:gdLst/>
              <a:ahLst/>
              <a:cxnLst/>
              <a:rect l="l" t="t" r="r" b="b"/>
              <a:pathLst>
                <a:path w="5732310" h="5126990">
                  <a:moveTo>
                    <a:pt x="291037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910370" y="5126990"/>
                  </a:lnTo>
                  <a:lnTo>
                    <a:pt x="5732310" y="2564130"/>
                  </a:lnTo>
                  <a:close/>
                </a:path>
              </a:pathLst>
            </a:custGeom>
            <a:solidFill>
              <a:srgbClr val="4CB8B4"/>
            </a:solidFill>
          </p:spPr>
        </p:sp>
      </p:grpSp>
      <p:grpSp>
        <p:nvGrpSpPr>
          <p:cNvPr id="33" name="Group 13">
            <a:extLst>
              <a:ext uri="{FF2B5EF4-FFF2-40B4-BE49-F238E27FC236}">
                <a16:creationId xmlns="" xmlns:a16="http://schemas.microsoft.com/office/drawing/2014/main" id="{A04D4C81-E381-437C-86F9-670FD81F977F}"/>
              </a:ext>
            </a:extLst>
          </p:cNvPr>
          <p:cNvGrpSpPr/>
          <p:nvPr/>
        </p:nvGrpSpPr>
        <p:grpSpPr>
          <a:xfrm rot="16024530">
            <a:off x="441852" y="3091425"/>
            <a:ext cx="594883" cy="534533"/>
            <a:chOff x="0" y="0"/>
            <a:chExt cx="5732310" cy="5126990"/>
          </a:xfrm>
        </p:grpSpPr>
        <p:sp>
          <p:nvSpPr>
            <p:cNvPr id="34" name="Freeform 14">
              <a:extLst>
                <a:ext uri="{FF2B5EF4-FFF2-40B4-BE49-F238E27FC236}">
                  <a16:creationId xmlns="" xmlns:a16="http://schemas.microsoft.com/office/drawing/2014/main" id="{7C7FEF29-1722-4879-8DD1-E12EC2013F59}"/>
                </a:ext>
              </a:extLst>
            </p:cNvPr>
            <p:cNvSpPr/>
            <p:nvPr/>
          </p:nvSpPr>
          <p:spPr>
            <a:xfrm>
              <a:off x="0" y="0"/>
              <a:ext cx="5732310" cy="5126990"/>
            </a:xfrm>
            <a:custGeom>
              <a:avLst/>
              <a:gdLst/>
              <a:ahLst/>
              <a:cxnLst/>
              <a:rect l="l" t="t" r="r" b="b"/>
              <a:pathLst>
                <a:path w="5732310" h="5126990">
                  <a:moveTo>
                    <a:pt x="291037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910370" y="5126990"/>
                  </a:lnTo>
                  <a:lnTo>
                    <a:pt x="5732310" y="2564130"/>
                  </a:lnTo>
                  <a:close/>
                </a:path>
              </a:pathLst>
            </a:custGeom>
            <a:solidFill>
              <a:srgbClr val="4CB8B4"/>
            </a:solidFill>
          </p:spPr>
        </p:sp>
      </p:grpSp>
      <p:grpSp>
        <p:nvGrpSpPr>
          <p:cNvPr id="35" name="Group 7">
            <a:extLst>
              <a:ext uri="{FF2B5EF4-FFF2-40B4-BE49-F238E27FC236}">
                <a16:creationId xmlns="" xmlns:a16="http://schemas.microsoft.com/office/drawing/2014/main" id="{D2A2BDEB-D647-47B6-9B0E-827EAFBA6210}"/>
              </a:ext>
            </a:extLst>
          </p:cNvPr>
          <p:cNvGrpSpPr/>
          <p:nvPr/>
        </p:nvGrpSpPr>
        <p:grpSpPr>
          <a:xfrm rot="-5400000">
            <a:off x="-437838" y="2635026"/>
            <a:ext cx="875675" cy="787223"/>
            <a:chOff x="0" y="0"/>
            <a:chExt cx="5732310" cy="5126990"/>
          </a:xfrm>
        </p:grpSpPr>
        <p:sp>
          <p:nvSpPr>
            <p:cNvPr id="36" name="Freeform 8">
              <a:extLst>
                <a:ext uri="{FF2B5EF4-FFF2-40B4-BE49-F238E27FC236}">
                  <a16:creationId xmlns="" xmlns:a16="http://schemas.microsoft.com/office/drawing/2014/main" id="{88A4026A-C910-4161-A47D-FFF7E2FD215E}"/>
                </a:ext>
              </a:extLst>
            </p:cNvPr>
            <p:cNvSpPr/>
            <p:nvPr/>
          </p:nvSpPr>
          <p:spPr>
            <a:xfrm>
              <a:off x="0" y="0"/>
              <a:ext cx="5732310" cy="5126990"/>
            </a:xfrm>
            <a:custGeom>
              <a:avLst/>
              <a:gdLst/>
              <a:ahLst/>
              <a:cxnLst/>
              <a:rect l="l" t="t" r="r" b="b"/>
              <a:pathLst>
                <a:path w="5732310" h="5126990">
                  <a:moveTo>
                    <a:pt x="291037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910370" y="5126990"/>
                  </a:lnTo>
                  <a:lnTo>
                    <a:pt x="5732310" y="2564130"/>
                  </a:lnTo>
                  <a:close/>
                </a:path>
              </a:pathLst>
            </a:custGeom>
            <a:solidFill>
              <a:srgbClr val="FF7477"/>
            </a:solidFill>
          </p:spPr>
        </p:sp>
      </p:grpSp>
      <p:grpSp>
        <p:nvGrpSpPr>
          <p:cNvPr id="37" name="Group 7">
            <a:extLst>
              <a:ext uri="{FF2B5EF4-FFF2-40B4-BE49-F238E27FC236}">
                <a16:creationId xmlns="" xmlns:a16="http://schemas.microsoft.com/office/drawing/2014/main" id="{7B1AACCD-03A2-4270-A0AC-CD6A09D16817}"/>
              </a:ext>
            </a:extLst>
          </p:cNvPr>
          <p:cNvGrpSpPr/>
          <p:nvPr/>
        </p:nvGrpSpPr>
        <p:grpSpPr>
          <a:xfrm rot="-5400000">
            <a:off x="3158764" y="4994636"/>
            <a:ext cx="698106" cy="767234"/>
            <a:chOff x="0" y="0"/>
            <a:chExt cx="5732310" cy="5126990"/>
          </a:xfrm>
        </p:grpSpPr>
        <p:sp>
          <p:nvSpPr>
            <p:cNvPr id="38" name="Freeform 8">
              <a:extLst>
                <a:ext uri="{FF2B5EF4-FFF2-40B4-BE49-F238E27FC236}">
                  <a16:creationId xmlns="" xmlns:a16="http://schemas.microsoft.com/office/drawing/2014/main" id="{4BE1F4B9-4F8D-45CD-8C9D-6ADE6693103C}"/>
                </a:ext>
              </a:extLst>
            </p:cNvPr>
            <p:cNvSpPr/>
            <p:nvPr/>
          </p:nvSpPr>
          <p:spPr>
            <a:xfrm>
              <a:off x="0" y="0"/>
              <a:ext cx="5732310" cy="5126990"/>
            </a:xfrm>
            <a:custGeom>
              <a:avLst/>
              <a:gdLst/>
              <a:ahLst/>
              <a:cxnLst/>
              <a:rect l="l" t="t" r="r" b="b"/>
              <a:pathLst>
                <a:path w="5732310" h="5126990">
                  <a:moveTo>
                    <a:pt x="291037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910370" y="5126990"/>
                  </a:lnTo>
                  <a:lnTo>
                    <a:pt x="5732310" y="2564130"/>
                  </a:lnTo>
                  <a:close/>
                </a:path>
              </a:pathLst>
            </a:custGeom>
            <a:solidFill>
              <a:srgbClr val="FF7477"/>
            </a:solidFill>
          </p:spPr>
        </p:sp>
      </p:grp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CB786E16-5B68-4214-8106-5109948B0C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2" y="344776"/>
            <a:ext cx="1727136" cy="1480711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-5400000">
            <a:off x="8644261" y="3020156"/>
            <a:ext cx="2237946" cy="2001653"/>
            <a:chOff x="0" y="0"/>
            <a:chExt cx="5732310" cy="51269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732310" cy="5126990"/>
            </a:xfrm>
            <a:custGeom>
              <a:avLst/>
              <a:gdLst/>
              <a:ahLst/>
              <a:cxnLst/>
              <a:rect l="l" t="t" r="r" b="b"/>
              <a:pathLst>
                <a:path w="5732310" h="5126990">
                  <a:moveTo>
                    <a:pt x="291037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910370" y="5126990"/>
                  </a:lnTo>
                  <a:lnTo>
                    <a:pt x="5732310" y="256413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5400000">
            <a:off x="9465792" y="4086802"/>
            <a:ext cx="594883" cy="534533"/>
            <a:chOff x="0" y="0"/>
            <a:chExt cx="5732310" cy="51269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732310" cy="5126990"/>
            </a:xfrm>
            <a:custGeom>
              <a:avLst/>
              <a:gdLst/>
              <a:ahLst/>
              <a:cxnLst/>
              <a:rect l="l" t="t" r="r" b="b"/>
              <a:pathLst>
                <a:path w="5732310" h="5126990">
                  <a:moveTo>
                    <a:pt x="291037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910370" y="5126990"/>
                  </a:lnTo>
                  <a:lnTo>
                    <a:pt x="5732310" y="2564130"/>
                  </a:lnTo>
                  <a:close/>
                </a:path>
              </a:pathLst>
            </a:custGeom>
            <a:solidFill>
              <a:srgbClr val="4CB8B4"/>
            </a:solidFill>
          </p:spPr>
        </p:sp>
      </p:grpSp>
      <p:grpSp>
        <p:nvGrpSpPr>
          <p:cNvPr id="15" name="Group 15"/>
          <p:cNvGrpSpPr/>
          <p:nvPr/>
        </p:nvGrpSpPr>
        <p:grpSpPr>
          <a:xfrm rot="-5400000">
            <a:off x="9329595" y="4438269"/>
            <a:ext cx="875675" cy="787223"/>
            <a:chOff x="0" y="0"/>
            <a:chExt cx="5732310" cy="51269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732310" cy="5126990"/>
            </a:xfrm>
            <a:custGeom>
              <a:avLst/>
              <a:gdLst/>
              <a:ahLst/>
              <a:cxnLst/>
              <a:rect l="l" t="t" r="r" b="b"/>
              <a:pathLst>
                <a:path w="5732310" h="5126990">
                  <a:moveTo>
                    <a:pt x="291037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910370" y="5126990"/>
                  </a:lnTo>
                  <a:lnTo>
                    <a:pt x="5732310" y="2564130"/>
                  </a:lnTo>
                  <a:close/>
                </a:path>
              </a:pathLst>
            </a:custGeom>
            <a:solidFill>
              <a:srgbClr val="FF7477"/>
            </a:solidFill>
          </p:spPr>
        </p:sp>
      </p:grpSp>
      <p:grpSp>
        <p:nvGrpSpPr>
          <p:cNvPr id="40" name="Group 7">
            <a:extLst>
              <a:ext uri="{FF2B5EF4-FFF2-40B4-BE49-F238E27FC236}">
                <a16:creationId xmlns="" xmlns:a16="http://schemas.microsoft.com/office/drawing/2014/main" id="{265697C4-E9E9-4537-A204-D67045D5530A}"/>
              </a:ext>
            </a:extLst>
          </p:cNvPr>
          <p:cNvGrpSpPr/>
          <p:nvPr/>
        </p:nvGrpSpPr>
        <p:grpSpPr>
          <a:xfrm rot="-5400000">
            <a:off x="9058129" y="112838"/>
            <a:ext cx="875675" cy="787223"/>
            <a:chOff x="0" y="0"/>
            <a:chExt cx="5732310" cy="5126990"/>
          </a:xfrm>
        </p:grpSpPr>
        <p:sp>
          <p:nvSpPr>
            <p:cNvPr id="41" name="Freeform 8">
              <a:extLst>
                <a:ext uri="{FF2B5EF4-FFF2-40B4-BE49-F238E27FC236}">
                  <a16:creationId xmlns="" xmlns:a16="http://schemas.microsoft.com/office/drawing/2014/main" id="{3A8C96A7-C35F-429D-BC0B-5248670CF18C}"/>
                </a:ext>
              </a:extLst>
            </p:cNvPr>
            <p:cNvSpPr/>
            <p:nvPr/>
          </p:nvSpPr>
          <p:spPr>
            <a:xfrm>
              <a:off x="0" y="0"/>
              <a:ext cx="5732310" cy="5126990"/>
            </a:xfrm>
            <a:custGeom>
              <a:avLst/>
              <a:gdLst/>
              <a:ahLst/>
              <a:cxnLst/>
              <a:rect l="l" t="t" r="r" b="b"/>
              <a:pathLst>
                <a:path w="5732310" h="5126990">
                  <a:moveTo>
                    <a:pt x="291037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910370" y="5126990"/>
                  </a:lnTo>
                  <a:lnTo>
                    <a:pt x="5732310" y="2564130"/>
                  </a:lnTo>
                  <a:close/>
                </a:path>
              </a:pathLst>
            </a:custGeom>
            <a:solidFill>
              <a:srgbClr val="FF7477"/>
            </a:solidFill>
          </p:spPr>
        </p:sp>
      </p:grpSp>
      <p:grpSp>
        <p:nvGrpSpPr>
          <p:cNvPr id="42" name="Group 9">
            <a:extLst>
              <a:ext uri="{FF2B5EF4-FFF2-40B4-BE49-F238E27FC236}">
                <a16:creationId xmlns="" xmlns:a16="http://schemas.microsoft.com/office/drawing/2014/main" id="{1CB6BD23-D8AE-4B60-9D61-C3BBB74D7EF1}"/>
              </a:ext>
            </a:extLst>
          </p:cNvPr>
          <p:cNvGrpSpPr/>
          <p:nvPr/>
        </p:nvGrpSpPr>
        <p:grpSpPr>
          <a:xfrm rot="-5400000">
            <a:off x="8804913" y="187370"/>
            <a:ext cx="594883" cy="534533"/>
            <a:chOff x="0" y="0"/>
            <a:chExt cx="5732310" cy="5126990"/>
          </a:xfrm>
        </p:grpSpPr>
        <p:sp>
          <p:nvSpPr>
            <p:cNvPr id="43" name="Freeform 10">
              <a:extLst>
                <a:ext uri="{FF2B5EF4-FFF2-40B4-BE49-F238E27FC236}">
                  <a16:creationId xmlns="" xmlns:a16="http://schemas.microsoft.com/office/drawing/2014/main" id="{A6164F4D-51A2-4850-8B62-9652884CB8F9}"/>
                </a:ext>
              </a:extLst>
            </p:cNvPr>
            <p:cNvSpPr/>
            <p:nvPr/>
          </p:nvSpPr>
          <p:spPr>
            <a:xfrm>
              <a:off x="0" y="0"/>
              <a:ext cx="5732310" cy="5126990"/>
            </a:xfrm>
            <a:custGeom>
              <a:avLst/>
              <a:gdLst/>
              <a:ahLst/>
              <a:cxnLst/>
              <a:rect l="l" t="t" r="r" b="b"/>
              <a:pathLst>
                <a:path w="5732310" h="5126990">
                  <a:moveTo>
                    <a:pt x="291037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910370" y="5126990"/>
                  </a:lnTo>
                  <a:lnTo>
                    <a:pt x="5732310" y="2564130"/>
                  </a:lnTo>
                  <a:close/>
                </a:path>
              </a:pathLst>
            </a:custGeom>
            <a:solidFill>
              <a:srgbClr val="4CB8B4"/>
            </a:solidFill>
          </p:spPr>
        </p:sp>
      </p:grpSp>
      <p:sp>
        <p:nvSpPr>
          <p:cNvPr id="44" name="Прямоугольник 43"/>
          <p:cNvSpPr/>
          <p:nvPr/>
        </p:nvSpPr>
        <p:spPr>
          <a:xfrm>
            <a:off x="1143000" y="1828800"/>
            <a:ext cx="77724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600" dirty="0" smtClean="0">
                <a:solidFill>
                  <a:schemeClr val="bg1"/>
                </a:solidFill>
                <a:latin typeface="Source Serif Pro Black" charset="0"/>
                <a:ea typeface="Source Serif Pro Black" charset="0"/>
              </a:rPr>
              <a:t>	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erif Pro Black" charset="0"/>
                <a:ea typeface="Source Serif Pro Black" charset="0"/>
              </a:rPr>
              <a:t>Одним из самых важных добровольческих проектов  является молодежный экологический  проект «Пятигорский Некрополь».</a:t>
            </a:r>
          </a:p>
          <a:p>
            <a:pPr font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erif Pro Black" charset="0"/>
                <a:ea typeface="Source Serif Pro Black" charset="0"/>
              </a:rPr>
              <a:t>	В июне 2021 года Молодежный экологический проект «Пятигорский Некрополь» стал победителем конкурса молодежных проектов Северо-Кавказского федерального округа в Ставропольском крае и получил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erif Pro Black" charset="0"/>
                <a:ea typeface="Source Serif Pro Black" charset="0"/>
              </a:rPr>
              <a:t>грантовую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erif Pro Black" charset="0"/>
                <a:ea typeface="Source Serif Pro Black" charset="0"/>
              </a:rPr>
              <a:t> поддержку от Федерального агентства по делам молодежи в размере 260 000 рублей. </a:t>
            </a:r>
          </a:p>
          <a:p>
            <a:pPr font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erif Pro Black" charset="0"/>
                <a:ea typeface="Source Serif Pro Black" charset="0"/>
              </a:rPr>
              <a:t>	Проект стал победителем в номинации «Вокруг меня» краевого конкурса «Доброволец Ставрополья».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9D55CD3-48DC-42EC-96A4-3B61AF9355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97" t="14705"/>
          <a:stretch/>
        </p:blipFill>
        <p:spPr>
          <a:xfrm>
            <a:off x="990600" y="2209800"/>
            <a:ext cx="3736608" cy="24384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-5400000">
            <a:off x="-1110253" y="2282197"/>
            <a:ext cx="2237946" cy="2001653"/>
            <a:chOff x="0" y="0"/>
            <a:chExt cx="5732310" cy="51269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32310" cy="5126990"/>
            </a:xfrm>
            <a:custGeom>
              <a:avLst/>
              <a:gdLst/>
              <a:ahLst/>
              <a:cxnLst/>
              <a:rect l="l" t="t" r="r" b="b"/>
              <a:pathLst>
                <a:path w="5732310" h="5126990">
                  <a:moveTo>
                    <a:pt x="291037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910370" y="5126990"/>
                  </a:lnTo>
                  <a:lnTo>
                    <a:pt x="5732310" y="256413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07926" y="248467"/>
            <a:ext cx="7524761" cy="4948766"/>
            <a:chOff x="-71689" y="-1130805"/>
            <a:chExt cx="9139490" cy="5410472"/>
          </a:xfrm>
        </p:grpSpPr>
        <p:sp>
          <p:nvSpPr>
            <p:cNvPr id="5" name="TextBox 5"/>
            <p:cNvSpPr txBox="1"/>
            <p:nvPr/>
          </p:nvSpPr>
          <p:spPr>
            <a:xfrm>
              <a:off x="-71689" y="-1130805"/>
              <a:ext cx="9042645" cy="20189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4000" spc="179" dirty="0">
                  <a:solidFill>
                    <a:srgbClr val="FFFFFF"/>
                  </a:solidFill>
                  <a:latin typeface="Source Serif Pro Black" panose="02040903050405020204" pitchFamily="18" charset="0"/>
                  <a:ea typeface="Source Serif Pro Black" panose="02040903050405020204" pitchFamily="18" charset="0"/>
                </a:rPr>
                <a:t>Молодежный экологический проект «Пятигорский Некрополь»</a:t>
              </a:r>
              <a:endParaRPr lang="en-US" sz="4000" spc="179" dirty="0">
                <a:solidFill>
                  <a:srgbClr val="FFFFFF"/>
                </a:solidFill>
                <a:latin typeface="Source Serif Pro Black" panose="02040903050405020204" pitchFamily="18" charset="0"/>
                <a:ea typeface="Source Serif Pro Black" panose="02040903050405020204" pitchFamily="18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835428"/>
              <a:ext cx="9067801" cy="444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22"/>
                </a:lnSpc>
              </a:pPr>
              <a:endParaRPr lang="en-US" sz="2415" spc="48" dirty="0">
                <a:solidFill>
                  <a:srgbClr val="FFFFFF"/>
                </a:solidFill>
                <a:latin typeface="Montserrat Light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 rot="-5400000">
            <a:off x="-429118" y="3392088"/>
            <a:ext cx="875675" cy="787223"/>
            <a:chOff x="0" y="0"/>
            <a:chExt cx="5732310" cy="51269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732310" cy="5126990"/>
            </a:xfrm>
            <a:custGeom>
              <a:avLst/>
              <a:gdLst/>
              <a:ahLst/>
              <a:cxnLst/>
              <a:rect l="l" t="t" r="r" b="b"/>
              <a:pathLst>
                <a:path w="5732310" h="5126990">
                  <a:moveTo>
                    <a:pt x="291037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910370" y="5126990"/>
                  </a:lnTo>
                  <a:lnTo>
                    <a:pt x="5732310" y="2564130"/>
                  </a:lnTo>
                  <a:close/>
                </a:path>
              </a:pathLst>
            </a:custGeom>
            <a:solidFill>
              <a:srgbClr val="FF7477"/>
            </a:solid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-291806" y="3883774"/>
            <a:ext cx="594883" cy="534533"/>
            <a:chOff x="0" y="0"/>
            <a:chExt cx="5732310" cy="51269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732310" cy="5126990"/>
            </a:xfrm>
            <a:custGeom>
              <a:avLst/>
              <a:gdLst/>
              <a:ahLst/>
              <a:cxnLst/>
              <a:rect l="l" t="t" r="r" b="b"/>
              <a:pathLst>
                <a:path w="5732310" h="5126990">
                  <a:moveTo>
                    <a:pt x="291037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910370" y="5126990"/>
                  </a:lnTo>
                  <a:lnTo>
                    <a:pt x="5732310" y="2564130"/>
                  </a:lnTo>
                  <a:close/>
                </a:path>
              </a:pathLst>
            </a:custGeom>
            <a:solidFill>
              <a:srgbClr val="4CB8B4"/>
            </a:solidFill>
          </p:spPr>
        </p:sp>
      </p:grp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FE0E8C4B-4135-4233-A7AB-411922828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00600"/>
            <a:ext cx="3773373" cy="25146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0423E695-4BC4-443F-82D6-159A0C285D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09800"/>
            <a:ext cx="3681893" cy="245363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7F04B2F0-35DA-4781-BA92-9F8B819B59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725412"/>
            <a:ext cx="3886200" cy="2589788"/>
          </a:xfrm>
          <a:prstGeom prst="rect">
            <a:avLst/>
          </a:prstGeom>
        </p:spPr>
      </p:pic>
      <p:grpSp>
        <p:nvGrpSpPr>
          <p:cNvPr id="11" name="Group 13">
            <a:extLst>
              <a:ext uri="{FF2B5EF4-FFF2-40B4-BE49-F238E27FC236}">
                <a16:creationId xmlns="" xmlns:a16="http://schemas.microsoft.com/office/drawing/2014/main" id="{5D58BB6D-3C86-4349-9EF5-ACBD1A9EC69F}"/>
              </a:ext>
            </a:extLst>
          </p:cNvPr>
          <p:cNvGrpSpPr/>
          <p:nvPr/>
        </p:nvGrpSpPr>
        <p:grpSpPr>
          <a:xfrm rot="-5400000">
            <a:off x="7200252" y="4683133"/>
            <a:ext cx="594883" cy="534533"/>
            <a:chOff x="0" y="0"/>
            <a:chExt cx="5732310" cy="5126990"/>
          </a:xfrm>
        </p:grpSpPr>
        <p:sp>
          <p:nvSpPr>
            <p:cNvPr id="32" name="Freeform 14">
              <a:extLst>
                <a:ext uri="{FF2B5EF4-FFF2-40B4-BE49-F238E27FC236}">
                  <a16:creationId xmlns="" xmlns:a16="http://schemas.microsoft.com/office/drawing/2014/main" id="{3778C2FA-4239-42E9-91A3-455C5C4207DF}"/>
                </a:ext>
              </a:extLst>
            </p:cNvPr>
            <p:cNvSpPr/>
            <p:nvPr/>
          </p:nvSpPr>
          <p:spPr>
            <a:xfrm>
              <a:off x="0" y="0"/>
              <a:ext cx="5732310" cy="5126990"/>
            </a:xfrm>
            <a:custGeom>
              <a:avLst/>
              <a:gdLst/>
              <a:ahLst/>
              <a:cxnLst/>
              <a:rect l="l" t="t" r="r" b="b"/>
              <a:pathLst>
                <a:path w="5732310" h="5126990">
                  <a:moveTo>
                    <a:pt x="291037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910370" y="5126990"/>
                  </a:lnTo>
                  <a:lnTo>
                    <a:pt x="5732310" y="2564130"/>
                  </a:lnTo>
                  <a:close/>
                </a:path>
              </a:pathLst>
            </a:custGeom>
            <a:solidFill>
              <a:srgbClr val="4CB8B4"/>
            </a:solidFill>
          </p:spPr>
        </p:sp>
      </p:grpSp>
      <p:grpSp>
        <p:nvGrpSpPr>
          <p:cNvPr id="13" name="Group 13">
            <a:extLst>
              <a:ext uri="{FF2B5EF4-FFF2-40B4-BE49-F238E27FC236}">
                <a16:creationId xmlns="" xmlns:a16="http://schemas.microsoft.com/office/drawing/2014/main" id="{A04D4C81-E381-437C-86F9-670FD81F977F}"/>
              </a:ext>
            </a:extLst>
          </p:cNvPr>
          <p:cNvGrpSpPr/>
          <p:nvPr/>
        </p:nvGrpSpPr>
        <p:grpSpPr>
          <a:xfrm rot="16024530">
            <a:off x="4759309" y="2197035"/>
            <a:ext cx="594883" cy="534533"/>
            <a:chOff x="0" y="0"/>
            <a:chExt cx="5732310" cy="5126990"/>
          </a:xfrm>
        </p:grpSpPr>
        <p:sp>
          <p:nvSpPr>
            <p:cNvPr id="34" name="Freeform 14">
              <a:extLst>
                <a:ext uri="{FF2B5EF4-FFF2-40B4-BE49-F238E27FC236}">
                  <a16:creationId xmlns="" xmlns:a16="http://schemas.microsoft.com/office/drawing/2014/main" id="{7C7FEF29-1722-4879-8DD1-E12EC2013F59}"/>
                </a:ext>
              </a:extLst>
            </p:cNvPr>
            <p:cNvSpPr/>
            <p:nvPr/>
          </p:nvSpPr>
          <p:spPr>
            <a:xfrm>
              <a:off x="0" y="0"/>
              <a:ext cx="5732310" cy="5126990"/>
            </a:xfrm>
            <a:custGeom>
              <a:avLst/>
              <a:gdLst/>
              <a:ahLst/>
              <a:cxnLst/>
              <a:rect l="l" t="t" r="r" b="b"/>
              <a:pathLst>
                <a:path w="5732310" h="5126990">
                  <a:moveTo>
                    <a:pt x="291037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910370" y="5126990"/>
                  </a:lnTo>
                  <a:lnTo>
                    <a:pt x="5732310" y="2564130"/>
                  </a:lnTo>
                  <a:close/>
                </a:path>
              </a:pathLst>
            </a:custGeom>
            <a:solidFill>
              <a:srgbClr val="4CB8B4"/>
            </a:solidFill>
          </p:spPr>
        </p:sp>
      </p:grpSp>
      <p:grpSp>
        <p:nvGrpSpPr>
          <p:cNvPr id="15" name="Group 7">
            <a:extLst>
              <a:ext uri="{FF2B5EF4-FFF2-40B4-BE49-F238E27FC236}">
                <a16:creationId xmlns="" xmlns:a16="http://schemas.microsoft.com/office/drawing/2014/main" id="{D2A2BDEB-D647-47B6-9B0E-827EAFBA6210}"/>
              </a:ext>
            </a:extLst>
          </p:cNvPr>
          <p:cNvGrpSpPr/>
          <p:nvPr/>
        </p:nvGrpSpPr>
        <p:grpSpPr>
          <a:xfrm rot="-5400000">
            <a:off x="5061174" y="4463826"/>
            <a:ext cx="875675" cy="787223"/>
            <a:chOff x="0" y="0"/>
            <a:chExt cx="5732310" cy="5126990"/>
          </a:xfrm>
        </p:grpSpPr>
        <p:sp>
          <p:nvSpPr>
            <p:cNvPr id="36" name="Freeform 8">
              <a:extLst>
                <a:ext uri="{FF2B5EF4-FFF2-40B4-BE49-F238E27FC236}">
                  <a16:creationId xmlns="" xmlns:a16="http://schemas.microsoft.com/office/drawing/2014/main" id="{88A4026A-C910-4161-A47D-FFF7E2FD215E}"/>
                </a:ext>
              </a:extLst>
            </p:cNvPr>
            <p:cNvSpPr/>
            <p:nvPr/>
          </p:nvSpPr>
          <p:spPr>
            <a:xfrm>
              <a:off x="0" y="0"/>
              <a:ext cx="5732310" cy="5126990"/>
            </a:xfrm>
            <a:custGeom>
              <a:avLst/>
              <a:gdLst/>
              <a:ahLst/>
              <a:cxnLst/>
              <a:rect l="l" t="t" r="r" b="b"/>
              <a:pathLst>
                <a:path w="5732310" h="5126990">
                  <a:moveTo>
                    <a:pt x="291037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910370" y="5126990"/>
                  </a:lnTo>
                  <a:lnTo>
                    <a:pt x="5732310" y="2564130"/>
                  </a:lnTo>
                  <a:close/>
                </a:path>
              </a:pathLst>
            </a:custGeom>
            <a:solidFill>
              <a:srgbClr val="FF7477"/>
            </a:solidFill>
          </p:spPr>
        </p:sp>
      </p:grpSp>
      <p:grpSp>
        <p:nvGrpSpPr>
          <p:cNvPr id="17" name="Group 7">
            <a:extLst>
              <a:ext uri="{FF2B5EF4-FFF2-40B4-BE49-F238E27FC236}">
                <a16:creationId xmlns="" xmlns:a16="http://schemas.microsoft.com/office/drawing/2014/main" id="{7B1AACCD-03A2-4270-A0AC-CD6A09D16817}"/>
              </a:ext>
            </a:extLst>
          </p:cNvPr>
          <p:cNvGrpSpPr/>
          <p:nvPr/>
        </p:nvGrpSpPr>
        <p:grpSpPr>
          <a:xfrm rot="-5400000">
            <a:off x="3996964" y="4613636"/>
            <a:ext cx="698106" cy="767234"/>
            <a:chOff x="0" y="0"/>
            <a:chExt cx="5732310" cy="5126990"/>
          </a:xfrm>
        </p:grpSpPr>
        <p:sp>
          <p:nvSpPr>
            <p:cNvPr id="38" name="Freeform 8">
              <a:extLst>
                <a:ext uri="{FF2B5EF4-FFF2-40B4-BE49-F238E27FC236}">
                  <a16:creationId xmlns="" xmlns:a16="http://schemas.microsoft.com/office/drawing/2014/main" id="{4BE1F4B9-4F8D-45CD-8C9D-6ADE6693103C}"/>
                </a:ext>
              </a:extLst>
            </p:cNvPr>
            <p:cNvSpPr/>
            <p:nvPr/>
          </p:nvSpPr>
          <p:spPr>
            <a:xfrm>
              <a:off x="0" y="0"/>
              <a:ext cx="5732310" cy="5126990"/>
            </a:xfrm>
            <a:custGeom>
              <a:avLst/>
              <a:gdLst/>
              <a:ahLst/>
              <a:cxnLst/>
              <a:rect l="l" t="t" r="r" b="b"/>
              <a:pathLst>
                <a:path w="5732310" h="5126990">
                  <a:moveTo>
                    <a:pt x="291037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910370" y="5126990"/>
                  </a:lnTo>
                  <a:lnTo>
                    <a:pt x="5732310" y="2564130"/>
                  </a:lnTo>
                  <a:close/>
                </a:path>
              </a:pathLst>
            </a:custGeom>
            <a:solidFill>
              <a:srgbClr val="FF7477"/>
            </a:solidFill>
          </p:spPr>
        </p:sp>
      </p:grp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CB786E16-5B68-4214-8106-5109948B0C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2" y="344776"/>
            <a:ext cx="1727136" cy="1480711"/>
          </a:xfrm>
          <a:prstGeom prst="rect">
            <a:avLst/>
          </a:prstGeom>
        </p:spPr>
      </p:pic>
      <p:grpSp>
        <p:nvGrpSpPr>
          <p:cNvPr id="19" name="Group 11"/>
          <p:cNvGrpSpPr/>
          <p:nvPr/>
        </p:nvGrpSpPr>
        <p:grpSpPr>
          <a:xfrm rot="-5400000">
            <a:off x="8644261" y="3020156"/>
            <a:ext cx="2237946" cy="2001653"/>
            <a:chOff x="0" y="0"/>
            <a:chExt cx="5732310" cy="51269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732310" cy="5126990"/>
            </a:xfrm>
            <a:custGeom>
              <a:avLst/>
              <a:gdLst/>
              <a:ahLst/>
              <a:cxnLst/>
              <a:rect l="l" t="t" r="r" b="b"/>
              <a:pathLst>
                <a:path w="5732310" h="5126990">
                  <a:moveTo>
                    <a:pt x="291037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910370" y="5126990"/>
                  </a:lnTo>
                  <a:lnTo>
                    <a:pt x="5732310" y="256413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21" name="Group 13"/>
          <p:cNvGrpSpPr/>
          <p:nvPr/>
        </p:nvGrpSpPr>
        <p:grpSpPr>
          <a:xfrm rot="-5400000">
            <a:off x="9465792" y="4086802"/>
            <a:ext cx="594883" cy="534533"/>
            <a:chOff x="0" y="0"/>
            <a:chExt cx="5732310" cy="51269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732310" cy="5126990"/>
            </a:xfrm>
            <a:custGeom>
              <a:avLst/>
              <a:gdLst/>
              <a:ahLst/>
              <a:cxnLst/>
              <a:rect l="l" t="t" r="r" b="b"/>
              <a:pathLst>
                <a:path w="5732310" h="5126990">
                  <a:moveTo>
                    <a:pt x="291037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910370" y="5126990"/>
                  </a:lnTo>
                  <a:lnTo>
                    <a:pt x="5732310" y="2564130"/>
                  </a:lnTo>
                  <a:close/>
                </a:path>
              </a:pathLst>
            </a:custGeom>
            <a:solidFill>
              <a:srgbClr val="4CB8B4"/>
            </a:solidFill>
          </p:spPr>
        </p:sp>
      </p:grpSp>
      <p:grpSp>
        <p:nvGrpSpPr>
          <p:cNvPr id="23" name="Group 15"/>
          <p:cNvGrpSpPr/>
          <p:nvPr/>
        </p:nvGrpSpPr>
        <p:grpSpPr>
          <a:xfrm rot="-5400000">
            <a:off x="9329595" y="4438269"/>
            <a:ext cx="875675" cy="787223"/>
            <a:chOff x="0" y="0"/>
            <a:chExt cx="5732310" cy="51269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732310" cy="5126990"/>
            </a:xfrm>
            <a:custGeom>
              <a:avLst/>
              <a:gdLst/>
              <a:ahLst/>
              <a:cxnLst/>
              <a:rect l="l" t="t" r="r" b="b"/>
              <a:pathLst>
                <a:path w="5732310" h="5126990">
                  <a:moveTo>
                    <a:pt x="291037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910370" y="5126990"/>
                  </a:lnTo>
                  <a:lnTo>
                    <a:pt x="5732310" y="2564130"/>
                  </a:lnTo>
                  <a:close/>
                </a:path>
              </a:pathLst>
            </a:custGeom>
            <a:solidFill>
              <a:srgbClr val="FF7477"/>
            </a:solidFill>
          </p:spPr>
        </p:sp>
      </p:grpSp>
      <p:grpSp>
        <p:nvGrpSpPr>
          <p:cNvPr id="25" name="Group 7">
            <a:extLst>
              <a:ext uri="{FF2B5EF4-FFF2-40B4-BE49-F238E27FC236}">
                <a16:creationId xmlns="" xmlns:a16="http://schemas.microsoft.com/office/drawing/2014/main" id="{265697C4-E9E9-4537-A204-D67045D5530A}"/>
              </a:ext>
            </a:extLst>
          </p:cNvPr>
          <p:cNvGrpSpPr/>
          <p:nvPr/>
        </p:nvGrpSpPr>
        <p:grpSpPr>
          <a:xfrm rot="-5400000">
            <a:off x="9058129" y="112838"/>
            <a:ext cx="875675" cy="787223"/>
            <a:chOff x="0" y="0"/>
            <a:chExt cx="5732310" cy="5126990"/>
          </a:xfrm>
        </p:grpSpPr>
        <p:sp>
          <p:nvSpPr>
            <p:cNvPr id="41" name="Freeform 8">
              <a:extLst>
                <a:ext uri="{FF2B5EF4-FFF2-40B4-BE49-F238E27FC236}">
                  <a16:creationId xmlns="" xmlns:a16="http://schemas.microsoft.com/office/drawing/2014/main" id="{3A8C96A7-C35F-429D-BC0B-5248670CF18C}"/>
                </a:ext>
              </a:extLst>
            </p:cNvPr>
            <p:cNvSpPr/>
            <p:nvPr/>
          </p:nvSpPr>
          <p:spPr>
            <a:xfrm>
              <a:off x="0" y="0"/>
              <a:ext cx="5732310" cy="5126990"/>
            </a:xfrm>
            <a:custGeom>
              <a:avLst/>
              <a:gdLst/>
              <a:ahLst/>
              <a:cxnLst/>
              <a:rect l="l" t="t" r="r" b="b"/>
              <a:pathLst>
                <a:path w="5732310" h="5126990">
                  <a:moveTo>
                    <a:pt x="291037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910370" y="5126990"/>
                  </a:lnTo>
                  <a:lnTo>
                    <a:pt x="5732310" y="2564130"/>
                  </a:lnTo>
                  <a:close/>
                </a:path>
              </a:pathLst>
            </a:custGeom>
            <a:solidFill>
              <a:srgbClr val="FF7477"/>
            </a:solidFill>
          </p:spPr>
        </p:sp>
      </p:grpSp>
      <p:grpSp>
        <p:nvGrpSpPr>
          <p:cNvPr id="27" name="Group 9">
            <a:extLst>
              <a:ext uri="{FF2B5EF4-FFF2-40B4-BE49-F238E27FC236}">
                <a16:creationId xmlns="" xmlns:a16="http://schemas.microsoft.com/office/drawing/2014/main" id="{1CB6BD23-D8AE-4B60-9D61-C3BBB74D7EF1}"/>
              </a:ext>
            </a:extLst>
          </p:cNvPr>
          <p:cNvGrpSpPr/>
          <p:nvPr/>
        </p:nvGrpSpPr>
        <p:grpSpPr>
          <a:xfrm rot="-5400000">
            <a:off x="8804913" y="187370"/>
            <a:ext cx="594883" cy="534533"/>
            <a:chOff x="0" y="0"/>
            <a:chExt cx="5732310" cy="5126990"/>
          </a:xfrm>
        </p:grpSpPr>
        <p:sp>
          <p:nvSpPr>
            <p:cNvPr id="43" name="Freeform 10">
              <a:extLst>
                <a:ext uri="{FF2B5EF4-FFF2-40B4-BE49-F238E27FC236}">
                  <a16:creationId xmlns="" xmlns:a16="http://schemas.microsoft.com/office/drawing/2014/main" id="{A6164F4D-51A2-4850-8B62-9652884CB8F9}"/>
                </a:ext>
              </a:extLst>
            </p:cNvPr>
            <p:cNvSpPr/>
            <p:nvPr/>
          </p:nvSpPr>
          <p:spPr>
            <a:xfrm>
              <a:off x="0" y="0"/>
              <a:ext cx="5732310" cy="5126990"/>
            </a:xfrm>
            <a:custGeom>
              <a:avLst/>
              <a:gdLst/>
              <a:ahLst/>
              <a:cxnLst/>
              <a:rect l="l" t="t" r="r" b="b"/>
              <a:pathLst>
                <a:path w="5732310" h="5126990">
                  <a:moveTo>
                    <a:pt x="291037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910370" y="5126990"/>
                  </a:lnTo>
                  <a:lnTo>
                    <a:pt x="5732310" y="2564130"/>
                  </a:lnTo>
                  <a:close/>
                </a:path>
              </a:pathLst>
            </a:custGeom>
            <a:solidFill>
              <a:srgbClr val="4CB8B4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6296" y="2057401"/>
            <a:ext cx="4745304" cy="5270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22"/>
              </a:lnSpc>
            </a:pPr>
            <a:r>
              <a:rPr lang="ru-RU" sz="3200" dirty="0" smtClean="0">
                <a:solidFill>
                  <a:srgbClr val="4CB8B4"/>
                </a:solidFill>
                <a:latin typeface="Impact" panose="020B0806030902050204" pitchFamily="34" charset="0"/>
                <a:ea typeface="Source Serif Pro Black" panose="02040903050405020204" pitchFamily="18" charset="0"/>
              </a:rPr>
              <a:t>Каждый год проводится форум </a:t>
            </a:r>
            <a:r>
              <a:rPr lang="ru-RU" sz="3200" dirty="0">
                <a:solidFill>
                  <a:srgbClr val="4CB8B4"/>
                </a:solidFill>
                <a:latin typeface="Impact" panose="020B0806030902050204" pitchFamily="34" charset="0"/>
                <a:ea typeface="Source Serif Pro Black" panose="02040903050405020204" pitchFamily="18" charset="0"/>
              </a:rPr>
              <a:t>волонтеров города Пятигорска </a:t>
            </a:r>
          </a:p>
          <a:p>
            <a:pPr>
              <a:lnSpc>
                <a:spcPts val="3622"/>
              </a:lnSpc>
            </a:pPr>
            <a:r>
              <a:rPr lang="ru-RU" sz="3200" dirty="0">
                <a:solidFill>
                  <a:srgbClr val="4CB8B4"/>
                </a:solidFill>
                <a:latin typeface="Impact" panose="020B0806030902050204" pitchFamily="34" charset="0"/>
                <a:ea typeface="Source Serif Pro Black" panose="02040903050405020204" pitchFamily="18" charset="0"/>
              </a:rPr>
              <a:t>«Я – доброволец!», </a:t>
            </a:r>
          </a:p>
          <a:p>
            <a:pPr>
              <a:lnSpc>
                <a:spcPts val="3622"/>
              </a:lnSpc>
            </a:pPr>
            <a:r>
              <a:rPr lang="ru-RU" sz="3200" dirty="0">
                <a:solidFill>
                  <a:srgbClr val="4CB8B4"/>
                </a:solidFill>
                <a:latin typeface="Impact" panose="020B0806030902050204" pitchFamily="34" charset="0"/>
                <a:ea typeface="Source Serif Pro Black" panose="02040903050405020204" pitchFamily="18" charset="0"/>
              </a:rPr>
              <a:t>среди участников не только опытные добровольцы, но и те, кто только начинает знакомство с волонтерской деятельностью.</a:t>
            </a:r>
            <a:endParaRPr lang="en-US" sz="4000" spc="48" dirty="0">
              <a:solidFill>
                <a:srgbClr val="4CB8B4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74530" y="225791"/>
            <a:ext cx="7195249" cy="1107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06"/>
              </a:lnSpc>
            </a:pPr>
            <a:r>
              <a:rPr lang="ru-RU" sz="7200" spc="179" dirty="0">
                <a:solidFill>
                  <a:srgbClr val="FFFFFF"/>
                </a:solidFill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Я - доброволец</a:t>
            </a:r>
            <a:endParaRPr lang="en-US" sz="7200" spc="179" dirty="0">
              <a:solidFill>
                <a:srgbClr val="FFFFFF"/>
              </a:solidFill>
              <a:latin typeface="Source Serif Pro Black" panose="02040903050405020204" pitchFamily="18" charset="0"/>
              <a:ea typeface="Source Serif Pro Black" panose="02040903050405020204" pitchFamily="18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3401631" y="4126909"/>
            <a:ext cx="6479249" cy="5906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40971" y="-477617"/>
            <a:ext cx="2237946" cy="2001653"/>
            <a:chOff x="0" y="0"/>
            <a:chExt cx="5732310" cy="51269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732310" cy="5126990"/>
            </a:xfrm>
            <a:custGeom>
              <a:avLst/>
              <a:gdLst/>
              <a:ahLst/>
              <a:cxnLst/>
              <a:rect l="l" t="t" r="r" b="b"/>
              <a:pathLst>
                <a:path w="5732310" h="5126990">
                  <a:moveTo>
                    <a:pt x="291037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910370" y="5126990"/>
                  </a:lnTo>
                  <a:lnTo>
                    <a:pt x="5732310" y="256413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03585" y="1184084"/>
            <a:ext cx="875675" cy="787223"/>
            <a:chOff x="0" y="0"/>
            <a:chExt cx="5732310" cy="51269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732310" cy="5126990"/>
            </a:xfrm>
            <a:custGeom>
              <a:avLst/>
              <a:gdLst/>
              <a:ahLst/>
              <a:cxnLst/>
              <a:rect l="l" t="t" r="r" b="b"/>
              <a:pathLst>
                <a:path w="5732310" h="5126990">
                  <a:moveTo>
                    <a:pt x="291037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910370" y="5126990"/>
                  </a:lnTo>
                  <a:lnTo>
                    <a:pt x="5732310" y="2564130"/>
                  </a:lnTo>
                  <a:close/>
                </a:path>
              </a:pathLst>
            </a:custGeom>
            <a:solidFill>
              <a:srgbClr val="FF747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572499" y="934770"/>
            <a:ext cx="594883" cy="534533"/>
            <a:chOff x="0" y="0"/>
            <a:chExt cx="5732310" cy="51269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732310" cy="5126990"/>
            </a:xfrm>
            <a:custGeom>
              <a:avLst/>
              <a:gdLst/>
              <a:ahLst/>
              <a:cxnLst/>
              <a:rect l="l" t="t" r="r" b="b"/>
              <a:pathLst>
                <a:path w="5732310" h="5126990">
                  <a:moveTo>
                    <a:pt x="291037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910370" y="5126990"/>
                  </a:lnTo>
                  <a:lnTo>
                    <a:pt x="5732310" y="2564130"/>
                  </a:lnTo>
                  <a:close/>
                </a:path>
              </a:pathLst>
            </a:custGeom>
            <a:solidFill>
              <a:srgbClr val="4CB8B4"/>
            </a:solidFill>
          </p:spPr>
        </p:sp>
      </p:grp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600D86B-595C-4F1B-9EC1-C4C6D3FF4B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52" y="5275387"/>
            <a:ext cx="2884827" cy="19224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3ABC4B0-0525-4538-BBD5-74AAD8E255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766" y="3291736"/>
            <a:ext cx="2862294" cy="190745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B2F1E581-0595-4CDE-8DA4-D97DAE39E5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19" r="4500" b="19519"/>
          <a:stretch/>
        </p:blipFill>
        <p:spPr>
          <a:xfrm>
            <a:off x="6706772" y="1322545"/>
            <a:ext cx="2862293" cy="1907451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8227365" y="4987805"/>
            <a:ext cx="718955" cy="575164"/>
            <a:chOff x="0" y="0"/>
            <a:chExt cx="6408833" cy="51269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408833" cy="5126990"/>
            </a:xfrm>
            <a:custGeom>
              <a:avLst/>
              <a:gdLst/>
              <a:ahLst/>
              <a:cxnLst/>
              <a:rect l="l" t="t" r="r" b="b"/>
              <a:pathLst>
                <a:path w="6408833" h="5126990">
                  <a:moveTo>
                    <a:pt x="3586893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86893" y="5126990"/>
                  </a:lnTo>
                  <a:lnTo>
                    <a:pt x="6408833" y="2564130"/>
                  </a:lnTo>
                  <a:close/>
                </a:path>
              </a:pathLst>
            </a:custGeom>
            <a:solidFill>
              <a:srgbClr val="FF7477"/>
            </a:solidFill>
          </p:spPr>
        </p:sp>
      </p:grp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494F2D1A-44EB-410F-837A-02D39BAE43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302575"/>
            <a:ext cx="2803229" cy="1868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B8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3157511" y="3062262"/>
            <a:ext cx="7429602" cy="117142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311400" y="856171"/>
            <a:ext cx="6118706" cy="693611"/>
            <a:chOff x="0" y="0"/>
            <a:chExt cx="8158275" cy="924814"/>
          </a:xfrm>
        </p:grpSpPr>
        <p:sp>
          <p:nvSpPr>
            <p:cNvPr id="9" name="TextBox 9"/>
            <p:cNvSpPr txBox="1"/>
            <p:nvPr/>
          </p:nvSpPr>
          <p:spPr>
            <a:xfrm>
              <a:off x="0" y="-76200"/>
              <a:ext cx="6172200" cy="5504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22"/>
                </a:lnSpc>
              </a:pPr>
              <a:endParaRPr lang="en-US" sz="2415" spc="96" dirty="0">
                <a:solidFill>
                  <a:srgbClr val="FFFFFF"/>
                </a:solidFill>
                <a:latin typeface="Montserrat Classic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233" y="565277"/>
              <a:ext cx="8154042" cy="359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15"/>
                </a:lnSpc>
              </a:pPr>
              <a:endParaRPr lang="en-US" sz="1609" spc="32" dirty="0">
                <a:solidFill>
                  <a:srgbClr val="FFFFFF"/>
                </a:solidFill>
                <a:latin typeface="Montserrat Light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311400" y="3319970"/>
            <a:ext cx="6137602" cy="706310"/>
            <a:chOff x="0" y="0"/>
            <a:chExt cx="8183469" cy="941747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76200"/>
              <a:ext cx="6202247" cy="5504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22"/>
                </a:lnSpc>
              </a:pPr>
              <a:endParaRPr lang="en-US" sz="2415" spc="96" dirty="0">
                <a:solidFill>
                  <a:srgbClr val="FFFFFF"/>
                </a:solidFill>
                <a:latin typeface="Montserrat Classic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233" y="582210"/>
              <a:ext cx="8179236" cy="359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15"/>
                </a:lnSpc>
              </a:pPr>
              <a:endParaRPr lang="en-US" sz="1609" spc="32" dirty="0">
                <a:solidFill>
                  <a:srgbClr val="FFFFFF"/>
                </a:solidFill>
                <a:latin typeface="Montserrat Light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311400" y="4539170"/>
            <a:ext cx="6118225" cy="706310"/>
            <a:chOff x="0" y="0"/>
            <a:chExt cx="8157633" cy="941747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76200"/>
              <a:ext cx="6184900" cy="5504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22"/>
                </a:lnSpc>
              </a:pPr>
              <a:endParaRPr lang="en-US" sz="2415" spc="96" dirty="0">
                <a:solidFill>
                  <a:srgbClr val="FFFFFF"/>
                </a:solidFill>
                <a:latin typeface="Montserrat Classic Bold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233" y="582210"/>
              <a:ext cx="8153400" cy="359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15"/>
                </a:lnSpc>
              </a:pPr>
              <a:endParaRPr lang="en-US" sz="1609" spc="32" dirty="0">
                <a:solidFill>
                  <a:srgbClr val="FFFFFF"/>
                </a:solidFill>
                <a:latin typeface="Montserrat Light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6066" y="152400"/>
            <a:ext cx="9607534" cy="1374864"/>
            <a:chOff x="4233" y="231653"/>
            <a:chExt cx="12810044" cy="1833154"/>
          </a:xfrm>
        </p:grpSpPr>
        <p:sp>
          <p:nvSpPr>
            <p:cNvPr id="18" name="TextBox 18"/>
            <p:cNvSpPr txBox="1"/>
            <p:nvPr/>
          </p:nvSpPr>
          <p:spPr>
            <a:xfrm>
              <a:off x="1435079" y="231653"/>
              <a:ext cx="11379198" cy="18331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22"/>
                </a:lnSpc>
              </a:pPr>
              <a:r>
                <a:rPr lang="ru-RU" sz="2800" dirty="0" smtClean="0">
                  <a:solidFill>
                    <a:schemeClr val="bg1"/>
                  </a:solidFill>
                  <a:latin typeface="Source Serif Pro Black" charset="0"/>
                  <a:ea typeface="Source Serif Pro Black" charset="0"/>
                </a:rPr>
                <a:t>За активную помощь волонтеров </a:t>
              </a:r>
              <a:r>
                <a:rPr lang="ru-RU" sz="2800" dirty="0" smtClean="0">
                  <a:solidFill>
                    <a:schemeClr val="bg1"/>
                  </a:solidFill>
                  <a:latin typeface="Source Serif Pro Black" charset="0"/>
                  <a:ea typeface="Source Serif Pro Black" charset="0"/>
                </a:rPr>
                <a:t>всегда награждают, </a:t>
              </a:r>
              <a:r>
                <a:rPr lang="ru-RU" sz="2800" dirty="0" smtClean="0">
                  <a:solidFill>
                    <a:schemeClr val="bg1"/>
                  </a:solidFill>
                  <a:latin typeface="Source Serif Pro Black" charset="0"/>
                  <a:ea typeface="Source Serif Pro Black" charset="0"/>
                </a:rPr>
                <a:t>приятными подарками и благодарственными </a:t>
              </a:r>
              <a:r>
                <a:rPr lang="ru-RU" sz="2800" dirty="0" smtClean="0">
                  <a:solidFill>
                    <a:schemeClr val="bg1"/>
                  </a:solidFill>
                  <a:latin typeface="Source Serif Pro Black" charset="0"/>
                  <a:ea typeface="Source Serif Pro Black" charset="0"/>
                </a:rPr>
                <a:t>письмами разного уровня.</a:t>
              </a:r>
              <a:r>
                <a:rPr lang="ru-RU" sz="2800" spc="96" dirty="0" smtClean="0">
                  <a:solidFill>
                    <a:schemeClr val="bg1"/>
                  </a:solidFill>
                  <a:latin typeface="Source Serif Pro Black" charset="0"/>
                  <a:ea typeface="Source Serif Pro Black" charset="0"/>
                </a:rPr>
                <a:t> </a:t>
              </a:r>
              <a:endParaRPr lang="en-US" sz="2800" spc="96" dirty="0">
                <a:solidFill>
                  <a:schemeClr val="bg1"/>
                </a:solidFill>
                <a:latin typeface="Source Serif Pro Black" charset="0"/>
                <a:ea typeface="Source Serif Pro Black" charset="0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4233" y="590677"/>
              <a:ext cx="8179900" cy="359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15"/>
                </a:lnSpc>
              </a:pPr>
              <a:endParaRPr lang="en-US" sz="1609" spc="32" dirty="0">
                <a:solidFill>
                  <a:srgbClr val="FFFFFF"/>
                </a:solidFill>
                <a:latin typeface="Montserrat Light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311400" y="2062670"/>
            <a:ext cx="6118588" cy="706311"/>
            <a:chOff x="0" y="0"/>
            <a:chExt cx="8158118" cy="941747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76200"/>
              <a:ext cx="6163733" cy="5504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22"/>
                </a:lnSpc>
              </a:pPr>
              <a:endParaRPr lang="en-US" sz="2415" spc="96" dirty="0">
                <a:solidFill>
                  <a:srgbClr val="FFFFFF"/>
                </a:solidFill>
                <a:latin typeface="Montserrat Classic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233" y="582210"/>
              <a:ext cx="8153885" cy="359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15"/>
                </a:lnSpc>
              </a:pPr>
              <a:endParaRPr lang="en-US" sz="1609" spc="32" dirty="0">
                <a:solidFill>
                  <a:srgbClr val="FFFFFF"/>
                </a:solidFill>
                <a:latin typeface="Montserrat Light"/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433558C-0D5D-49FA-9918-7F6C0F85DB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3854306" cy="25685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036B8AA-98E2-46BF-80B1-D5E0AEB4AC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106" y="4605904"/>
            <a:ext cx="3722499" cy="248069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203D2528-426C-45EC-B9BE-7252770CC5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16651"/>
            <a:ext cx="3898530" cy="259800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6B4DCA1B-ECB6-4EAD-9EFC-8DCC666E8E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648200"/>
            <a:ext cx="3741360" cy="2493265"/>
          </a:xfrm>
          <a:prstGeom prst="rect">
            <a:avLst/>
          </a:prstGeom>
        </p:spPr>
      </p:pic>
      <p:grpSp>
        <p:nvGrpSpPr>
          <p:cNvPr id="32" name="Group 5">
            <a:extLst>
              <a:ext uri="{FF2B5EF4-FFF2-40B4-BE49-F238E27FC236}">
                <a16:creationId xmlns="" xmlns:a16="http://schemas.microsoft.com/office/drawing/2014/main" id="{D20B3043-F7C3-4C74-9659-8DFBBB95BA70}"/>
              </a:ext>
            </a:extLst>
          </p:cNvPr>
          <p:cNvGrpSpPr/>
          <p:nvPr/>
        </p:nvGrpSpPr>
        <p:grpSpPr>
          <a:xfrm>
            <a:off x="4114800" y="3505200"/>
            <a:ext cx="1459229" cy="1178053"/>
            <a:chOff x="0" y="0"/>
            <a:chExt cx="5732310" cy="5126990"/>
          </a:xfrm>
        </p:grpSpPr>
        <p:sp>
          <p:nvSpPr>
            <p:cNvPr id="33" name="Freeform 6">
              <a:extLst>
                <a:ext uri="{FF2B5EF4-FFF2-40B4-BE49-F238E27FC236}">
                  <a16:creationId xmlns="" xmlns:a16="http://schemas.microsoft.com/office/drawing/2014/main" id="{61155E70-2EDA-4532-A218-B3D45BDD5410}"/>
                </a:ext>
              </a:extLst>
            </p:cNvPr>
            <p:cNvSpPr/>
            <p:nvPr/>
          </p:nvSpPr>
          <p:spPr>
            <a:xfrm>
              <a:off x="0" y="0"/>
              <a:ext cx="5732310" cy="5126990"/>
            </a:xfrm>
            <a:custGeom>
              <a:avLst/>
              <a:gdLst/>
              <a:ahLst/>
              <a:cxnLst/>
              <a:rect l="l" t="t" r="r" b="b"/>
              <a:pathLst>
                <a:path w="5732310" h="5126990">
                  <a:moveTo>
                    <a:pt x="291037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910370" y="5126990"/>
                  </a:lnTo>
                  <a:lnTo>
                    <a:pt x="5732310" y="256413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161</Words>
  <Application>Microsoft Office PowerPoint</Application>
  <PresentationFormat>Произвольный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Source Serif Pro Black</vt:lpstr>
      <vt:lpstr>Arial Rounded MT Bold</vt:lpstr>
      <vt:lpstr>Impact</vt:lpstr>
      <vt:lpstr>Wingdings</vt:lpstr>
      <vt:lpstr>Montserrat Light</vt:lpstr>
      <vt:lpstr>Montserrat Classic Bold</vt:lpstr>
      <vt:lpstr>Miriam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 Creative Goal Setting Presentation</dc:title>
  <cp:lastModifiedBy>mbu_gcpmi_admin</cp:lastModifiedBy>
  <cp:revision>39</cp:revision>
  <dcterms:created xsi:type="dcterms:W3CDTF">2006-08-16T00:00:00Z</dcterms:created>
  <dcterms:modified xsi:type="dcterms:W3CDTF">2023-06-28T13:22:54Z</dcterms:modified>
  <dc:identifier>DAFR21lPxc4</dc:identifier>
</cp:coreProperties>
</file>