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8288000" cy="10287000"/>
  <p:notesSz cx="6858000" cy="9144000"/>
  <p:embeddedFontLst>
    <p:embeddedFont>
      <p:font typeface="Arimo" panose="020B0604020202020204" charset="0"/>
      <p:regular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HK Grotesk Medium" panose="020B0604020202020204" charset="-52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486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2.svg"/><Relationship Id="rId7" Type="http://schemas.openxmlformats.org/officeDocument/2006/relationships/image" Target="../media/image14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0.sv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8.svg"/><Relationship Id="rId7" Type="http://schemas.openxmlformats.org/officeDocument/2006/relationships/image" Target="../media/image14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Relationship Id="rId9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8.svg"/><Relationship Id="rId3" Type="http://schemas.openxmlformats.org/officeDocument/2006/relationships/image" Target="../media/image22.svg"/><Relationship Id="rId7" Type="http://schemas.openxmlformats.org/officeDocument/2006/relationships/image" Target="../media/image18.svg"/><Relationship Id="rId12" Type="http://schemas.openxmlformats.org/officeDocument/2006/relationships/image" Target="../media/image7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4.svg"/><Relationship Id="rId5" Type="http://schemas.openxmlformats.org/officeDocument/2006/relationships/image" Target="../media/image10.svg"/><Relationship Id="rId10" Type="http://schemas.openxmlformats.org/officeDocument/2006/relationships/image" Target="../media/image23.png"/><Relationship Id="rId4" Type="http://schemas.openxmlformats.org/officeDocument/2006/relationships/image" Target="../media/image9.png"/><Relationship Id="rId9" Type="http://schemas.openxmlformats.org/officeDocument/2006/relationships/image" Target="../media/image20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Relationship Id="rId9" Type="http://schemas.openxmlformats.org/officeDocument/2006/relationships/image" Target="../media/image12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5400000">
            <a:off x="8984421" y="0"/>
            <a:ext cx="5094488" cy="5094488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C2B4"/>
            </a:solidFill>
          </p:spPr>
        </p:sp>
      </p:grpSp>
      <p:grpSp>
        <p:nvGrpSpPr>
          <p:cNvPr id="4" name="Group 4"/>
          <p:cNvGrpSpPr/>
          <p:nvPr/>
        </p:nvGrpSpPr>
        <p:grpSpPr>
          <a:xfrm rot="-5400000">
            <a:off x="11482652" y="2596256"/>
            <a:ext cx="10287000" cy="5094488"/>
            <a:chOff x="0" y="0"/>
            <a:chExt cx="3864606" cy="191389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3864606" cy="1913890"/>
            </a:xfrm>
            <a:custGeom>
              <a:avLst/>
              <a:gdLst/>
              <a:ahLst/>
              <a:cxnLst/>
              <a:rect l="l" t="t" r="r" b="b"/>
              <a:pathLst>
                <a:path w="3864606" h="1913890">
                  <a:moveTo>
                    <a:pt x="0" y="0"/>
                  </a:moveTo>
                  <a:lnTo>
                    <a:pt x="3864606" y="0"/>
                  </a:lnTo>
                  <a:lnTo>
                    <a:pt x="386460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223D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>
            <a:off x="8984421" y="0"/>
            <a:ext cx="5094488" cy="50944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8984421" y="5094488"/>
            <a:ext cx="5094488" cy="5094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>
            <a:off x="14078909" y="5094488"/>
            <a:ext cx="5192512" cy="5192512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5400000" flipH="1">
            <a:off x="14078909" y="-49012"/>
            <a:ext cx="5192512" cy="5192512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5084455" y="4007065"/>
            <a:ext cx="4349690" cy="2174845"/>
          </a:xfrm>
          <a:prstGeom prst="rect">
            <a:avLst/>
          </a:prstGeom>
        </p:spPr>
      </p:pic>
      <p:grpSp>
        <p:nvGrpSpPr>
          <p:cNvPr id="11" name="Group 11"/>
          <p:cNvGrpSpPr/>
          <p:nvPr/>
        </p:nvGrpSpPr>
        <p:grpSpPr>
          <a:xfrm>
            <a:off x="1028700" y="2743302"/>
            <a:ext cx="6933735" cy="6707661"/>
            <a:chOff x="0" y="0"/>
            <a:chExt cx="9244980" cy="8943548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7435118"/>
              <a:ext cx="9244980" cy="145831"/>
              <a:chOff x="0" y="0"/>
              <a:chExt cx="36230442" cy="5715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255270"/>
                <a:ext cx="36230443" cy="69850"/>
              </a:xfrm>
              <a:custGeom>
                <a:avLst/>
                <a:gdLst/>
                <a:ahLst/>
                <a:cxnLst/>
                <a:rect l="l" t="t" r="r" b="b"/>
                <a:pathLst>
                  <a:path w="36230443" h="69850">
                    <a:moveTo>
                      <a:pt x="35939611" y="0"/>
                    </a:moveTo>
                    <a:lnTo>
                      <a:pt x="0" y="0"/>
                    </a:lnTo>
                    <a:lnTo>
                      <a:pt x="0" y="69850"/>
                    </a:lnTo>
                    <a:lnTo>
                      <a:pt x="36230443" y="69850"/>
                    </a:lnTo>
                    <a:lnTo>
                      <a:pt x="36230443" y="0"/>
                    </a:lnTo>
                    <a:close/>
                  </a:path>
                </a:pathLst>
              </a:custGeom>
              <a:solidFill>
                <a:srgbClr val="10223D"/>
              </a:solidFill>
            </p:spPr>
          </p:sp>
        </p:grpSp>
        <p:sp>
          <p:nvSpPr>
            <p:cNvPr id="14" name="TextBox 14"/>
            <p:cNvSpPr txBox="1"/>
            <p:nvPr/>
          </p:nvSpPr>
          <p:spPr>
            <a:xfrm>
              <a:off x="0" y="0"/>
              <a:ext cx="9244980" cy="66294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575"/>
                </a:lnSpc>
              </a:pPr>
              <a:r>
                <a:rPr lang="en-US" sz="5479" spc="109">
                  <a:solidFill>
                    <a:srgbClr val="10223D"/>
                  </a:solidFill>
                  <a:latin typeface="HK Grotesk Bold Bold"/>
                </a:rPr>
                <a:t>ПРОГРАММА ОБУЧЕНИЯ СОЦИАЛЬНОМУ ПРОЕКТИРОВАНИЮ «НА МАРСЕ КЛАССНО!»</a:t>
              </a:r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8281499"/>
              <a:ext cx="9244980" cy="6620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126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9030167" y="4864482"/>
            <a:ext cx="4864482" cy="5422518"/>
            <a:chOff x="0" y="0"/>
            <a:chExt cx="1720099" cy="191742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720099" cy="1917423"/>
            </a:xfrm>
            <a:custGeom>
              <a:avLst/>
              <a:gdLst/>
              <a:ahLst/>
              <a:cxnLst/>
              <a:rect l="l" t="t" r="r" b="b"/>
              <a:pathLst>
                <a:path w="1720099" h="1917423">
                  <a:moveTo>
                    <a:pt x="0" y="0"/>
                  </a:moveTo>
                  <a:lnTo>
                    <a:pt x="1720099" y="0"/>
                  </a:lnTo>
                  <a:lnTo>
                    <a:pt x="1720099" y="1917423"/>
                  </a:lnTo>
                  <a:lnTo>
                    <a:pt x="0" y="1917423"/>
                  </a:lnTo>
                  <a:close/>
                </a:path>
              </a:pathLst>
            </a:custGeom>
            <a:solidFill>
              <a:srgbClr val="FFC2B4"/>
            </a:solidFill>
          </p:spPr>
        </p:sp>
      </p:grpSp>
      <p:sp>
        <p:nvSpPr>
          <p:cNvPr id="4" name="AutoShape 4"/>
          <p:cNvSpPr/>
          <p:nvPr/>
        </p:nvSpPr>
        <p:spPr>
          <a:xfrm>
            <a:off x="13894649" y="4864482"/>
            <a:ext cx="4393351" cy="5422518"/>
          </a:xfrm>
          <a:prstGeom prst="rect">
            <a:avLst/>
          </a:prstGeom>
          <a:solidFill>
            <a:srgbClr val="E69451"/>
          </a:solidFill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8992067" y="0"/>
            <a:ext cx="4902582" cy="4902582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 rot="5400000">
            <a:off x="8732099" y="5134442"/>
            <a:ext cx="5422518" cy="4902582"/>
            <a:chOff x="0" y="0"/>
            <a:chExt cx="7628461" cy="68970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7628461" cy="6897008"/>
            </a:xfrm>
            <a:custGeom>
              <a:avLst/>
              <a:gdLst/>
              <a:ahLst/>
              <a:cxnLst/>
              <a:rect l="l" t="t" r="r" b="b"/>
              <a:pathLst>
                <a:path w="7628461" h="6897008">
                  <a:moveTo>
                    <a:pt x="7628461" y="6897008"/>
                  </a:moveTo>
                  <a:lnTo>
                    <a:pt x="0" y="6897008"/>
                  </a:lnTo>
                  <a:lnTo>
                    <a:pt x="0" y="0"/>
                  </a:lnTo>
                  <a:lnTo>
                    <a:pt x="7628461" y="6897008"/>
                  </a:lnTo>
                  <a:close/>
                </a:path>
              </a:pathLst>
            </a:custGeom>
            <a:solidFill>
              <a:srgbClr val="10223D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5295126" y="6789535"/>
            <a:ext cx="1592397" cy="1592397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533C"/>
            </a:solidFill>
          </p:spPr>
        </p:sp>
      </p:grpSp>
      <p:grpSp>
        <p:nvGrpSpPr>
          <p:cNvPr id="10" name="Group 10"/>
          <p:cNvGrpSpPr/>
          <p:nvPr/>
        </p:nvGrpSpPr>
        <p:grpSpPr>
          <a:xfrm>
            <a:off x="1555074" y="4153511"/>
            <a:ext cx="5720607" cy="1979978"/>
            <a:chOff x="0" y="0"/>
            <a:chExt cx="7627476" cy="2639971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09336"/>
              <a:ext cx="7627476" cy="50618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365"/>
                </a:lnSpc>
              </a:pPr>
              <a:endParaRPr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038175"/>
              <a:ext cx="7627476" cy="53530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3420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0" y="914400"/>
            <a:ext cx="8660616" cy="9039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95"/>
              </a:lnSpc>
              <a:spcBef>
                <a:spcPct val="0"/>
              </a:spcBef>
            </a:pPr>
            <a:r>
              <a:rPr lang="en-US" sz="4579" spc="91">
                <a:solidFill>
                  <a:srgbClr val="10223D"/>
                </a:solidFill>
                <a:latin typeface="HK Grotesk Bold Bold"/>
              </a:rPr>
              <a:t>ОСНОВНАЯ ПРОБЛЕМА, НА РЕШЕНИЕ КОТОРОЙ НАПРАВЛЕН ПРОЕКТ - СЛАБАЯ ИНФОРМИРОВАННОСТЬ МОЛОДЕЖИ О ГРАНТОВЫХ КОНКУРСАХ И НИЗКИЙ УРОВЕНЬ ПОДГОТОВКИ ПО ТЕМЕ «СОЦИАЛЬНОЕ ПРОЕКТИРОВАНИЕ», КАК СЛЕДСТВИЕ НИЗКИЙ ПРОЦЕНТ ПОДАЧИ ЗАЯВОК НА ГРАНТОВЫЕ КОНКУРСЫ.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94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716250" y="2571750"/>
            <a:ext cx="2571750" cy="2571750"/>
            <a:chOff x="0" y="0"/>
            <a:chExt cx="1913890" cy="191389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E69451"/>
            </a:solidFill>
          </p:spPr>
        </p:sp>
      </p:grp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15713600" y="2571750"/>
            <a:ext cx="2571750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15716250" y="5143500"/>
            <a:ext cx="2571750" cy="2571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5400000">
            <a:off x="15716250" y="0"/>
            <a:ext cx="2571750" cy="2571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144500" y="5143500"/>
            <a:ext cx="2571750" cy="257175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5400000">
            <a:off x="11858625" y="1285875"/>
            <a:ext cx="5143500" cy="2571750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13144500" y="7715250"/>
            <a:ext cx="5262411" cy="2596995"/>
            <a:chOff x="0" y="0"/>
            <a:chExt cx="1780124" cy="8784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80124" cy="878489"/>
            </a:xfrm>
            <a:custGeom>
              <a:avLst/>
              <a:gdLst/>
              <a:ahLst/>
              <a:cxnLst/>
              <a:rect l="l" t="t" r="r" b="b"/>
              <a:pathLst>
                <a:path w="1780124" h="878489">
                  <a:moveTo>
                    <a:pt x="0" y="0"/>
                  </a:moveTo>
                  <a:lnTo>
                    <a:pt x="1780124" y="0"/>
                  </a:lnTo>
                  <a:lnTo>
                    <a:pt x="1780124" y="878489"/>
                  </a:lnTo>
                  <a:lnTo>
                    <a:pt x="0" y="878489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523887" y="896718"/>
            <a:ext cx="12860548" cy="83615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6245"/>
              </a:lnSpc>
            </a:pPr>
            <a:r>
              <a:rPr lang="en-US" sz="5204">
                <a:solidFill>
                  <a:srgbClr val="F2EDDB"/>
                </a:solidFill>
                <a:latin typeface="HK Grotesk Medium"/>
              </a:rPr>
              <a:t>Проект в состоянии решить вышеуказанную проблему путем создания и реализации обучающей программы для старшеклассников по теме «социальное проектирование». Комплексный подход позволил обучить молодых граждан навыкам и формам участия в принятии общественно значимых решений, создания собственных проектов по улучшению показателей Тульской области.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4920052" y="8217549"/>
            <a:ext cx="1592397" cy="1592397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533C"/>
            </a:solidFill>
          </p:spPr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3124810" y="7715250"/>
            <a:ext cx="5143500" cy="257175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15696560" y="5143500"/>
            <a:ext cx="2571750" cy="2571750"/>
            <a:chOff x="0" y="0"/>
            <a:chExt cx="1913890" cy="191389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C2B4"/>
            </a:solidFill>
          </p:spPr>
        </p:sp>
      </p:grpSp>
      <p:grpSp>
        <p:nvGrpSpPr>
          <p:cNvPr id="5" name="Group 5"/>
          <p:cNvGrpSpPr/>
          <p:nvPr/>
        </p:nvGrpSpPr>
        <p:grpSpPr>
          <a:xfrm>
            <a:off x="13124810" y="5143500"/>
            <a:ext cx="2571750" cy="2571750"/>
            <a:chOff x="0" y="0"/>
            <a:chExt cx="1913890" cy="191389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D6533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6117796" y="5569659"/>
            <a:ext cx="1719433" cy="1719433"/>
            <a:chOff x="0" y="0"/>
            <a:chExt cx="6350000" cy="6350000"/>
          </a:xfrm>
        </p:grpSpPr>
        <p:sp>
          <p:nvSpPr>
            <p:cNvPr id="8" name="Freeform 8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14430375" y="1305245"/>
            <a:ext cx="5143500" cy="257175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3124810" y="2571430"/>
            <a:ext cx="2591440" cy="2591440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3124810" y="19370"/>
            <a:ext cx="2591440" cy="259144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565839" y="486902"/>
            <a:ext cx="12237167" cy="9351937"/>
            <a:chOff x="0" y="0"/>
            <a:chExt cx="16316223" cy="12469250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046295"/>
              <a:ext cx="16316223" cy="87848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192"/>
                </a:lnSpc>
              </a:pPr>
              <a:r>
                <a:rPr lang="en-US" sz="4800" spc="96">
                  <a:solidFill>
                    <a:srgbClr val="10223D"/>
                  </a:solidFill>
                  <a:latin typeface="HK Grotesk Bold Bold"/>
                </a:rPr>
                <a:t>ЦЕЛЬ: </a:t>
              </a:r>
            </a:p>
            <a:p>
              <a:pPr>
                <a:lnSpc>
                  <a:spcPts val="5159"/>
                </a:lnSpc>
              </a:pPr>
              <a:r>
                <a:rPr lang="en-US" sz="3999" spc="79">
                  <a:solidFill>
                    <a:srgbClr val="10223D"/>
                  </a:solidFill>
                  <a:latin typeface="HK Grotesk Bold Bold"/>
                </a:rPr>
                <a:t>СОЗДАНИЕ УСЛОВИЙ ДЛЯ РЕАЛИЗАЦИИ ОБРАЗОВАТЕЛЬНОЙ ПРОГРАММЫ С НЕСТАНДАРТНЫМ ПОДХОДОМ К ОБУЧЕНИЮ ДЛЯ СТАРШЕКЛАССНИКОВ, НАПРАВЛЕННОЙ НА РАЗВИТИЕ КОМПЕТЕНЦИИ «СОЦИАЛЬНОЕ ПРОЕКТИРОВАНИЕ», В РАМКАХ КОТОРОЙ ПРОХОДИЛО ОБУЧЕНИЕ ПО ДАННОЙ ТЕМЕ И ИНФОРМИРОВАНИЕ МОЛОДЕЖИ О ГРАНТОВЫХ КОНКУРСАХ.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11916292"/>
              <a:ext cx="13965220" cy="4168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2736"/>
                </a:lnSpc>
              </a:pPr>
              <a:endParaRPr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66675"/>
              <a:ext cx="1717619" cy="726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6533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V="1">
            <a:off x="1285875" y="6429375"/>
            <a:ext cx="5143500" cy="257175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>
            <a:off x="2571750" y="5133975"/>
            <a:ext cx="2571750" cy="257175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0" y="0"/>
            <a:ext cx="5143500" cy="257175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0" y="2571750"/>
            <a:ext cx="5143500" cy="257175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5400000">
            <a:off x="-1285875" y="6429375"/>
            <a:ext cx="5143500" cy="25717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813612" y="0"/>
            <a:ext cx="3516277" cy="175813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692681" y="0"/>
            <a:ext cx="1758138" cy="879069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5143500" y="0"/>
            <a:ext cx="12713476" cy="10920119"/>
            <a:chOff x="0" y="0"/>
            <a:chExt cx="16951302" cy="14560158"/>
          </a:xfrm>
        </p:grpSpPr>
        <p:sp>
          <p:nvSpPr>
            <p:cNvPr id="10" name="TextBox 10"/>
            <p:cNvSpPr txBox="1"/>
            <p:nvPr/>
          </p:nvSpPr>
          <p:spPr>
            <a:xfrm>
              <a:off x="0" y="504825"/>
              <a:ext cx="16951302" cy="121761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4739"/>
                </a:lnSpc>
              </a:pPr>
              <a:r>
                <a:rPr lang="en-US" sz="3949">
                  <a:solidFill>
                    <a:srgbClr val="F2EDDB"/>
                  </a:solidFill>
                  <a:latin typeface="HK Grotesk Medium"/>
                </a:rPr>
                <a:t>Задачи: 1. Создать организационный комитет проекта, создание фирменного стиля проекта, формирование команды экспертов, принимающих участие в проекте.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2. Информировать и решить организационные вопросы с администрацией лагерей Тульской области.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3.Разработать образовательные программы.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4.Приобрести необходимый реквизит для реализации программы.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5.Провести краткосрочные образовательные программы.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6.Информировать образовательных учреждений о реализации проекта.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7. Провести долгосрочные образовательной программы.</a:t>
              </a:r>
            </a:p>
            <a:p>
              <a:pPr>
                <a:lnSpc>
                  <a:spcPts val="4499"/>
                </a:lnSpc>
              </a:pPr>
              <a:r>
                <a:rPr lang="en-US" sz="3749">
                  <a:solidFill>
                    <a:srgbClr val="F2EDDB"/>
                  </a:solidFill>
                  <a:latin typeface="HK Grotesk Medium"/>
                </a:rPr>
                <a:t>8.Получить обратную связь от участников проекта, сбор аналитики и статистики с целью улучшения и масштабирования проекта.</a:t>
              </a:r>
            </a:p>
            <a:p>
              <a:pPr marL="0" lvl="0" indent="0" algn="l">
                <a:lnSpc>
                  <a:spcPts val="4619"/>
                </a:lnSpc>
                <a:spcBef>
                  <a:spcPct val="0"/>
                </a:spcBef>
              </a:pPr>
              <a:endParaRPr lang="en-US" sz="3749">
                <a:solidFill>
                  <a:srgbClr val="F2EDDB"/>
                </a:solidFill>
                <a:latin typeface="HK Grotesk Medium"/>
              </a:endParaRPr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13972910"/>
              <a:ext cx="10812022" cy="51714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3306"/>
                </a:lnSpc>
                <a:spcBef>
                  <a:spcPct val="0"/>
                </a:spcBef>
              </a:pPr>
              <a:endParaRPr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EDD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1775295" y="7039206"/>
            <a:ext cx="6495588" cy="3247794"/>
            <a:chOff x="0" y="0"/>
            <a:chExt cx="2197273" cy="1098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2197273" cy="1098636"/>
            </a:xfrm>
            <a:custGeom>
              <a:avLst/>
              <a:gdLst/>
              <a:ahLst/>
              <a:cxnLst/>
              <a:rect l="l" t="t" r="r" b="b"/>
              <a:pathLst>
                <a:path w="2197273" h="1098636">
                  <a:moveTo>
                    <a:pt x="0" y="0"/>
                  </a:moveTo>
                  <a:lnTo>
                    <a:pt x="2197273" y="0"/>
                  </a:lnTo>
                  <a:lnTo>
                    <a:pt x="2197273" y="1098636"/>
                  </a:lnTo>
                  <a:lnTo>
                    <a:pt x="0" y="1098636"/>
                  </a:lnTo>
                  <a:close/>
                </a:path>
              </a:pathLst>
            </a:custGeom>
            <a:solidFill>
              <a:srgbClr val="E694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3247794" y="7039206"/>
            <a:ext cx="8527501" cy="3247794"/>
            <a:chOff x="0" y="0"/>
            <a:chExt cx="2884612" cy="10986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612" cy="1098636"/>
            </a:xfrm>
            <a:custGeom>
              <a:avLst/>
              <a:gdLst/>
              <a:ahLst/>
              <a:cxnLst/>
              <a:rect l="l" t="t" r="r" b="b"/>
              <a:pathLst>
                <a:path w="2884612" h="1098636">
                  <a:moveTo>
                    <a:pt x="0" y="0"/>
                  </a:moveTo>
                  <a:lnTo>
                    <a:pt x="2884612" y="0"/>
                  </a:lnTo>
                  <a:lnTo>
                    <a:pt x="2884612" y="1098636"/>
                  </a:lnTo>
                  <a:lnTo>
                    <a:pt x="0" y="1098636"/>
                  </a:lnTo>
                  <a:close/>
                </a:path>
              </a:pathLst>
            </a:custGeom>
            <a:solidFill>
              <a:srgbClr val="D6533C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400000" flipH="1" flipV="1">
            <a:off x="0" y="7039206"/>
            <a:ext cx="3247794" cy="324779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5400000" flipH="1" flipV="1">
            <a:off x="8537026" y="7039206"/>
            <a:ext cx="3247794" cy="324779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1775295" y="7039206"/>
            <a:ext cx="6495588" cy="3247794"/>
          </a:xfrm>
          <a:prstGeom prst="rect">
            <a:avLst/>
          </a:prstGeom>
        </p:spPr>
      </p:pic>
      <p:grpSp>
        <p:nvGrpSpPr>
          <p:cNvPr id="9" name="Group 9"/>
          <p:cNvGrpSpPr/>
          <p:nvPr/>
        </p:nvGrpSpPr>
        <p:grpSpPr>
          <a:xfrm>
            <a:off x="3247794" y="7039206"/>
            <a:ext cx="3247794" cy="3247794"/>
            <a:chOff x="0" y="0"/>
            <a:chExt cx="1913890" cy="191389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10223D"/>
            </a:solidFill>
          </p:spPr>
        </p:sp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 flipH="1">
            <a:off x="0" y="7039206"/>
            <a:ext cx="3247794" cy="3247794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274050" y="8437646"/>
            <a:ext cx="3947488" cy="3947488"/>
            <a:chOff x="0" y="0"/>
            <a:chExt cx="6350000" cy="6350000"/>
          </a:xfrm>
        </p:grpSpPr>
        <p:sp>
          <p:nvSpPr>
            <p:cNvPr id="13" name="Freeform 13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B740"/>
            </a:solidFill>
          </p:spPr>
        </p:sp>
      </p:grpSp>
      <p:grpSp>
        <p:nvGrpSpPr>
          <p:cNvPr id="14" name="Group 14"/>
          <p:cNvGrpSpPr/>
          <p:nvPr/>
        </p:nvGrpSpPr>
        <p:grpSpPr>
          <a:xfrm>
            <a:off x="1779594" y="1406627"/>
            <a:ext cx="14728812" cy="2394287"/>
            <a:chOff x="0" y="0"/>
            <a:chExt cx="19638415" cy="3192382"/>
          </a:xfrm>
        </p:grpSpPr>
        <p:sp>
          <p:nvSpPr>
            <p:cNvPr id="15" name="TextBox 15"/>
            <p:cNvSpPr txBox="1"/>
            <p:nvPr/>
          </p:nvSpPr>
          <p:spPr>
            <a:xfrm>
              <a:off x="0" y="1418520"/>
              <a:ext cx="19638415" cy="6918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646"/>
                </a:lnSpc>
              </a:pPr>
              <a:endParaRPr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9274019" y="66675"/>
              <a:ext cx="1090377" cy="72655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20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028700" y="1492352"/>
            <a:ext cx="16115116" cy="35326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595"/>
              </a:lnSpc>
              <a:spcBef>
                <a:spcPct val="0"/>
              </a:spcBef>
            </a:pPr>
            <a:r>
              <a:rPr lang="en-US" sz="4595" spc="473">
                <a:solidFill>
                  <a:srgbClr val="10223D"/>
                </a:solidFill>
                <a:latin typeface="HK Grotesk Bold Bold"/>
              </a:rPr>
              <a:t>ОСНОВНАЯ ЦЕЛЕВАЯ АУДИТОРИЯ ПРОЕКТА - СТАРШЕКЛАССНИКИ, 9-11 КЛАСС, 14-18 ЛЕТ, ОБУЧАЮЩИЕСЯ В ОБРАЗОВАТЕЛЬНЫХ УЧРЕЖДЕНИЯХ ТУЛЬСКОЙ ОБЛАСТИ, УЧАСТНИКИ ЛЕТНЕЙ ОЗДОРОВИТЕЛЬНОЙ КАМПАНИИ 2020 В ТУЛЬСКОЙ ОБЛАСТИ.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223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7039206"/>
            <a:ext cx="10040582" cy="3247794"/>
            <a:chOff x="0" y="0"/>
            <a:chExt cx="3396444" cy="1098637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396444" cy="1098636"/>
            </a:xfrm>
            <a:custGeom>
              <a:avLst/>
              <a:gdLst/>
              <a:ahLst/>
              <a:cxnLst/>
              <a:rect l="l" t="t" r="r" b="b"/>
              <a:pathLst>
                <a:path w="3396444" h="1098636">
                  <a:moveTo>
                    <a:pt x="0" y="0"/>
                  </a:moveTo>
                  <a:lnTo>
                    <a:pt x="3396444" y="0"/>
                  </a:lnTo>
                  <a:lnTo>
                    <a:pt x="3396444" y="1098636"/>
                  </a:lnTo>
                  <a:lnTo>
                    <a:pt x="0" y="1098636"/>
                  </a:lnTo>
                  <a:close/>
                </a:path>
              </a:pathLst>
            </a:custGeom>
            <a:solidFill>
              <a:srgbClr val="E69451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9743382" y="7039206"/>
            <a:ext cx="8527501" cy="3247794"/>
            <a:chOff x="0" y="0"/>
            <a:chExt cx="2884612" cy="1098637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2884612" cy="1098636"/>
            </a:xfrm>
            <a:custGeom>
              <a:avLst/>
              <a:gdLst/>
              <a:ahLst/>
              <a:cxnLst/>
              <a:rect l="l" t="t" r="r" b="b"/>
              <a:pathLst>
                <a:path w="2884612" h="1098636">
                  <a:moveTo>
                    <a:pt x="0" y="0"/>
                  </a:moveTo>
                  <a:lnTo>
                    <a:pt x="2884612" y="0"/>
                  </a:lnTo>
                  <a:lnTo>
                    <a:pt x="2884612" y="1098636"/>
                  </a:lnTo>
                  <a:lnTo>
                    <a:pt x="0" y="1098636"/>
                  </a:lnTo>
                  <a:close/>
                </a:path>
              </a:pathLst>
            </a:custGeom>
            <a:solidFill>
              <a:srgbClr val="F8B740"/>
            </a:solidFill>
          </p:spPr>
        </p:sp>
      </p:grpSp>
      <p:grpSp>
        <p:nvGrpSpPr>
          <p:cNvPr id="6" name="Group 6"/>
          <p:cNvGrpSpPr/>
          <p:nvPr/>
        </p:nvGrpSpPr>
        <p:grpSpPr>
          <a:xfrm>
            <a:off x="14968245" y="3647491"/>
            <a:ext cx="6639509" cy="6639509"/>
            <a:chOff x="0" y="0"/>
            <a:chExt cx="6350000" cy="6350000"/>
          </a:xfrm>
        </p:grpSpPr>
        <p:sp>
          <p:nvSpPr>
            <p:cNvPr id="7" name="Freeform 7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D6533C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028700" y="8126113"/>
            <a:ext cx="1073981" cy="1073981"/>
            <a:chOff x="0" y="0"/>
            <a:chExt cx="6350000" cy="6350000"/>
          </a:xfrm>
        </p:grpSpPr>
        <p:sp>
          <p:nvSpPr>
            <p:cNvPr id="9" name="Freeform 9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8B740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7794" y="7039206"/>
            <a:ext cx="3247794" cy="324779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6495588" y="7039206"/>
            <a:ext cx="3247794" cy="324779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5400000">
            <a:off x="9743382" y="7039206"/>
            <a:ext cx="3247794" cy="324779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226033" y="308060"/>
            <a:ext cx="5938839" cy="62583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 Количество образовательных организаций, принимающих участие в проекте: 10</a:t>
            </a: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 Количество лагерей, принимающих участие в проекте: 2</a:t>
            </a: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 Общее количество участников, принявших участие в проекте: 325</a:t>
            </a:r>
            <a:endParaRPr lang="ru-RU" sz="3600" dirty="0"/>
          </a:p>
          <a:p>
            <a:pPr marL="557378" lvl="1" indent="-278689">
              <a:lnSpc>
                <a:spcPts val="3872"/>
              </a:lnSpc>
              <a:buFont typeface="Arial"/>
              <a:buChar char="•"/>
            </a:pPr>
            <a:endParaRPr lang="en-US" sz="11759" spc="1211" dirty="0">
              <a:solidFill>
                <a:srgbClr val="F2EDDB"/>
              </a:solidFill>
              <a:latin typeface="Arimo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9163681" y="308060"/>
            <a:ext cx="6206611" cy="70512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Создание комплексной обучающей программы для старшеклассников по социальному проектированию</a:t>
            </a: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Повышение уровня информированности молодежи о грантовых конкурсах</a:t>
            </a:r>
            <a:endParaRPr lang="ru-RU" sz="3600" dirty="0"/>
          </a:p>
          <a:p>
            <a:pPr>
              <a:buFont typeface="Arial" panose="020B0604020202020204" pitchFamily="34" charset="0"/>
              <a:buChar char="•"/>
            </a:pPr>
            <a:r>
              <a:rPr lang="ru-RU" sz="3600" b="0" i="0" u="none" strike="noStrike" dirty="0">
                <a:solidFill>
                  <a:srgbClr val="F2EDDB"/>
                </a:solidFill>
                <a:effectLst/>
              </a:rPr>
              <a:t>Повышение уровня знаний в сфере актуальных проблем Тульский области и путей их решения</a:t>
            </a:r>
            <a:endParaRPr lang="ru-RU" sz="3600" dirty="0"/>
          </a:p>
          <a:p>
            <a:pPr marL="275984" lvl="1">
              <a:lnSpc>
                <a:spcPts val="3067"/>
              </a:lnSpc>
            </a:pPr>
            <a:endParaRPr lang="en-US" sz="3600" spc="1199" dirty="0">
              <a:solidFill>
                <a:srgbClr val="F2EDDB"/>
              </a:solidFill>
              <a:latin typeface="Arim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312</Words>
  <Application>Microsoft Office PowerPoint</Application>
  <PresentationFormat>Произвольный</PresentationFormat>
  <Paragraphs>20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Calibri</vt:lpstr>
      <vt:lpstr>Arial</vt:lpstr>
      <vt:lpstr>HK Grotesk Medium</vt:lpstr>
      <vt:lpstr>Arimo</vt:lpstr>
      <vt:lpstr>HK Grotesk 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обучения социальному проектированию «На Марсе классно!»</dc:title>
  <cp:lastModifiedBy>Work</cp:lastModifiedBy>
  <cp:revision>2</cp:revision>
  <dcterms:created xsi:type="dcterms:W3CDTF">2006-08-16T00:00:00Z</dcterms:created>
  <dcterms:modified xsi:type="dcterms:W3CDTF">2021-07-05T07:53:45Z</dcterms:modified>
  <dc:identifier>DAEjTyS2gqU</dc:identifier>
</cp:coreProperties>
</file>