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57" r:id="rId2"/>
    <p:sldId id="358" r:id="rId3"/>
    <p:sldId id="359" r:id="rId4"/>
    <p:sldId id="305" r:id="rId5"/>
    <p:sldId id="363" r:id="rId6"/>
    <p:sldId id="365" r:id="rId7"/>
    <p:sldId id="366" r:id="rId8"/>
    <p:sldId id="376" r:id="rId9"/>
    <p:sldId id="361" r:id="rId10"/>
    <p:sldId id="367" r:id="rId11"/>
    <p:sldId id="379" r:id="rId12"/>
    <p:sldId id="370" r:id="rId13"/>
    <p:sldId id="371" r:id="rId14"/>
    <p:sldId id="372" r:id="rId15"/>
    <p:sldId id="373" r:id="rId16"/>
    <p:sldId id="377" r:id="rId17"/>
    <p:sldId id="374" r:id="rId18"/>
    <p:sldId id="375" r:id="rId19"/>
    <p:sldId id="378" r:id="rId20"/>
    <p:sldId id="380" r:id="rId21"/>
    <p:sldId id="356" r:id="rId22"/>
    <p:sldId id="329" r:id="rId2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9646"/>
    <a:srgbClr val="2B1262"/>
    <a:srgbClr val="BB17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1623" autoAdjust="0"/>
  </p:normalViewPr>
  <p:slideViewPr>
    <p:cSldViewPr>
      <p:cViewPr>
        <p:scale>
          <a:sx n="60" d="100"/>
          <a:sy n="60" d="100"/>
        </p:scale>
        <p:origin x="-1620" y="-5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2FE07-7FE2-4476-B7FD-DAF801355597}" type="doc">
      <dgm:prSet loTypeId="urn:microsoft.com/office/officeart/2005/8/layout/hProcess11" loCatId="process" qsTypeId="urn:microsoft.com/office/officeart/2005/8/quickstyle/3d9" qsCatId="3D" csTypeId="urn:microsoft.com/office/officeart/2005/8/colors/accent0_1" csCatId="mainScheme" phldr="1"/>
      <dgm:spPr/>
    </dgm:pt>
    <dgm:pt modelId="{12752EA7-8B3E-4063-B162-E33585AE1B3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3 штаба Всероссийских общественных движений </a:t>
          </a:r>
          <a:endParaRPr lang="ru-RU" sz="24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E6592A-CA5A-4756-B1C5-8CBEC4D2A350}" type="parTrans" cxnId="{E0BDAD56-C5A5-4406-B392-6DE19D4D6793}">
      <dgm:prSet/>
      <dgm:spPr/>
      <dgm:t>
        <a:bodyPr/>
        <a:lstStyle/>
        <a:p>
          <a:endParaRPr lang="ru-RU"/>
        </a:p>
      </dgm:t>
    </dgm:pt>
    <dgm:pt modelId="{C7B07ACE-E587-4BCF-AD68-3407A7A07FD9}" type="sibTrans" cxnId="{E0BDAD56-C5A5-4406-B392-6DE19D4D6793}">
      <dgm:prSet/>
      <dgm:spPr/>
      <dgm:t>
        <a:bodyPr/>
        <a:lstStyle/>
        <a:p>
          <a:endParaRPr lang="ru-RU"/>
        </a:p>
      </dgm:t>
    </dgm:pt>
    <dgm:pt modelId="{36D76EF1-6381-4F49-B6BB-BEC49FF6854B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18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15 </a:t>
          </a:r>
          <a:r>
            <a:rPr lang="ru-RU" sz="18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волонтерских отрядов</a:t>
          </a:r>
          <a:endParaRPr lang="ru-RU" sz="18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01C0602-E5A2-4FAD-8100-057719524377}" type="parTrans" cxnId="{F2E8E9DA-D960-42BB-A35D-17C552316FA8}">
      <dgm:prSet/>
      <dgm:spPr/>
      <dgm:t>
        <a:bodyPr/>
        <a:lstStyle/>
        <a:p>
          <a:endParaRPr lang="ru-RU"/>
        </a:p>
      </dgm:t>
    </dgm:pt>
    <dgm:pt modelId="{D8DF8BC8-27C3-4787-B801-7AF92404A06F}" type="sibTrans" cxnId="{F2E8E9DA-D960-42BB-A35D-17C552316FA8}">
      <dgm:prSet/>
      <dgm:spPr/>
      <dgm:t>
        <a:bodyPr/>
        <a:lstStyle/>
        <a:p>
          <a:endParaRPr lang="ru-RU"/>
        </a:p>
      </dgm:t>
    </dgm:pt>
    <dgm:pt modelId="{20E54072-DB9B-4CD6-8511-667864D65F82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3500</a:t>
          </a:r>
        </a:p>
        <a:p>
          <a:r>
            <a: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волонтеров</a:t>
          </a:r>
          <a:endParaRPr lang="ru-RU" sz="24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9D8A6BE-1F4A-4430-B455-A8DDD26B474D}" type="parTrans" cxnId="{DAB67E6E-719F-430A-BCC5-ECD999421CBA}">
      <dgm:prSet/>
      <dgm:spPr/>
      <dgm:t>
        <a:bodyPr/>
        <a:lstStyle/>
        <a:p>
          <a:endParaRPr lang="ru-RU"/>
        </a:p>
      </dgm:t>
    </dgm:pt>
    <dgm:pt modelId="{051FAA91-F548-4727-BBDE-05D7C61C23BE}" type="sibTrans" cxnId="{DAB67E6E-719F-430A-BCC5-ECD999421CBA}">
      <dgm:prSet/>
      <dgm:spPr/>
      <dgm:t>
        <a:bodyPr/>
        <a:lstStyle/>
        <a:p>
          <a:endParaRPr lang="ru-RU"/>
        </a:p>
      </dgm:t>
    </dgm:pt>
    <dgm:pt modelId="{28B8B162-FC35-4ED2-998C-465F1CC7D612}" type="pres">
      <dgm:prSet presAssocID="{8692FE07-7FE2-4476-B7FD-DAF801355597}" presName="Name0" presStyleCnt="0">
        <dgm:presLayoutVars>
          <dgm:dir/>
          <dgm:resizeHandles val="exact"/>
        </dgm:presLayoutVars>
      </dgm:prSet>
      <dgm:spPr/>
    </dgm:pt>
    <dgm:pt modelId="{DE2C8A9F-39BF-4C20-B3BD-413D16DB6E59}" type="pres">
      <dgm:prSet presAssocID="{8692FE07-7FE2-4476-B7FD-DAF801355597}" presName="arrow" presStyleLbl="bgShp" presStyleIdx="0" presStyleCnt="1" custLinFactNeighborY="26563"/>
      <dgm:spPr/>
    </dgm:pt>
    <dgm:pt modelId="{F1B4C882-4291-4F32-9333-D05D434B5F4F}" type="pres">
      <dgm:prSet presAssocID="{8692FE07-7FE2-4476-B7FD-DAF801355597}" presName="points" presStyleCnt="0"/>
      <dgm:spPr/>
    </dgm:pt>
    <dgm:pt modelId="{918B08DB-C7B9-4B1B-94D1-C9DAE2EA4D8F}" type="pres">
      <dgm:prSet presAssocID="{12752EA7-8B3E-4063-B162-E33585AE1B3E}" presName="compositeA" presStyleCnt="0"/>
      <dgm:spPr/>
    </dgm:pt>
    <dgm:pt modelId="{CE7950E8-A8D6-41C5-B370-53017169EB51}" type="pres">
      <dgm:prSet presAssocID="{12752EA7-8B3E-4063-B162-E33585AE1B3E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A291C-4DCC-4041-A58A-A5BD756F4B06}" type="pres">
      <dgm:prSet presAssocID="{12752EA7-8B3E-4063-B162-E33585AE1B3E}" presName="circleA" presStyleLbl="node1" presStyleIdx="0" presStyleCnt="3"/>
      <dgm:spPr/>
    </dgm:pt>
    <dgm:pt modelId="{802A3527-E0DF-4B41-999B-31BF8F337E87}" type="pres">
      <dgm:prSet presAssocID="{12752EA7-8B3E-4063-B162-E33585AE1B3E}" presName="spaceA" presStyleCnt="0"/>
      <dgm:spPr/>
    </dgm:pt>
    <dgm:pt modelId="{0374E8A9-1DC9-4962-AEB3-2338DD0CCBF6}" type="pres">
      <dgm:prSet presAssocID="{C7B07ACE-E587-4BCF-AD68-3407A7A07FD9}" presName="space" presStyleCnt="0"/>
      <dgm:spPr/>
    </dgm:pt>
    <dgm:pt modelId="{11AC5C5D-B357-4CAA-9228-6F48BDFAD05E}" type="pres">
      <dgm:prSet presAssocID="{36D76EF1-6381-4F49-B6BB-BEC49FF6854B}" presName="compositeB" presStyleCnt="0"/>
      <dgm:spPr/>
    </dgm:pt>
    <dgm:pt modelId="{F3A8B225-35C5-4C98-9CE5-F9F1EB523C1F}" type="pres">
      <dgm:prSet presAssocID="{36D76EF1-6381-4F49-B6BB-BEC49FF6854B}" presName="textB" presStyleLbl="revTx" presStyleIdx="1" presStyleCnt="3" custScaleX="82762" custScaleY="71875" custLinFactNeighborX="2593" custLinFactNeighborY="3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F0114-1595-4844-B3DB-00D6266B2E91}" type="pres">
      <dgm:prSet presAssocID="{36D76EF1-6381-4F49-B6BB-BEC49FF6854B}" presName="circleB" presStyleLbl="node1" presStyleIdx="1" presStyleCnt="3" custLinFactY="32813" custLinFactNeighborX="12500" custLinFactNeighborY="100000"/>
      <dgm:spPr/>
    </dgm:pt>
    <dgm:pt modelId="{988D9F29-64AD-46F5-9617-B88339BA3324}" type="pres">
      <dgm:prSet presAssocID="{36D76EF1-6381-4F49-B6BB-BEC49FF6854B}" presName="spaceB" presStyleCnt="0"/>
      <dgm:spPr/>
    </dgm:pt>
    <dgm:pt modelId="{1E3546A2-FABF-4DEB-BB6B-C401673D8D51}" type="pres">
      <dgm:prSet presAssocID="{D8DF8BC8-27C3-4787-B801-7AF92404A06F}" presName="space" presStyleCnt="0"/>
      <dgm:spPr/>
    </dgm:pt>
    <dgm:pt modelId="{D59F0E10-9305-4759-B9F5-B36337276B9B}" type="pres">
      <dgm:prSet presAssocID="{20E54072-DB9B-4CD6-8511-667864D65F82}" presName="compositeA" presStyleCnt="0"/>
      <dgm:spPr/>
    </dgm:pt>
    <dgm:pt modelId="{67D0705D-332D-4E27-8537-BC8B4EE13219}" type="pres">
      <dgm:prSet presAssocID="{20E54072-DB9B-4CD6-8511-667864D65F82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576BA-C0E3-43EA-BDB1-A410DCAA3C79}" type="pres">
      <dgm:prSet presAssocID="{20E54072-DB9B-4CD6-8511-667864D65F82}" presName="circleA" presStyleLbl="node1" presStyleIdx="2" presStyleCnt="3"/>
      <dgm:spPr/>
    </dgm:pt>
    <dgm:pt modelId="{EA0B83C9-5368-4B64-A299-274BF962DD64}" type="pres">
      <dgm:prSet presAssocID="{20E54072-DB9B-4CD6-8511-667864D65F82}" presName="spaceA" presStyleCnt="0"/>
      <dgm:spPr/>
    </dgm:pt>
  </dgm:ptLst>
  <dgm:cxnLst>
    <dgm:cxn modelId="{3000EBA2-AFEE-44B5-A9ED-9745D247E69C}" type="presOf" srcId="{8692FE07-7FE2-4476-B7FD-DAF801355597}" destId="{28B8B162-FC35-4ED2-998C-465F1CC7D612}" srcOrd="0" destOrd="0" presId="urn:microsoft.com/office/officeart/2005/8/layout/hProcess11"/>
    <dgm:cxn modelId="{7CB034B7-5458-426E-A4EC-D8743B2152AF}" type="presOf" srcId="{20E54072-DB9B-4CD6-8511-667864D65F82}" destId="{67D0705D-332D-4E27-8537-BC8B4EE13219}" srcOrd="0" destOrd="0" presId="urn:microsoft.com/office/officeart/2005/8/layout/hProcess11"/>
    <dgm:cxn modelId="{E0BDAD56-C5A5-4406-B392-6DE19D4D6793}" srcId="{8692FE07-7FE2-4476-B7FD-DAF801355597}" destId="{12752EA7-8B3E-4063-B162-E33585AE1B3E}" srcOrd="0" destOrd="0" parTransId="{24E6592A-CA5A-4756-B1C5-8CBEC4D2A350}" sibTransId="{C7B07ACE-E587-4BCF-AD68-3407A7A07FD9}"/>
    <dgm:cxn modelId="{37CBAA47-9862-4A87-A66A-1FCA7B8CD905}" type="presOf" srcId="{36D76EF1-6381-4F49-B6BB-BEC49FF6854B}" destId="{F3A8B225-35C5-4C98-9CE5-F9F1EB523C1F}" srcOrd="0" destOrd="0" presId="urn:microsoft.com/office/officeart/2005/8/layout/hProcess11"/>
    <dgm:cxn modelId="{31D4AFE7-9AC2-42E4-8F23-07497CB0951D}" type="presOf" srcId="{12752EA7-8B3E-4063-B162-E33585AE1B3E}" destId="{CE7950E8-A8D6-41C5-B370-53017169EB51}" srcOrd="0" destOrd="0" presId="urn:microsoft.com/office/officeart/2005/8/layout/hProcess11"/>
    <dgm:cxn modelId="{DAB67E6E-719F-430A-BCC5-ECD999421CBA}" srcId="{8692FE07-7FE2-4476-B7FD-DAF801355597}" destId="{20E54072-DB9B-4CD6-8511-667864D65F82}" srcOrd="2" destOrd="0" parTransId="{79D8A6BE-1F4A-4430-B455-A8DDD26B474D}" sibTransId="{051FAA91-F548-4727-BBDE-05D7C61C23BE}"/>
    <dgm:cxn modelId="{F2E8E9DA-D960-42BB-A35D-17C552316FA8}" srcId="{8692FE07-7FE2-4476-B7FD-DAF801355597}" destId="{36D76EF1-6381-4F49-B6BB-BEC49FF6854B}" srcOrd="1" destOrd="0" parTransId="{401C0602-E5A2-4FAD-8100-057719524377}" sibTransId="{D8DF8BC8-27C3-4787-B801-7AF92404A06F}"/>
    <dgm:cxn modelId="{FC1D46FA-CC61-409C-BA6D-001D8CEE5A17}" type="presParOf" srcId="{28B8B162-FC35-4ED2-998C-465F1CC7D612}" destId="{DE2C8A9F-39BF-4C20-B3BD-413D16DB6E59}" srcOrd="0" destOrd="0" presId="urn:microsoft.com/office/officeart/2005/8/layout/hProcess11"/>
    <dgm:cxn modelId="{C44C9DA4-C6C4-4148-B3C7-8FE2D1478CC6}" type="presParOf" srcId="{28B8B162-FC35-4ED2-998C-465F1CC7D612}" destId="{F1B4C882-4291-4F32-9333-D05D434B5F4F}" srcOrd="1" destOrd="0" presId="urn:microsoft.com/office/officeart/2005/8/layout/hProcess11"/>
    <dgm:cxn modelId="{6F0C2825-AF8F-41AA-8B98-1E56CA126AED}" type="presParOf" srcId="{F1B4C882-4291-4F32-9333-D05D434B5F4F}" destId="{918B08DB-C7B9-4B1B-94D1-C9DAE2EA4D8F}" srcOrd="0" destOrd="0" presId="urn:microsoft.com/office/officeart/2005/8/layout/hProcess11"/>
    <dgm:cxn modelId="{2A369116-3B8F-4FC7-85B6-FA4061B14C44}" type="presParOf" srcId="{918B08DB-C7B9-4B1B-94D1-C9DAE2EA4D8F}" destId="{CE7950E8-A8D6-41C5-B370-53017169EB51}" srcOrd="0" destOrd="0" presId="urn:microsoft.com/office/officeart/2005/8/layout/hProcess11"/>
    <dgm:cxn modelId="{315FDA53-092C-459A-AE3F-EC1EF4E6EE5A}" type="presParOf" srcId="{918B08DB-C7B9-4B1B-94D1-C9DAE2EA4D8F}" destId="{E64A291C-4DCC-4041-A58A-A5BD756F4B06}" srcOrd="1" destOrd="0" presId="urn:microsoft.com/office/officeart/2005/8/layout/hProcess11"/>
    <dgm:cxn modelId="{CFD57C3D-33F6-46F5-B2B5-40086EAF0BD7}" type="presParOf" srcId="{918B08DB-C7B9-4B1B-94D1-C9DAE2EA4D8F}" destId="{802A3527-E0DF-4B41-999B-31BF8F337E87}" srcOrd="2" destOrd="0" presId="urn:microsoft.com/office/officeart/2005/8/layout/hProcess11"/>
    <dgm:cxn modelId="{F2F0EBA2-D2FD-4649-958B-BF957916D734}" type="presParOf" srcId="{F1B4C882-4291-4F32-9333-D05D434B5F4F}" destId="{0374E8A9-1DC9-4962-AEB3-2338DD0CCBF6}" srcOrd="1" destOrd="0" presId="urn:microsoft.com/office/officeart/2005/8/layout/hProcess11"/>
    <dgm:cxn modelId="{4C0BF631-A6AA-49A9-8184-5AD462D7C3AC}" type="presParOf" srcId="{F1B4C882-4291-4F32-9333-D05D434B5F4F}" destId="{11AC5C5D-B357-4CAA-9228-6F48BDFAD05E}" srcOrd="2" destOrd="0" presId="urn:microsoft.com/office/officeart/2005/8/layout/hProcess11"/>
    <dgm:cxn modelId="{A6D4F7B8-BA8B-4E13-BF68-F3712D387C44}" type="presParOf" srcId="{11AC5C5D-B357-4CAA-9228-6F48BDFAD05E}" destId="{F3A8B225-35C5-4C98-9CE5-F9F1EB523C1F}" srcOrd="0" destOrd="0" presId="urn:microsoft.com/office/officeart/2005/8/layout/hProcess11"/>
    <dgm:cxn modelId="{B8A3F530-ECB3-4819-BF4D-4DA28146F141}" type="presParOf" srcId="{11AC5C5D-B357-4CAA-9228-6F48BDFAD05E}" destId="{0D6F0114-1595-4844-B3DB-00D6266B2E91}" srcOrd="1" destOrd="0" presId="urn:microsoft.com/office/officeart/2005/8/layout/hProcess11"/>
    <dgm:cxn modelId="{EB307D60-D41B-49B9-99F9-756578600586}" type="presParOf" srcId="{11AC5C5D-B357-4CAA-9228-6F48BDFAD05E}" destId="{988D9F29-64AD-46F5-9617-B88339BA3324}" srcOrd="2" destOrd="0" presId="urn:microsoft.com/office/officeart/2005/8/layout/hProcess11"/>
    <dgm:cxn modelId="{93A04854-25BB-4441-914B-944B6334DB8C}" type="presParOf" srcId="{F1B4C882-4291-4F32-9333-D05D434B5F4F}" destId="{1E3546A2-FABF-4DEB-BB6B-C401673D8D51}" srcOrd="3" destOrd="0" presId="urn:microsoft.com/office/officeart/2005/8/layout/hProcess11"/>
    <dgm:cxn modelId="{CC55DAE6-DC80-4E07-BD3D-84C19B061D87}" type="presParOf" srcId="{F1B4C882-4291-4F32-9333-D05D434B5F4F}" destId="{D59F0E10-9305-4759-B9F5-B36337276B9B}" srcOrd="4" destOrd="0" presId="urn:microsoft.com/office/officeart/2005/8/layout/hProcess11"/>
    <dgm:cxn modelId="{968D2005-BE08-4396-AC7B-782DE3F9E6D8}" type="presParOf" srcId="{D59F0E10-9305-4759-B9F5-B36337276B9B}" destId="{67D0705D-332D-4E27-8537-BC8B4EE13219}" srcOrd="0" destOrd="0" presId="urn:microsoft.com/office/officeart/2005/8/layout/hProcess11"/>
    <dgm:cxn modelId="{EC6A907E-3662-4746-B7F0-D0B5764E3BE5}" type="presParOf" srcId="{D59F0E10-9305-4759-B9F5-B36337276B9B}" destId="{CCE576BA-C0E3-43EA-BDB1-A410DCAA3C79}" srcOrd="1" destOrd="0" presId="urn:microsoft.com/office/officeart/2005/8/layout/hProcess11"/>
    <dgm:cxn modelId="{D90964AA-B541-412C-8F86-13AAF784C879}" type="presParOf" srcId="{D59F0E10-9305-4759-B9F5-B36337276B9B}" destId="{EA0B83C9-5368-4B64-A299-274BF962DD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C8A9F-39BF-4C20-B3BD-413D16DB6E59}">
      <dsp:nvSpPr>
        <dsp:cNvPr id="0" name=""/>
        <dsp:cNvSpPr/>
      </dsp:nvSpPr>
      <dsp:spPr>
        <a:xfrm>
          <a:off x="0" y="1651008"/>
          <a:ext cx="6096000" cy="1625600"/>
        </a:xfrm>
        <a:prstGeom prst="notched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50E8-A8D6-41C5-B370-53017169EB51}">
      <dsp:nvSpPr>
        <dsp:cNvPr id="0" name=""/>
        <dsp:cNvSpPr/>
      </dsp:nvSpPr>
      <dsp:spPr>
        <a:xfrm>
          <a:off x="2678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3 штаба Всероссийских общественных движений </a:t>
          </a:r>
          <a:endParaRPr lang="ru-RU" sz="2400" kern="12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8" y="0"/>
        <a:ext cx="1768078" cy="1625600"/>
      </dsp:txXfrm>
    </dsp:sp>
    <dsp:sp modelId="{E64A291C-4DCC-4041-A58A-A5BD756F4B06}">
      <dsp:nvSpPr>
        <dsp:cNvPr id="0" name=""/>
        <dsp:cNvSpPr/>
      </dsp:nvSpPr>
      <dsp:spPr>
        <a:xfrm>
          <a:off x="683517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A8B225-35C5-4C98-9CE5-F9F1EB523C1F}">
      <dsp:nvSpPr>
        <dsp:cNvPr id="0" name=""/>
        <dsp:cNvSpPr/>
      </dsp:nvSpPr>
      <dsp:spPr>
        <a:xfrm>
          <a:off x="2057397" y="2895600"/>
          <a:ext cx="1463296" cy="116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15 </a:t>
          </a:r>
          <a:r>
            <a:rPr lang="ru-RU" sz="1800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волонтерских отрядов</a:t>
          </a:r>
          <a:endParaRPr lang="ru-RU" sz="1800" kern="12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7397" y="2895600"/>
        <a:ext cx="1463296" cy="1168400"/>
      </dsp:txXfrm>
    </dsp:sp>
    <dsp:sp modelId="{0D6F0114-1595-4844-B3DB-00D6266B2E91}">
      <dsp:nvSpPr>
        <dsp:cNvPr id="0" name=""/>
        <dsp:cNvSpPr/>
      </dsp:nvSpPr>
      <dsp:spPr>
        <a:xfrm>
          <a:off x="2590800" y="2482852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D0705D-332D-4E27-8537-BC8B4EE13219}">
      <dsp:nvSpPr>
        <dsp:cNvPr id="0" name=""/>
        <dsp:cNvSpPr/>
      </dsp:nvSpPr>
      <dsp:spPr>
        <a:xfrm>
          <a:off x="3715642" y="0"/>
          <a:ext cx="17680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3500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волонтеров</a:t>
          </a:r>
          <a:endParaRPr lang="ru-RU" sz="2400" kern="1200" dirty="0">
            <a:solidFill>
              <a:schemeClr val="accent6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5642" y="0"/>
        <a:ext cx="1768078" cy="1625600"/>
      </dsp:txXfrm>
    </dsp:sp>
    <dsp:sp modelId="{CCE576BA-C0E3-43EA-BDB1-A410DCAA3C79}">
      <dsp:nvSpPr>
        <dsp:cNvPr id="0" name=""/>
        <dsp:cNvSpPr/>
      </dsp:nvSpPr>
      <dsp:spPr>
        <a:xfrm>
          <a:off x="4396482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B8F7-2BAA-4E4D-AE7F-5968E538E3BA}" type="datetimeFigureOut">
              <a:rPr lang="ru-RU" smtClean="0"/>
              <a:pPr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83B-5339-40F4-9415-84D59E645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02a672fc681975400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 descr="C:\Users\сотрудник\Downloads\602a672fc68197540023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286000" cy="1530732"/>
          </a:xfrm>
          <a:prstGeom prst="rect">
            <a:avLst/>
          </a:prstGeom>
          <a:noFill/>
        </p:spPr>
      </p:pic>
      <p:pic>
        <p:nvPicPr>
          <p:cNvPr id="9" name="Рисунок 8" descr="логотип бумеранг без фона.png"/>
          <p:cNvPicPr>
            <a:picLocks noChangeAspect="1"/>
          </p:cNvPicPr>
          <p:nvPr/>
        </p:nvPicPr>
        <p:blipFill>
          <a:blip r:embed="rId4" cstate="print"/>
          <a:srcRect l="9756" t="19512" r="8943"/>
          <a:stretch>
            <a:fillRect/>
          </a:stretch>
        </p:blipFill>
        <p:spPr>
          <a:xfrm>
            <a:off x="2819400" y="209550"/>
            <a:ext cx="1308485" cy="1295400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3800" y="438150"/>
            <a:ext cx="997458" cy="427482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609600" y="1657350"/>
            <a:ext cx="7696200" cy="2377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1345" algn="l"/>
              </a:tabLst>
              <a:defRPr/>
            </a:pPr>
            <a:r>
              <a:rPr lang="ru-RU" sz="4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Информация 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1345" algn="l"/>
              </a:tabLst>
              <a:defRPr/>
            </a:pPr>
            <a:endParaRPr lang="ru-RU" sz="2800" b="1" spc="-20" dirty="0" smtClean="0">
              <a:solidFill>
                <a:srgbClr val="FFFFFF"/>
              </a:solidFill>
              <a:latin typeface="Euclid Circular B SemiBold"/>
              <a:cs typeface="Euclid Circular B SemiBold"/>
            </a:endParaRP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71345" algn="l"/>
              </a:tabLst>
              <a:defRPr/>
            </a:pPr>
            <a:r>
              <a:rPr lang="ru-RU" sz="28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о деятельности Ресурсного центра студенческих добровольческих инициатив «Бумеранг» за 2023 год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uclid Circular B SemiBold"/>
              <a:cs typeface="Euclid Circular B Semi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4324350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19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38200" y="361950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B1262"/>
                </a:solidFill>
              </a:rPr>
              <a:t>#</a:t>
            </a:r>
            <a:r>
              <a:rPr lang="ru-RU" sz="2800" b="1" dirty="0" smtClean="0">
                <a:solidFill>
                  <a:srgbClr val="2B1262"/>
                </a:solidFill>
              </a:rPr>
              <a:t>МыВместе</a:t>
            </a:r>
            <a:endParaRPr lang="ru-RU" sz="2800" b="1" dirty="0">
              <a:solidFill>
                <a:srgbClr val="2B126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76351"/>
            <a:ext cx="3810000" cy="3429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студенты Медицинского института Кристина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Кручковская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Алина Сазонова стали победительницами регионального этапа Международной премии «Мы вместе».</a:t>
            </a:r>
          </a:p>
        </p:txBody>
      </p:sp>
      <p:pic>
        <p:nvPicPr>
          <p:cNvPr id="5" name="Рисунок 4" descr="2VVQ_n4j95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495550"/>
            <a:ext cx="3251200" cy="2438400"/>
          </a:xfrm>
          <a:prstGeom prst="rect">
            <a:avLst/>
          </a:prstGeom>
        </p:spPr>
      </p:pic>
      <p:pic>
        <p:nvPicPr>
          <p:cNvPr id="6" name="Рисунок 5" descr="l4_8kZyM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85750"/>
            <a:ext cx="3276600" cy="2114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38200" y="361950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B1262"/>
                </a:solidFill>
              </a:rPr>
              <a:t>#</a:t>
            </a:r>
            <a:r>
              <a:rPr lang="ru-RU" sz="2800" b="1" dirty="0" smtClean="0">
                <a:solidFill>
                  <a:srgbClr val="2B1262"/>
                </a:solidFill>
              </a:rPr>
              <a:t>МыВместе</a:t>
            </a:r>
            <a:endParaRPr lang="ru-RU" sz="2800" b="1" dirty="0">
              <a:solidFill>
                <a:srgbClr val="2B126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76351"/>
            <a:ext cx="8001000" cy="3429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 студенты Медицинского института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гуманитарной миссии на территории ЛНР, оказывали помощь врачам местной больницы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838200" y="361950"/>
            <a:ext cx="229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B1262"/>
                </a:solidFill>
              </a:rPr>
              <a:t>#</a:t>
            </a:r>
            <a:r>
              <a:rPr lang="ru-RU" sz="2800" b="1" dirty="0" smtClean="0">
                <a:solidFill>
                  <a:srgbClr val="2B1262"/>
                </a:solidFill>
              </a:rPr>
              <a:t>МыВместе</a:t>
            </a:r>
            <a:endParaRPr lang="ru-RU" sz="2800" b="1" dirty="0">
              <a:solidFill>
                <a:srgbClr val="2B1262"/>
              </a:solidFill>
            </a:endParaRPr>
          </a:p>
        </p:txBody>
      </p:sp>
      <p:pic>
        <p:nvPicPr>
          <p:cNvPr id="7" name="Рисунок 6" descr="inde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23950"/>
            <a:ext cx="3294993" cy="2471245"/>
          </a:xfrm>
          <a:prstGeom prst="rect">
            <a:avLst/>
          </a:prstGeom>
        </p:spPr>
      </p:pic>
      <p:pic>
        <p:nvPicPr>
          <p:cNvPr id="8" name="Рисунок 7" descr="inde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5750"/>
            <a:ext cx="4840014" cy="2722508"/>
          </a:xfrm>
          <a:prstGeom prst="rect">
            <a:avLst/>
          </a:prstGeom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185416"/>
            <a:ext cx="4759452" cy="2958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>
            <a:normAutofit/>
          </a:bodyPr>
          <a:lstStyle/>
          <a:p>
            <a:pPr algn="ctr" defTabSz="685800" rtl="0">
              <a:lnSpc>
                <a:spcPct val="90000"/>
              </a:lnSpc>
              <a:spcBef>
                <a:spcPts val="750"/>
              </a:spcBef>
              <a:defRPr/>
            </a:pPr>
            <a:endParaRPr lang="ru-RU" sz="5000" kern="1200" dirty="0">
              <a:solidFill>
                <a:srgbClr val="002060"/>
              </a:solidFill>
              <a:latin typeface="Impact"/>
            </a:endParaRPr>
          </a:p>
        </p:txBody>
      </p:sp>
      <p:pic>
        <p:nvPicPr>
          <p:cNvPr id="6146" name="Picture 2" descr="https://downloader.disk.yandex.ru/preview/594933d10d4adcf72af9a89b1300a52bd6eb38f777efe312d8d681070c1fb983/64071728/K5oEyqERfXrmKP-0T3zap8RsBECMXhB4KLrRx4FG5SKFDnzrIVGC9QC9VCJQI1ZHXLdx7jktzCpGgr8fKIUDTA%3D%3D?uid=0&amp;filename=IMG_8935.JPG&amp;disposition=inline&amp;hash=&amp;limit=0&amp;content_type=image%2Fjpeg&amp;owner_uid=0&amp;tknv=v2&amp;size=1851x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29200" cy="2986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ownloader.disk.yandex.ru/preview/7f8173087bd112ab25cb76c26eba6949411f180b98bd6005b46ae570bebe5974/64071728/_HfYNxgTekDyBqePhHp_nEVIdwBPZdmH4jJNTkdYOIUrNsElLZlH2YJGM1SUtp8Q23HMwyB1N4_PQETTNk-u3w%3D%3D?uid=0&amp;filename=IMG_8847.JPG&amp;disposition=inline&amp;hash=&amp;limit=0&amp;content_type=image%2Fjpeg&amp;owner_uid=0&amp;tknv=v2&amp;size=1851x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3122362" cy="2353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user\Desktop\529b498e-3c13-4582-95ef-a35415074dd2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13" y="2800351"/>
            <a:ext cx="2698667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downloader.disk.yandex.ru/preview/a75fa19ff63e08ed405a5a4dabcedfa74451754094cd1cb7ed49da2969fa4bf4/64071729/tIQbI7FOyLRgORROB5ujvA2pXNFPs-bKk3ozcUd62zJoDObBALU28HF4Uyg4GBFRMLwi21ihSp7R4Rb4Ro40dg%3D%3D?uid=0&amp;filename=IMG_9015.JPG&amp;disposition=inline&amp;hash=&amp;limit=0&amp;content_type=image%2Fjpeg&amp;owner_uid=0&amp;tknv=v2&amp;size=1851x9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782618" cy="2724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af534ea7-9b42-4178-b316-ce853cc4439e.jfif"/>
          <p:cNvPicPr>
            <a:picLocks noGrp="1" noChangeAspect="1" noChangeArrowheads="1"/>
          </p:cNvPicPr>
          <p:nvPr>
            <p:ph idx="4294967295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37851"/>
            <a:ext cx="3429000" cy="320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636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>
            <a:normAutofit/>
          </a:bodyPr>
          <a:lstStyle/>
          <a:p>
            <a:pPr algn="ctr" defTabSz="685800" rtl="0">
              <a:lnSpc>
                <a:spcPct val="90000"/>
              </a:lnSpc>
              <a:spcBef>
                <a:spcPts val="750"/>
              </a:spcBef>
              <a:defRPr/>
            </a:pPr>
            <a:endParaRPr lang="ru-RU" sz="5000" kern="1200" dirty="0">
              <a:solidFill>
                <a:srgbClr val="002060"/>
              </a:solidFill>
              <a:latin typeface="Impact"/>
            </a:endParaRPr>
          </a:p>
        </p:txBody>
      </p:sp>
      <p:pic>
        <p:nvPicPr>
          <p:cNvPr id="4100" name="Picture 4" descr="https://downloader.disk.yandex.ru/preview/42dba4178ba1fe91bf036b886b8fb1b88e24daab27618b6b112b3534d7416041/64071728/PvkPhPvzqbCC0JP-O5Ze9nOQiQc89Dn5k_52KO1OgbY1-I0aEKN_fDYtNZUo5vpLCRF4dv_yxeDjM-VwO84UPw%3D%3D?uid=0&amp;filename=IMG_8812.JPG&amp;disposition=inline&amp;hash=&amp;limit=0&amp;content_type=image%2Fjpeg&amp;owner_uid=0&amp;tknv=v2&amp;size=1851x9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80" t="9849" r="24836"/>
          <a:stretch>
            <a:fillRect/>
          </a:stretch>
        </p:blipFill>
        <p:spPr bwMode="auto">
          <a:xfrm>
            <a:off x="3200400" y="0"/>
            <a:ext cx="2577041" cy="2366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downloader.disk.yandex.ru/preview/f10987ccd92b6580c11a32b077c5164b62ec51f85cbf55b3178204310c935366/64071728/JF3sSb6I20-bdkyJ82d4w-R2bVK-_EabpIJTH7X9HcHrdwQqI1W8-2_y09n88ZSC7UgTS94iQatbHv_DVR4xkw%3D%3D?uid=0&amp;filename=IMG_8904.JPG&amp;disposition=inline&amp;hash=&amp;limit=0&amp;content_type=image%2Fjpeg&amp;owner_uid=0&amp;tknv=v2&amp;size=1851x9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17" r="12314"/>
          <a:stretch>
            <a:fillRect/>
          </a:stretch>
        </p:blipFill>
        <p:spPr bwMode="auto">
          <a:xfrm>
            <a:off x="5715000" y="2622918"/>
            <a:ext cx="3429000" cy="2520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отрудник\Desktop\Новая папка (4)\index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872" y="0"/>
            <a:ext cx="3938128" cy="2624393"/>
          </a:xfrm>
          <a:prstGeom prst="rect">
            <a:avLst/>
          </a:prstGeom>
          <a:noFill/>
        </p:spPr>
      </p:pic>
      <p:pic>
        <p:nvPicPr>
          <p:cNvPr id="4" name="Picture 4" descr="C:\Users\сотрудник\Desktop\Новая папка (4)\index23.jpg"/>
          <p:cNvPicPr>
            <a:picLocks noChangeAspect="1" noChangeArrowheads="1"/>
          </p:cNvPicPr>
          <p:nvPr/>
        </p:nvPicPr>
        <p:blipFill>
          <a:blip r:embed="rId5" cstate="print"/>
          <a:srcRect l="18228"/>
          <a:stretch>
            <a:fillRect/>
          </a:stretch>
        </p:blipFill>
        <p:spPr bwMode="auto">
          <a:xfrm>
            <a:off x="0" y="0"/>
            <a:ext cx="3370694" cy="2746983"/>
          </a:xfrm>
          <a:prstGeom prst="rect">
            <a:avLst/>
          </a:prstGeom>
          <a:noFill/>
        </p:spPr>
      </p:pic>
      <p:pic>
        <p:nvPicPr>
          <p:cNvPr id="4101" name="Picture 5" descr="C:\Users\сотрудник\Desktop\Новая папка (4)\index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419350"/>
            <a:ext cx="3588446" cy="2724150"/>
          </a:xfrm>
          <a:prstGeom prst="rect">
            <a:avLst/>
          </a:prstGeom>
          <a:noFill/>
        </p:spPr>
      </p:pic>
      <p:pic>
        <p:nvPicPr>
          <p:cNvPr id="9" name="Picture 9" descr="C:\Users\user\Desktop\a03338b2-5838-4ef0-bb53-d6be388a20bd.jf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3532749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245090" y="209550"/>
            <a:ext cx="6728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Благодарственное письмо Президента РФ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" y="819150"/>
            <a:ext cx="3352800" cy="432435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вклад в организацию и проведение гуманитарных миссий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#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МыВместе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условиях специальной военной операции по итогам работы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ЛНР был награжден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Благодарственным письмом Президента Российской Федерации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волонтер Державинского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университета,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руководитель отряда «Ангелы жизни»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QRAlZGR5g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819150"/>
            <a:ext cx="2922511" cy="2495550"/>
          </a:xfrm>
          <a:prstGeom prst="rect">
            <a:avLst/>
          </a:prstGeom>
        </p:spPr>
      </p:pic>
      <p:pic>
        <p:nvPicPr>
          <p:cNvPr id="8" name="Рисунок 7" descr="DBdQ0SEE3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419350"/>
            <a:ext cx="3635611" cy="2419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30351" y="209550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B1262"/>
                </a:solidFill>
              </a:rPr>
              <a:t>#</a:t>
            </a:r>
            <a:r>
              <a:rPr lang="ru-RU" sz="2400" b="1" dirty="0" err="1" smtClean="0">
                <a:solidFill>
                  <a:srgbClr val="2B1262"/>
                </a:solidFill>
              </a:rPr>
              <a:t>Мывместе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1123950"/>
            <a:ext cx="4038600" cy="31241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марта 2022 года в Державинском университете открылся Центр гуманитарной помощи #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МЫВМЕСТЕ.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Державинцы одними из первых в регионе объявили о сборе предметов первой необходимости для эвакуированных жителей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ДНР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ЛНР. </a:t>
            </a:r>
          </a:p>
        </p:txBody>
      </p:sp>
      <p:pic>
        <p:nvPicPr>
          <p:cNvPr id="5" name="Рисунок 4" descr="cent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00150"/>
            <a:ext cx="420107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4400550"/>
            <a:ext cx="528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тонн гуманитарного груза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326040" y="209550"/>
            <a:ext cx="65662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B1262"/>
                </a:solidFill>
              </a:rPr>
              <a:t>#</a:t>
            </a:r>
            <a:r>
              <a:rPr lang="ru-RU" sz="2400" b="1" dirty="0" err="1" smtClean="0">
                <a:solidFill>
                  <a:srgbClr val="2B1262"/>
                </a:solidFill>
              </a:rPr>
              <a:t>Мывместе</a:t>
            </a:r>
            <a:endParaRPr lang="ru-RU" sz="2400" b="1" dirty="0" smtClean="0">
              <a:solidFill>
                <a:srgbClr val="2B1262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Акция </a:t>
            </a:r>
            <a:r>
              <a:rPr lang="ru-RU" sz="2400" b="1" dirty="0" err="1" smtClean="0">
                <a:solidFill>
                  <a:srgbClr val="2B1262"/>
                </a:solidFill>
              </a:rPr>
              <a:t>Минобрнауки</a:t>
            </a:r>
            <a:r>
              <a:rPr lang="ru-RU" sz="2400" b="1" dirty="0" smtClean="0">
                <a:solidFill>
                  <a:srgbClr val="2B1262"/>
                </a:solidFill>
              </a:rPr>
              <a:t> «Вузы для фронта»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400550"/>
            <a:ext cx="528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Собрано 1,5 тонн гуманитарного груза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ent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799" y="1200150"/>
            <a:ext cx="4235295" cy="2971800"/>
          </a:xfrm>
          <a:prstGeom prst="rect">
            <a:avLst/>
          </a:prstGeom>
        </p:spPr>
      </p:pic>
      <p:pic>
        <p:nvPicPr>
          <p:cNvPr id="10" name="Рисунок 9" descr="vderzhavinskomuniversiteteotkrylsyatsentrgumanitarnoypomoshchimyvme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00150"/>
            <a:ext cx="4390645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30351" y="209550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B1262"/>
                </a:solidFill>
              </a:rPr>
              <a:t>#</a:t>
            </a:r>
            <a:r>
              <a:rPr lang="ru-RU" sz="2400" b="1" dirty="0" err="1" smtClean="0">
                <a:solidFill>
                  <a:srgbClr val="2B1262"/>
                </a:solidFill>
              </a:rPr>
              <a:t>Мывместе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742950"/>
            <a:ext cx="8229600" cy="175260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В начале ноября Студенты, сотрудники и преподаватели Державинского во главе с ректором Павлом Сергеевичем Моисеевым приняли участие в благотворительной акции «Победа в единстве». Старт ей дал  глава Тамбовской области Максим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Егоров. С 4 ноября волонтеры на системной основе плетут маскировочные сети для нужд СВО</a:t>
            </a:r>
          </a:p>
        </p:txBody>
      </p:sp>
      <p:pic>
        <p:nvPicPr>
          <p:cNvPr id="9" name="Рисунок 8" descr="M1HMAkKMjI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24150"/>
            <a:ext cx="2946996" cy="2419350"/>
          </a:xfrm>
          <a:prstGeom prst="rect">
            <a:avLst/>
          </a:prstGeom>
        </p:spPr>
      </p:pic>
      <p:pic>
        <p:nvPicPr>
          <p:cNvPr id="10" name="Рисунок 9" descr="NT1wVQBvv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73351"/>
            <a:ext cx="1852612" cy="2470149"/>
          </a:xfrm>
          <a:prstGeom prst="rect">
            <a:avLst/>
          </a:prstGeom>
        </p:spPr>
      </p:pic>
      <p:pic>
        <p:nvPicPr>
          <p:cNvPr id="11" name="Рисунок 10" descr="w9oyvlsLzN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673350"/>
            <a:ext cx="1852613" cy="2470150"/>
          </a:xfrm>
          <a:prstGeom prst="rect">
            <a:avLst/>
          </a:prstGeom>
        </p:spPr>
      </p:pic>
      <p:pic>
        <p:nvPicPr>
          <p:cNvPr id="12" name="Рисунок 11" descr="co0-wQ4s9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647950"/>
            <a:ext cx="1643063" cy="249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360777" y="209550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Открытие </a:t>
            </a:r>
            <a:r>
              <a:rPr lang="ru-RU" sz="2400" b="1" dirty="0" err="1" smtClean="0">
                <a:solidFill>
                  <a:srgbClr val="2B1262"/>
                </a:solidFill>
              </a:rPr>
              <a:t>коворкинг-центра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742950"/>
            <a:ext cx="8229600" cy="121920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этом году у волонтеров Державинского университета появился свой </a:t>
            </a:r>
            <a:r>
              <a:rPr lang="ru-RU" sz="20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дом – Коворкинг центр по развитию студенческого добровольцесва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площадью 50 кв. м.</a:t>
            </a:r>
            <a:endParaRPr lang="ru-RU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A2AuDZOc1J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114550"/>
            <a:ext cx="3352800" cy="1885950"/>
          </a:xfrm>
          <a:prstGeom prst="rect">
            <a:avLst/>
          </a:prstGeom>
        </p:spPr>
      </p:pic>
      <p:pic>
        <p:nvPicPr>
          <p:cNvPr id="13" name="Рисунок 12" descr="YdgODb0-C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05150"/>
            <a:ext cx="3285067" cy="1847850"/>
          </a:xfrm>
          <a:prstGeom prst="rect">
            <a:avLst/>
          </a:prstGeom>
        </p:spPr>
      </p:pic>
      <p:pic>
        <p:nvPicPr>
          <p:cNvPr id="14" name="Рисунок 13" descr="-Tk8NBQK00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647950"/>
            <a:ext cx="3327400" cy="2495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02a672fc681975400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 descr="C:\Users\сотрудник\Downloads\602a672fc68197540023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286000" cy="1530732"/>
          </a:xfrm>
          <a:prstGeom prst="rect">
            <a:avLst/>
          </a:prstGeom>
          <a:noFill/>
        </p:spPr>
      </p:pic>
      <p:pic>
        <p:nvPicPr>
          <p:cNvPr id="9" name="Рисунок 8" descr="логотип бумеранг без фона.png"/>
          <p:cNvPicPr>
            <a:picLocks noChangeAspect="1"/>
          </p:cNvPicPr>
          <p:nvPr/>
        </p:nvPicPr>
        <p:blipFill>
          <a:blip r:embed="rId4" cstate="print"/>
          <a:srcRect l="9756" t="19512" r="8943"/>
          <a:stretch>
            <a:fillRect/>
          </a:stretch>
        </p:blipFill>
        <p:spPr>
          <a:xfrm>
            <a:off x="2819400" y="209550"/>
            <a:ext cx="1308485" cy="1295400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3800" y="438150"/>
            <a:ext cx="997458" cy="427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468687"/>
            <a:ext cx="506012" cy="4816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428750"/>
            <a:ext cx="25390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1581150"/>
            <a:ext cx="4800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333750"/>
            <a:ext cx="2514600" cy="163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00400" y="379095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Плюс 500 волонтеров с сентября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9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439599" y="20955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Наши Победы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514350"/>
            <a:ext cx="3505200" cy="440055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В 2023 году Ресурсный центр студенческих добровольческих инициатив «Бумеранг»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 победителем конкурса «Доброволец  Тамбовщины»  в номинации «Добрая команда»;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 descr="QVoj6JNqyE4.jpg"/>
          <p:cNvPicPr>
            <a:picLocks noChangeAspect="1"/>
          </p:cNvPicPr>
          <p:nvPr/>
        </p:nvPicPr>
        <p:blipFill>
          <a:blip r:embed="rId2" cstate="print"/>
          <a:srcRect r="-1227" b="31288"/>
          <a:stretch>
            <a:fillRect/>
          </a:stretch>
        </p:blipFill>
        <p:spPr>
          <a:xfrm>
            <a:off x="4495800" y="895350"/>
            <a:ext cx="4191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4893" y="742950"/>
            <a:ext cx="8659999" cy="4131209"/>
          </a:xfrm>
          <a:prstGeom prst="roundRect">
            <a:avLst/>
          </a:prstGeom>
          <a:noFill/>
          <a:ln w="3175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971804" y="133350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Наши партнеры: </a:t>
            </a:r>
            <a:endParaRPr lang="ru-RU" sz="2400" b="1" dirty="0">
              <a:solidFill>
                <a:srgbClr val="2B1262"/>
              </a:solidFill>
            </a:endParaRPr>
          </a:p>
        </p:txBody>
      </p:sp>
      <p:pic>
        <p:nvPicPr>
          <p:cNvPr id="7" name="Рисунок 6" descr="правитель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550"/>
            <a:ext cx="819150" cy="479290"/>
          </a:xfrm>
          <a:prstGeom prst="rect">
            <a:avLst/>
          </a:prstGeom>
        </p:spPr>
      </p:pic>
      <p:pic>
        <p:nvPicPr>
          <p:cNvPr id="8" name="Рисунок 7" descr="тгу логот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1650" y="0"/>
            <a:ext cx="1022350" cy="6843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97155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Правительство Тамбовской области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 спорта Тамбовской области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 экологии и природных ресурсов Тамбовской области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 социальной защиты и семейной политики Тамбовской области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«Ресурсный центр по развитию добровольчества Тамбовской области».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молодежной и социальной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политике,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физической культуры и спорта администрации гор.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Тамбова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285750"/>
            <a:ext cx="2775204" cy="1447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9312" y="627209"/>
            <a:ext cx="1345692" cy="574548"/>
          </a:xfrm>
          <a:prstGeom prst="rect">
            <a:avLst/>
          </a:prstGeom>
        </p:spPr>
      </p:pic>
      <p:pic>
        <p:nvPicPr>
          <p:cNvPr id="9" name="Рисунок 8" descr="логотип бумеранг без фон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-247650"/>
            <a:ext cx="2133600" cy="2133600"/>
          </a:xfrm>
          <a:prstGeom prst="rect">
            <a:avLst/>
          </a:prstGeom>
        </p:spPr>
      </p:pic>
      <p:pic>
        <p:nvPicPr>
          <p:cNvPr id="8" name="Рисунок 7" descr="syIjVqgyS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1809750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7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02a672fc681975400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 descr="C:\Users\сотрудник\Downloads\602a672fc68197540023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286000" cy="1530732"/>
          </a:xfrm>
          <a:prstGeom prst="rect">
            <a:avLst/>
          </a:prstGeom>
          <a:noFill/>
        </p:spPr>
      </p:pic>
      <p:pic>
        <p:nvPicPr>
          <p:cNvPr id="9" name="Рисунок 8" descr="логотип бумеранг без фона.png"/>
          <p:cNvPicPr>
            <a:picLocks noChangeAspect="1"/>
          </p:cNvPicPr>
          <p:nvPr/>
        </p:nvPicPr>
        <p:blipFill>
          <a:blip r:embed="rId4" cstate="print"/>
          <a:srcRect l="9756" t="19512" r="8943"/>
          <a:stretch>
            <a:fillRect/>
          </a:stretch>
        </p:blipFill>
        <p:spPr>
          <a:xfrm>
            <a:off x="2819400" y="209550"/>
            <a:ext cx="1308485" cy="1295400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3800" y="438150"/>
            <a:ext cx="997458" cy="427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9600" y="4468687"/>
            <a:ext cx="506012" cy="481626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/>
        </p:nvGraphicFramePr>
        <p:xfrm>
          <a:off x="1447800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419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04800" y="742950"/>
            <a:ext cx="8610600" cy="115116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Волонтеры-медики» Тамбовской области за 2023 год реализовала на территории региона различные Всероссийские акции: «Будь Здоров!», «</a:t>
            </a:r>
            <a:r>
              <a:rPr lang="ru-RU" sz="1600" dirty="0" err="1" smtClean="0">
                <a:solidFill>
                  <a:schemeClr val="tx1"/>
                </a:solidFill>
              </a:rPr>
              <a:t>Онкопатруль</a:t>
            </a:r>
            <a:r>
              <a:rPr lang="ru-RU" sz="1600" dirty="0" smtClean="0">
                <a:solidFill>
                  <a:schemeClr val="tx1"/>
                </a:solidFill>
              </a:rPr>
              <a:t>», «СТОП ВИЧ/СПИД», «</a:t>
            </a:r>
            <a:r>
              <a:rPr lang="ru-RU" sz="1600" dirty="0" err="1" smtClean="0">
                <a:solidFill>
                  <a:schemeClr val="tx1"/>
                </a:solidFill>
              </a:rPr>
              <a:t>Диабет-не</a:t>
            </a:r>
            <a:r>
              <a:rPr lang="ru-RU" sz="1600" dirty="0" smtClean="0">
                <a:solidFill>
                  <a:schemeClr val="tx1"/>
                </a:solidFill>
              </a:rPr>
              <a:t> сахар», «Оберегая сердца», «Урок по первой помощи» и многие другие с охватом </a:t>
            </a:r>
            <a:r>
              <a:rPr lang="ru-RU" sz="1600" b="1" dirty="0" smtClean="0">
                <a:solidFill>
                  <a:schemeClr val="tx1"/>
                </a:solidFill>
              </a:rPr>
              <a:t>более 20.000 тыс. населения.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1915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8869" y="209550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B1262"/>
                </a:solidFill>
              </a:rPr>
              <a:t>Волонтеры Медики</a:t>
            </a:r>
            <a:endParaRPr lang="ru-RU" sz="2000" b="1" dirty="0">
              <a:solidFill>
                <a:srgbClr val="2B126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2190750"/>
            <a:ext cx="8591279" cy="106680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Добровольцы неоднократно выезжали для медицинского сопровождения спортивно-массовых мероприятий, для  оказания первой </a:t>
            </a:r>
            <a:r>
              <a:rPr lang="ru-RU" sz="1600" dirty="0" smtClean="0"/>
              <a:t>помощи в </a:t>
            </a:r>
            <a:r>
              <a:rPr lang="ru-RU" sz="1600" dirty="0" smtClean="0"/>
              <a:t>экстренных ситуациях.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0" y="3486150"/>
            <a:ext cx="8610600" cy="115116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июле региональное отделение приняло в гости делегацию «Волонтеров-медиков» из ЛНР для обменом опытом по развитию добровольчества в сфере здравоохранения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983536" y="209550"/>
            <a:ext cx="3251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Волонтеры Победы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742950"/>
            <a:ext cx="8458200" cy="419100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Всероссийский проект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«Мобильная бригада помощи Ветеранам   </a:t>
            </a:r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ВОВ» (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ежегодно) 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Акция «Память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ветерана» 2023 (ежегодно) 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акция «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Огненная картина» сентябрь 2023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международная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акция «Огненные картины войны» июнь 2023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акция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«День защитника Отечества» февраль 2023 (ежегодно) 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серия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поздравлений Ветеранов </a:t>
            </a:r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ВОВ апрель-июнь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2023 (ежегодно) 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«Георгиевская ленточка» апрель-май 2023 (ежегодно) 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кинопоказ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авторского кино о </a:t>
            </a:r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ВОВ июль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2023 - сентябрь 2023 (ежегодно)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серия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мероприятий по благоустройству воинских захоронений, аллей славы и памятных мест ВОВ апрель – </a:t>
            </a:r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ежегодно)</a:t>
            </a:r>
          </a:p>
          <a:p>
            <a:r>
              <a:rPr lang="ru-RU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акция </a:t>
            </a:r>
            <a:r>
              <a:rPr lang="ru-RU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«Россия начинается здесь!»</a:t>
            </a:r>
          </a:p>
        </p:txBody>
      </p:sp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04800" y="742950"/>
            <a:ext cx="4876800" cy="17526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Волонтёрский отряд «Волонтёры русского языка» создан на базе Факультета филологии и журналистики Державинского университета для содействия распространению русского языка среди соотечественников и популяризации самобытной русской культуры среди иностранных студентов.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81915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63129" y="209550"/>
            <a:ext cx="369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B1262"/>
                </a:solidFill>
              </a:rPr>
              <a:t>Волонтеры русского языка</a:t>
            </a:r>
            <a:endParaRPr lang="ru-RU" sz="2000" b="1" dirty="0">
              <a:solidFill>
                <a:srgbClr val="2B1262"/>
              </a:solidFill>
            </a:endParaRPr>
          </a:p>
        </p:txBody>
      </p:sp>
      <p:pic>
        <p:nvPicPr>
          <p:cNvPr id="7" name="Рисунок 6" descr="7YfjIIAmq3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742950"/>
            <a:ext cx="3272859" cy="3276600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304800" y="2647950"/>
            <a:ext cx="4648200" cy="19050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дан во владение самый богатый, меткий, могучий и поистине волшебный русский язык.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7400" y="4552950"/>
            <a:ext cx="438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© Паустовский Константин Георгиевич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533400" y="895350"/>
            <a:ext cx="4876800" cy="17526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еализация собственных проектов, направленных на помощь в социально-культурной адаптации иностранных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студентов-первокурсников, которых в Державинском университете более 3 000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24000" y="209550"/>
            <a:ext cx="6482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Международный волонтёрский отряд "</a:t>
            </a:r>
            <a:r>
              <a:rPr lang="en-US" sz="2000" b="1" dirty="0" err="1" smtClean="0"/>
              <a:t>GoodWin</a:t>
            </a:r>
            <a:r>
              <a:rPr lang="en-US" sz="2000" b="1" dirty="0" smtClean="0"/>
              <a:t>"</a:t>
            </a:r>
            <a:endParaRPr lang="en-US" sz="2000" b="1" dirty="0"/>
          </a:p>
        </p:txBody>
      </p:sp>
      <p:pic>
        <p:nvPicPr>
          <p:cNvPr id="9" name="Рисунок 8" descr="8gkiQzKTM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280" y="971550"/>
            <a:ext cx="3476720" cy="3581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76550"/>
            <a:ext cx="4710113" cy="204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7z22t2B84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90550"/>
            <a:ext cx="3744788" cy="2495550"/>
          </a:xfrm>
          <a:prstGeom prst="rect">
            <a:avLst/>
          </a:prstGeom>
        </p:spPr>
      </p:pic>
      <p:pic>
        <p:nvPicPr>
          <p:cNvPr id="10" name="Рисунок 9" descr="nhxbKlgFcmI.jpg"/>
          <p:cNvPicPr>
            <a:picLocks noChangeAspect="1"/>
          </p:cNvPicPr>
          <p:nvPr/>
        </p:nvPicPr>
        <p:blipFill>
          <a:blip r:embed="rId3" cstate="print"/>
          <a:srcRect b="11335"/>
          <a:stretch>
            <a:fillRect/>
          </a:stretch>
        </p:blipFill>
        <p:spPr>
          <a:xfrm>
            <a:off x="2667000" y="2908280"/>
            <a:ext cx="3782932" cy="223522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209800" y="0"/>
            <a:ext cx="2802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Форумная</a:t>
            </a:r>
            <a:r>
              <a:rPr lang="ru-RU" sz="2000" b="1" dirty="0" smtClean="0"/>
              <a:t> компания</a:t>
            </a:r>
            <a:endParaRPr lang="en-US" sz="2000" b="1" dirty="0"/>
          </a:p>
        </p:txBody>
      </p:sp>
      <p:pic>
        <p:nvPicPr>
          <p:cNvPr id="6" name="Рисунок 5" descr="jDjL8R2Ww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1950"/>
            <a:ext cx="2074413" cy="3105150"/>
          </a:xfrm>
          <a:prstGeom prst="rect">
            <a:avLst/>
          </a:prstGeom>
        </p:spPr>
      </p:pic>
      <p:pic>
        <p:nvPicPr>
          <p:cNvPr id="7" name="Рисунок 6" descr="E4A8FH8AOYI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052971"/>
            <a:ext cx="3124200" cy="2090529"/>
          </a:xfrm>
          <a:prstGeom prst="rect">
            <a:avLst/>
          </a:prstGeom>
        </p:spPr>
      </p:pic>
      <p:pic>
        <p:nvPicPr>
          <p:cNvPr id="12" name="Рисунок 11" descr="ZzkFMC-FJ18.jpg"/>
          <p:cNvPicPr>
            <a:picLocks noChangeAspect="1"/>
          </p:cNvPicPr>
          <p:nvPr/>
        </p:nvPicPr>
        <p:blipFill>
          <a:blip r:embed="rId6" cstate="print"/>
          <a:srcRect r="5430" b="9756"/>
          <a:stretch>
            <a:fillRect/>
          </a:stretch>
        </p:blipFill>
        <p:spPr>
          <a:xfrm>
            <a:off x="304800" y="3028950"/>
            <a:ext cx="2057400" cy="2114550"/>
          </a:xfrm>
          <a:prstGeom prst="rect">
            <a:avLst/>
          </a:prstGeom>
        </p:spPr>
      </p:pic>
      <p:pic>
        <p:nvPicPr>
          <p:cNvPr id="9" name="Рисунок 8" descr="sPTz06iD09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285749"/>
            <a:ext cx="3505200" cy="2837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733800" y="0"/>
            <a:ext cx="1598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B1262"/>
                </a:solidFill>
              </a:rPr>
              <a:t>Бум </a:t>
            </a:r>
            <a:r>
              <a:rPr lang="ru-RU" sz="2400" b="1" dirty="0" err="1" smtClean="0">
                <a:solidFill>
                  <a:srgbClr val="2B1262"/>
                </a:solidFill>
              </a:rPr>
              <a:t>батл</a:t>
            </a:r>
            <a:endParaRPr lang="ru-RU" sz="2400" b="1" dirty="0">
              <a:solidFill>
                <a:srgbClr val="2B126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4800" y="742950"/>
            <a:ext cx="5334000" cy="4191000"/>
          </a:xfrm>
          <a:prstGeom prst="roundRect">
            <a:avLst/>
          </a:prstGeom>
          <a:solidFill>
            <a:srgbClr val="2B1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Державинский университет вновь принял участие во Всероссийской акции по сбору макулатуры в поддержку национального проекта «Экология», который реализуется по решению Президента. «Бум </a:t>
            </a:r>
            <a:r>
              <a:rPr lang="ru-RU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Батл</a:t>
            </a:r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» дает возможность проявить заботу о природе через сбор и сортировку бумаги. Но, как и любой </a:t>
            </a:r>
            <a:r>
              <a:rPr lang="ru-RU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батл</a:t>
            </a:r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 — это еще и соревнование по количеству собранной макулатуры. Совместными усилиями всех подразделений удалось собрать </a:t>
            </a:r>
            <a:r>
              <a:rPr lang="ru-RU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более 2 тонн макулатуры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На вырученные средства была закуплена гуманитарная помощь для участников СВО.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66750"/>
            <a:ext cx="2971800" cy="421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11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16843</TotalTime>
  <Words>672</Words>
  <Application>Microsoft Office PowerPoint</Application>
  <PresentationFormat>Экран (16:9)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Копылов</cp:lastModifiedBy>
  <cp:revision>279</cp:revision>
  <dcterms:created xsi:type="dcterms:W3CDTF">2023-03-13T00:14:48Z</dcterms:created>
  <dcterms:modified xsi:type="dcterms:W3CDTF">2024-01-25T08:36:14Z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