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6" r:id="rId6"/>
    <p:sldId id="260" r:id="rId7"/>
    <p:sldId id="261" r:id="rId8"/>
    <p:sldId id="262" r:id="rId9"/>
    <p:sldId id="263" r:id="rId10"/>
    <p:sldId id="267" r:id="rId11"/>
    <p:sldId id="264" r:id="rId12"/>
    <p:sldId id="268" r:id="rId13"/>
    <p:sldId id="269" r:id="rId14"/>
    <p:sldId id="270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6" r:id="rId28"/>
    <p:sldId id="288" r:id="rId29"/>
    <p:sldId id="289" r:id="rId30"/>
    <p:sldId id="290" r:id="rId31"/>
    <p:sldId id="291" r:id="rId32"/>
    <p:sldId id="292" r:id="rId33"/>
    <p:sldId id="294" r:id="rId34"/>
    <p:sldId id="295" r:id="rId35"/>
    <p:sldId id="297" r:id="rId36"/>
    <p:sldId id="284" r:id="rId37"/>
    <p:sldId id="285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3" r:id="rId53"/>
    <p:sldId id="317" r:id="rId54"/>
    <p:sldId id="318" r:id="rId55"/>
    <p:sldId id="315" r:id="rId56"/>
    <p:sldId id="316" r:id="rId57"/>
    <p:sldId id="321" r:id="rId58"/>
    <p:sldId id="322" r:id="rId59"/>
    <p:sldId id="320" r:id="rId60"/>
    <p:sldId id="323" r:id="rId61"/>
    <p:sldId id="324" r:id="rId62"/>
    <p:sldId id="325" r:id="rId63"/>
    <p:sldId id="326" r:id="rId64"/>
    <p:sldId id="327" r:id="rId65"/>
    <p:sldId id="328" r:id="rId66"/>
    <p:sldId id="329" r:id="rId67"/>
    <p:sldId id="319" r:id="rId6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809" autoAdjust="0"/>
    <p:restoredTop sz="94660"/>
  </p:normalViewPr>
  <p:slideViewPr>
    <p:cSldViewPr>
      <p:cViewPr varScale="1">
        <p:scale>
          <a:sx n="82" d="100"/>
          <a:sy n="82" d="100"/>
        </p:scale>
        <p:origin x="-979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microsoft.com/office/2007/relationships/media" Target="../media/media1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microsoft.com/office/2007/relationships/media" Target="../media/media1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microsoft.com/office/2007/relationships/media" Target="../media/media1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microsoft.com/office/2007/relationships/media" Target="../media/media2.mp3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23.png"/><Relationship Id="rId4" Type="http://schemas.microsoft.com/office/2007/relationships/media" Target="../media/media7.mp4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microsoft.com/office/2007/relationships/media" Target="../media/media2.mp3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43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43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46.png"/><Relationship Id="rId4" Type="http://schemas.microsoft.com/office/2007/relationships/media" Target="../media/media7.mp4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47.jpeg"/><Relationship Id="rId4" Type="http://schemas.openxmlformats.org/officeDocument/2006/relationships/image" Target="../media/image13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3%D1%80%D0%B5%D0%B1%D0%BB%D1%8F_%D0%BD%D0%B0_%D0%B1%D0%B0%D0%B9%D0%B4%D0%B0%D1%80%D0%BA%D0%B0%D1%85_%D0%B8_%D0%BA%D0%B0%D0%BD%D0%BE%D1%8D_%D0%BD%D0%B0_%D0%BB%D0%B5%D1%82%D0%BD%D0%B8%D1%85_%D0%9E%D0%BB%D0%B8%D0%BC%D0%BF%D0%B8%D0%B9%D1%81%D0%BA%D0%B8%D1%85_%D0%B8%D0%B3%D1%80%D0%B0%D1%85_2008" TargetMode="External"/><Relationship Id="rId3" Type="http://schemas.openxmlformats.org/officeDocument/2006/relationships/hyperlink" Target="https://ru.wikipedia.org/wiki/1979_%D0%B3%D0%BE%D0%B4" TargetMode="External"/><Relationship Id="rId7" Type="http://schemas.openxmlformats.org/officeDocument/2006/relationships/hyperlink" Target="https://ru.wikipedia.org/wiki/%D0%93%D1%80%D0%B5%D0%B1%D0%BB%D1%8F_%D0%BD%D0%B0_%D0%B1%D0%B0%D0%B9%D0%B4%D0%B0%D1%80%D0%BA%D0%B0%D1%85_%D0%B8_%D0%BA%D0%B0%D0%BD%D0%BE%D1%8D" TargetMode="External"/><Relationship Id="rId2" Type="http://schemas.openxmlformats.org/officeDocument/2006/relationships/hyperlink" Target="https://ru.wikipedia.org/wiki/4_%D0%B0%D0%BF%D1%80%D0%B5%D0%BB%D1%8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A0%D0%BE%D1%81%D1%81%D0%B8%D1%8F" TargetMode="External"/><Relationship Id="rId5" Type="http://schemas.openxmlformats.org/officeDocument/2006/relationships/hyperlink" Target="https://ru.wikipedia.org/wiki/%D0%A1%D0%A1%D0%A1%D0%A0" TargetMode="External"/><Relationship Id="rId10" Type="http://schemas.openxmlformats.org/officeDocument/2006/relationships/image" Target="../media/image49.jpeg"/><Relationship Id="rId4" Type="http://schemas.openxmlformats.org/officeDocument/2006/relationships/hyperlink" Target="https://ru.wikipedia.org/wiki/%D0%92%D0%BE%D0%BB%D0%B3%D0%BE%D0%B3%D1%80%D0%B0%D0%B4" TargetMode="External"/><Relationship Id="rId9" Type="http://schemas.openxmlformats.org/officeDocument/2006/relationships/hyperlink" Target="https://ru.wikipedia.org/wiki/%D0%97%D0%B0%D1%81%D0%BB%D1%83%D0%B6%D0%B5%D0%BD%D0%BD%D1%8B%D0%B9_%D0%BC%D0%B0%D1%81%D1%82%D0%B5%D1%80_%D1%81%D0%BF%D0%BE%D1%80%D1%82%D0%B0_%D0%A0%D0%BE%D1%81%D1%81%D0%B8%D0%B8" TargetMode="Externa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F%D1%80%D1%8B%D0%B6%D0%BE%D0%BA_%D1%81_%D1%88%D0%B5%D1%81%D1%82%D0%BE%D0%BC" TargetMode="External"/><Relationship Id="rId13" Type="http://schemas.openxmlformats.org/officeDocument/2006/relationships/image" Target="../media/image50.jpeg"/><Relationship Id="rId3" Type="http://schemas.openxmlformats.org/officeDocument/2006/relationships/hyperlink" Target="https://ru.wikipedia.org/wiki/1982_%D0%B3%D0%BE%D0%B4" TargetMode="External"/><Relationship Id="rId7" Type="http://schemas.openxmlformats.org/officeDocument/2006/relationships/hyperlink" Target="https://ru.wikipedia.org/wiki/%D0%A0%D0%BE%D1%81%D1%81%D0%B8%D1%8F" TargetMode="External"/><Relationship Id="rId12" Type="http://schemas.openxmlformats.org/officeDocument/2006/relationships/hyperlink" Target="https://ru.wikipedia.org/wiki/%D0%97%D0%B0%D1%81%D0%BB%D1%83%D0%B6%D0%B5%D0%BD%D0%BD%D1%8B%D0%B9_%D0%BC%D0%B0%D1%81%D1%82%D0%B5%D1%80_%D1%81%D0%BF%D0%BE%D1%80%D1%82%D0%B0_%D0%A0%D0%BE%D1%81%D1%81%D0%B8%D0%B8" TargetMode="External"/><Relationship Id="rId2" Type="http://schemas.openxmlformats.org/officeDocument/2006/relationships/hyperlink" Target="https://ru.wikipedia.org/wiki/3_%D0%B8%D1%8E%D0%BD%D1%8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A1%D0%A1%D0%A1%D0%A0" TargetMode="External"/><Relationship Id="rId11" Type="http://schemas.openxmlformats.org/officeDocument/2006/relationships/hyperlink" Target="https://ru.wikipedia.org/wiki/%D0%9B%D0%B5%D1%82%D0%BD%D0%B8%D0%B5_%D0%9E%D0%BB%D0%B8%D0%BC%D0%BF%D0%B8%D0%B9%D1%81%D0%BA%D0%B8%D0%B5_%D0%B8%D0%B3%D1%80%D1%8B_2012" TargetMode="External"/><Relationship Id="rId5" Type="http://schemas.openxmlformats.org/officeDocument/2006/relationships/hyperlink" Target="https://ru.wikipedia.org/wiki/%D0%A0%D0%A1%D0%A4%D0%A1%D0%A0" TargetMode="External"/><Relationship Id="rId10" Type="http://schemas.openxmlformats.org/officeDocument/2006/relationships/hyperlink" Target="https://ru.wikipedia.org/wiki/%D0%9B%D0%B5%D1%82%D0%BD%D0%B8%D0%B5_%D0%9E%D0%BB%D0%B8%D0%BC%D0%BF%D0%B8%D0%B9%D1%81%D0%BA%D0%B8%D0%B5_%D0%B8%D0%B3%D1%80%D1%8B_2008" TargetMode="External"/><Relationship Id="rId4" Type="http://schemas.openxmlformats.org/officeDocument/2006/relationships/hyperlink" Target="https://ru.wikipedia.org/wiki/%D0%92%D0%BE%D0%BB%D0%B3%D0%BE%D0%B3%D1%80%D0%B0%D0%B4" TargetMode="External"/><Relationship Id="rId9" Type="http://schemas.openxmlformats.org/officeDocument/2006/relationships/hyperlink" Target="https://ru.wikipedia.org/wiki/%D0%9B%D0%B5%D1%82%D0%BD%D0%B8%D0%B5_%D0%9E%D0%BB%D0%B8%D0%BC%D0%BF%D0%B8%D0%B9%D1%81%D0%BA%D0%B8%D0%B5_%D0%B8%D0%B3%D1%80%D1%8B_2004" TargetMode="Externa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hyperlink" Target="https://ru.wikipedia.org/wiki/1982" TargetMode="External"/><Relationship Id="rId7" Type="http://schemas.openxmlformats.org/officeDocument/2006/relationships/hyperlink" Target="https://ru.wikipedia.org/wiki/%D0%97%D0%B0%D1%81%D0%BB%D1%83%D0%B6%D0%B5%D0%BD%D0%BD%D1%8B%D0%B9_%D0%BC%D0%B0%D1%81%D1%82%D0%B5%D1%80_%D1%81%D0%BF%D0%BE%D1%80%D1%82%D0%B0_%D0%A0%D0%BE%D1%81%D1%81%D0%B8%D0%B8" TargetMode="External"/><Relationship Id="rId2" Type="http://schemas.openxmlformats.org/officeDocument/2006/relationships/hyperlink" Target="https://ru.wikipedia.org/wiki/28_%D1%84%D0%B5%D0%B2%D1%80%D0%B0%D0%BB%D1%8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9F%D1%80%D1%8B%D0%B6%D0%BA%D0%B8_%D0%B2_%D0%B2%D1%8B%D1%81%D0%BE%D1%82%D1%83" TargetMode="External"/><Relationship Id="rId5" Type="http://schemas.openxmlformats.org/officeDocument/2006/relationships/hyperlink" Target="https://ru.wikipedia.org/wiki/%D0%A0%D0%BE%D1%81%D1%81%D0%B8%D1%8F" TargetMode="External"/><Relationship Id="rId4" Type="http://schemas.openxmlformats.org/officeDocument/2006/relationships/hyperlink" Target="https://ru.wikipedia.org/wiki/%D0%92%D0%BE%D0%BB%D0%B3%D0%BE%D0%B3%D1%80%D0%B0%D0%B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A%D0%BE%D0%BC%D0%BF%D0%BE%D0%B7%D0%B8%D1%82%D0%BE%D1%80" TargetMode="External"/><Relationship Id="rId3" Type="http://schemas.openxmlformats.org/officeDocument/2006/relationships/hyperlink" Target="https://ru.wikipedia.org/wiki/1982_%D0%B3%D0%BE%D0%B4" TargetMode="External"/><Relationship Id="rId7" Type="http://schemas.openxmlformats.org/officeDocument/2006/relationships/hyperlink" Target="https://ru.wikipedia.org/wiki/%D0%9F%D0%BE%D1%8D%D1%82%D0%B5%D1%81%D1%81%D0%B0" TargetMode="External"/><Relationship Id="rId2" Type="http://schemas.openxmlformats.org/officeDocument/2006/relationships/hyperlink" Target="https://ru.wikipedia.org/wiki/14_%D1%84%D0%B5%D0%B2%D1%80%D0%B0%D0%BB%D1%8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9F%D0%B5%D0%B2%D0%B8%D1%86%D0%B0" TargetMode="External"/><Relationship Id="rId11" Type="http://schemas.openxmlformats.org/officeDocument/2006/relationships/image" Target="../media/image52.jpeg"/><Relationship Id="rId5" Type="http://schemas.openxmlformats.org/officeDocument/2006/relationships/hyperlink" Target="https://ru.wikipedia.org/wiki/%D0%A0%D0%BE%D1%81%D1%81%D0%B8%D1%8F" TargetMode="External"/><Relationship Id="rId10" Type="http://schemas.openxmlformats.org/officeDocument/2006/relationships/hyperlink" Target="https://ru.wikipedia.org/wiki/%D0%A4%D0%B0%D0%B1%D1%80%D0%B8%D0%BA%D0%B0_%D0%B7%D0%B2%D1%91%D0%B7%D0%B4" TargetMode="External"/><Relationship Id="rId4" Type="http://schemas.openxmlformats.org/officeDocument/2006/relationships/hyperlink" Target="https://ru.wikipedia.org/wiki/%D0%92%D0%BE%D0%BB%D0%B3%D0%BE%D0%B3%D1%80%D0%B0%D0%B4" TargetMode="External"/><Relationship Id="rId9" Type="http://schemas.openxmlformats.org/officeDocument/2006/relationships/hyperlink" Target="https://ru.wikipedia.org/wiki/%D0%94%D0%B5%D0%B2%D0%BE%D1%87%D0%BA%D0%B8_(%D0%B3%D1%80%D1%83%D0%BF%D0%BF%D0%B0)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1982_%D0%B3%D0%BE%D0%B4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ru.wikipedia.org/wiki/%D0%92%D0%BE%D0%BB%D0%B3%D0%BE%D0%B3%D1%80%D0%B0%D0%B4" TargetMode="Externa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61436"/>
            <a:ext cx="5013564" cy="66251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4" y="188640"/>
            <a:ext cx="1791994" cy="12975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3" y="2132856"/>
            <a:ext cx="396043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КВИЗ</a:t>
            </a:r>
            <a:endParaRPr lang="ru-RU" sz="10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648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988840"/>
            <a:ext cx="849694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Вопрос № 6</a:t>
            </a:r>
          </a:p>
          <a:p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В каком году был пущен первый городской трамвай в Царицыне? </a:t>
            </a:r>
          </a:p>
        </p:txBody>
      </p:sp>
      <p:pic>
        <p:nvPicPr>
          <p:cNvPr id="3" name="videoplayback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28183" y="4971036"/>
            <a:ext cx="2613101" cy="13637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3380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1124744"/>
            <a:ext cx="6552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Задание № 3 </a:t>
            </a:r>
            <a:endParaRPr lang="ru-RU" sz="4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2636912"/>
            <a:ext cx="87484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Назовите современное название улиц</a:t>
            </a:r>
            <a:endParaRPr lang="ru-RU" sz="6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8012"/>
            <a:ext cx="2808312" cy="20334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1961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1600" y="548680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 Александровская улица</a:t>
            </a:r>
            <a:endParaRPr lang="ru-RU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292527"/>
            <a:ext cx="7128792" cy="4589160"/>
          </a:xfrm>
          <a:prstGeom prst="rect">
            <a:avLst/>
          </a:prstGeom>
        </p:spPr>
      </p:pic>
      <p:pic>
        <p:nvPicPr>
          <p:cNvPr id="5" name="videoplayback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00056" y="5506327"/>
            <a:ext cx="2543944" cy="13276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6416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764704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 Астраханская  улица </a:t>
            </a:r>
            <a:endParaRPr lang="ru-RU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179" t="15292" r="18790" b="11364"/>
          <a:stretch/>
        </p:blipFill>
        <p:spPr bwMode="auto">
          <a:xfrm>
            <a:off x="467544" y="1492719"/>
            <a:ext cx="8136904" cy="524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videoplayback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00056" y="5411646"/>
            <a:ext cx="2543944" cy="13276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1646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764704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4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 Спасская  улица </a:t>
            </a:r>
            <a:endParaRPr lang="ru-RU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525" t="15292" r="21021" b="11905"/>
          <a:stretch/>
        </p:blipFill>
        <p:spPr bwMode="auto">
          <a:xfrm>
            <a:off x="539552" y="1485344"/>
            <a:ext cx="7992888" cy="497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videoplayback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21121" y="5373216"/>
            <a:ext cx="2399928" cy="12524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383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2420888"/>
            <a:ext cx="74888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СБОР ОТВЕТОВ </a:t>
            </a:r>
            <a:endParaRPr lang="ru-RU" sz="6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1979712" cy="1433485"/>
          </a:xfrm>
          <a:prstGeom prst="rect">
            <a:avLst/>
          </a:prstGeom>
        </p:spPr>
      </p:pic>
      <p:pic>
        <p:nvPicPr>
          <p:cNvPr id="4" name="Подложка 2 (mp3cut.net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8068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" y="188640"/>
            <a:ext cx="2098576" cy="14219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2708920"/>
            <a:ext cx="8964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Правильные ответы</a:t>
            </a:r>
            <a:endParaRPr lang="ru-RU" sz="6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247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764704"/>
            <a:ext cx="8208912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Задание 1</a:t>
            </a:r>
          </a:p>
          <a:p>
            <a:r>
              <a:rPr lang="ru-RU" sz="6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Царицын </a:t>
            </a:r>
            <a:r>
              <a:rPr lang="en-US" sz="6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6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6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6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89</a:t>
            </a:r>
            <a:endParaRPr lang="en-US" sz="66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6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Урюпинск</a:t>
            </a:r>
            <a:r>
              <a:rPr lang="en-US" sz="6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66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1618</a:t>
            </a:r>
          </a:p>
          <a:p>
            <a:r>
              <a:rPr lang="ru-RU" sz="6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Дубовка</a:t>
            </a:r>
            <a:r>
              <a:rPr lang="en-US" sz="6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ru-RU" sz="6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1734</a:t>
            </a:r>
            <a:endParaRPr lang="ru-RU" sz="66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6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Суровикино</a:t>
            </a:r>
            <a:r>
              <a:rPr lang="en-US" sz="6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ru-RU" sz="6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1744  </a:t>
            </a:r>
            <a:endParaRPr lang="en-US" sz="66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6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Михайловка </a:t>
            </a:r>
            <a:r>
              <a:rPr lang="en-US" sz="6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6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1762 </a:t>
            </a:r>
            <a:endParaRPr lang="ru-RU" sz="66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2068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764704"/>
            <a:ext cx="8208912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Задание 2</a:t>
            </a:r>
          </a:p>
          <a:p>
            <a:pPr marL="342900" indent="-342900">
              <a:buAutoNum type="arabicPeriod"/>
            </a:pP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Желтый остров</a:t>
            </a:r>
          </a:p>
          <a:p>
            <a:pPr marL="342900" indent="-342900">
              <a:buAutoNum type="arabicPeriod"/>
            </a:pPr>
            <a:r>
              <a:rPr 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Григорий Осипович Засекин, Роман Васильевич Олферьев, Иван Афанасьевич </a:t>
            </a:r>
            <a:r>
              <a:rPr lang="ru-RU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Нащокин</a:t>
            </a:r>
            <a:endParaRPr lang="ru-RU" sz="32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AutoNum type="arabicPeriod"/>
            </a:pPr>
            <a:r>
              <a:rPr 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Емельян Пугачев</a:t>
            </a:r>
          </a:p>
          <a:p>
            <a:pPr marL="342900" indent="-342900">
              <a:buAutoNum type="arabicPeriod"/>
            </a:pPr>
            <a:r>
              <a:rPr lang="ru-RU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Сарепта</a:t>
            </a:r>
            <a:endParaRPr lang="ru-RU" sz="32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Волгоградский металлургический завод «Красный Октябрь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342900" indent="-342900">
              <a:buAutoNum type="arabicPeriod"/>
            </a:pP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1913</a:t>
            </a:r>
            <a:endParaRPr lang="ru-RU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9958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764704"/>
            <a:ext cx="820891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Задание 3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Проспект Ленина                       2. ул. Советская</a:t>
            </a:r>
          </a:p>
          <a:p>
            <a:endParaRPr lang="ru-RU" sz="4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3.  ул. им. Володарского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5425"/>
          <a:stretch/>
        </p:blipFill>
        <p:spPr>
          <a:xfrm>
            <a:off x="4499993" y="1788999"/>
            <a:ext cx="3672408" cy="206982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598" t="19078" r="29722" b="12302"/>
          <a:stretch/>
        </p:blipFill>
        <p:spPr bwMode="auto">
          <a:xfrm>
            <a:off x="615721" y="1788999"/>
            <a:ext cx="3308207" cy="21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36" t="7279" b="4765"/>
          <a:stretch/>
        </p:blipFill>
        <p:spPr>
          <a:xfrm>
            <a:off x="2773881" y="4477558"/>
            <a:ext cx="3452223" cy="20642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644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4300" r="-34300" b="70101"/>
          <a:stretch/>
        </p:blipFill>
        <p:spPr>
          <a:xfrm>
            <a:off x="5650" y="4365104"/>
            <a:ext cx="9143999" cy="20504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79712" y="2204864"/>
            <a:ext cx="50405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 РАУНД</a:t>
            </a:r>
            <a:r>
              <a:rPr lang="en-US" sz="6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6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82" y="260648"/>
            <a:ext cx="1726030" cy="12241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3010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1" y="188640"/>
            <a:ext cx="2160240" cy="15642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568" y="1988840"/>
            <a:ext cx="79928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6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РАУНД</a:t>
            </a:r>
            <a:r>
              <a:rPr lang="en-US" sz="6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6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9495" b="35252"/>
          <a:stretch/>
        </p:blipFill>
        <p:spPr>
          <a:xfrm>
            <a:off x="1259632" y="4149080"/>
            <a:ext cx="6696744" cy="24176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2246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21" y="22029"/>
            <a:ext cx="2287125" cy="16560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7664" y="1052736"/>
            <a:ext cx="66967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5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5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Задание </a:t>
            </a:r>
            <a:r>
              <a:rPr lang="en-US" sz="5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№ 1</a:t>
            </a:r>
            <a:endParaRPr lang="ru-RU" sz="5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2807062"/>
            <a:ext cx="882047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Ответьте на вопросы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2567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268760"/>
            <a:ext cx="792088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Вопрос № 1 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История 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Сталинграда началась 10 апреля 1925 года, после переименования Царицына. Это было связано с массовым переименованием населенных пунктов России, целью которого являлось полное избавление от всего, что было связанно с монархией или религией. Как стала называться река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Царица? 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videoplayback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08212" y="5157192"/>
            <a:ext cx="2747892" cy="14340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5954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412776"/>
            <a:ext cx="828092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Вопрос 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№ 2 </a:t>
            </a:r>
          </a:p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Какая улица нашего города  была 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восстановлена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первой после Великой Отечественной войны</a:t>
            </a:r>
          </a:p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1941-1945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г.г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.?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3" name="videoplayback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0152" y="4970430"/>
            <a:ext cx="2823770" cy="14736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0836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412776"/>
            <a:ext cx="828092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Вопрос 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№ 3 </a:t>
            </a:r>
          </a:p>
          <a:p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Решение о строительстве данного завода было принято в 1926 году. Перед центральной проходной завода в 1932 году установлен памятник Ф. Э. </a:t>
            </a:r>
            <a:r>
              <a:rPr lang="ru-RU" sz="2800" b="1" i="1" smtClean="0">
                <a:latin typeface="Times New Roman" pitchFamily="18" charset="0"/>
                <a:cs typeface="Times New Roman" pitchFamily="18" charset="0"/>
              </a:rPr>
              <a:t>Дзержинскому 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(находится и в настоящее время). О каком заводе идет речь?</a:t>
            </a:r>
          </a:p>
          <a:p>
            <a:endParaRPr lang="ru-RU" dirty="0"/>
          </a:p>
        </p:txBody>
      </p:sp>
      <p:pic>
        <p:nvPicPr>
          <p:cNvPr id="3" name="videoplayback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79116" y="5019675"/>
            <a:ext cx="2615952" cy="1365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5976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692696"/>
            <a:ext cx="813690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Вопрос 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№ 4 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31 мая 1952 года на южной окраине возрождённого из руин и пепла Сталинграда, между 1-м и 2-м шлюзами слились воды Волги и Дона, образовался Волго-Донской судоходный канал, который обеспечивает связь Каспийского моря с Мировым океаном.                                                                             С 1 июня по каналу уже началось движение судов.                                                                              27 июля 1952 года Волго-Донскому каналу было присвоено имя. 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В честь кого назван Волго-Донской канал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videoplayback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04698" y="5142942"/>
            <a:ext cx="2759968" cy="14403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4156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268760"/>
            <a:ext cx="828092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Вопрос № 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Идея возведения такого уникального сооружения родилась в трудное послевоенное время, в преддверии 70-летия И.В. Сталина. Генералиссимусу Советского Союза делали подарки руководители многих стран. Сделали свой подарок и трудящиеся Германской Демократической Республики. Рабочие народного предприятия имени Карла Маркса решили подарить советскому народу именно это сооружение, чтобы оно было  построено в Сталинграде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Что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подарили труженики Германской Демократической Республики советскому народу?</a:t>
            </a:r>
          </a:p>
          <a:p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3" name="videoplayback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0152" y="5301208"/>
            <a:ext cx="2687960" cy="14027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2247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1340768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Задание №2</a:t>
            </a:r>
            <a:endParaRPr lang="ru-RU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600" y="3284984"/>
            <a:ext cx="7848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АУДИО ВОПРОСЫ</a:t>
            </a:r>
            <a:endParaRPr lang="ru-RU" sz="6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2088232" cy="15120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6416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576" y="1001665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Вопрос № 1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Левитан обрезанная мелодияg(muzofon (mp3cut.net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239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1124744"/>
            <a:ext cx="9001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Вопрос № 1</a:t>
            </a:r>
          </a:p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Назовите диктора  Всесоюзного 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радио Государственного комитета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телевидению и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радиовещанию, чьим голосом отмечены 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наиболее важные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события  Великой Отечественной войны.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videoplayback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0152" y="4797152"/>
            <a:ext cx="2687960" cy="14027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4306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1124744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Задание № 1</a:t>
            </a:r>
            <a:endParaRPr lang="ru-RU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2284130"/>
            <a:ext cx="8280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Соедините </a:t>
            </a:r>
            <a:r>
              <a:rPr lang="ru-RU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название 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городов                 с </a:t>
            </a:r>
            <a:r>
              <a:rPr lang="ru-RU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датами их 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основания</a:t>
            </a:r>
            <a:endParaRPr lang="ru-RU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videoplayback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80112" y="4797152"/>
            <a:ext cx="3048000" cy="15906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9706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osif_Kobzon_-_Goryachijj_sneg_55642914 (mp3cut.net) (1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1124744"/>
            <a:ext cx="7848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Вопрос № </a:t>
            </a: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598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484784"/>
            <a:ext cx="7920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Вопрос №2</a:t>
            </a:r>
          </a:p>
          <a:p>
            <a:endParaRPr lang="ru-RU" sz="36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Назовите 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автора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музыки ?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videoplayback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62106" y="4941168"/>
            <a:ext cx="3054037" cy="15938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5435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412776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Вопрос № 3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zemfira-legenda (mp3cut.net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8023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1331996"/>
            <a:ext cx="10585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Вопрос № 3</a:t>
            </a:r>
          </a:p>
          <a:p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2532326"/>
            <a:ext cx="76328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Композиция </a:t>
            </a: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"Легенда" в исполнении Земфиры 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 была написана для </a:t>
            </a: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финальных титров 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фильма. Назовите данный фильм.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videoplayback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36096" y="4594429"/>
            <a:ext cx="3185977" cy="16626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4672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талинград (mp3cut.net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592" y="1052736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Вопрос № 4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364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268760"/>
            <a:ext cx="874846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Вопрос № 4 </a:t>
            </a:r>
          </a:p>
          <a:p>
            <a:endPara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Назовите дату начала Сталинградской битвы</a:t>
            </a:r>
            <a:endParaRPr lang="ru-RU" sz="4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videoplayback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56176" y="4768483"/>
            <a:ext cx="2724180" cy="14216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8715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1268760"/>
            <a:ext cx="75608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259632" y="1268760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Задание № 3</a:t>
            </a:r>
            <a:endParaRPr lang="ru-RU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32" y="0"/>
            <a:ext cx="2266635" cy="14127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91984" y="2348880"/>
            <a:ext cx="7296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РЕБУС</a:t>
            </a:r>
            <a:endParaRPr lang="ru-RU" sz="8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558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65" t="4480" r="4139" b="53096"/>
          <a:stretch/>
        </p:blipFill>
        <p:spPr>
          <a:xfrm>
            <a:off x="179513" y="1340768"/>
            <a:ext cx="8712968" cy="2520280"/>
          </a:xfrm>
          <a:prstGeom prst="rect">
            <a:avLst/>
          </a:prstGeom>
        </p:spPr>
      </p:pic>
      <p:pic>
        <p:nvPicPr>
          <p:cNvPr id="2" name="Отсчет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213182" y="5013176"/>
            <a:ext cx="2786033" cy="15659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1423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96752"/>
            <a:ext cx="87849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7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7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СБОР </a:t>
            </a:r>
            <a:r>
              <a:rPr lang="ru-RU" sz="7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ОТВЕТОВ </a:t>
            </a:r>
          </a:p>
          <a:p>
            <a:endParaRPr lang="ru-RU" sz="7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" y="188640"/>
            <a:ext cx="2163950" cy="1566889"/>
          </a:xfrm>
          <a:prstGeom prst="rect">
            <a:avLst/>
          </a:prstGeom>
        </p:spPr>
      </p:pic>
      <p:pic>
        <p:nvPicPr>
          <p:cNvPr id="4" name="Подложка 2 (mp3cut.net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9118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80528" y="1196752"/>
            <a:ext cx="9433048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7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5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ПРАВИЛЬНЫЕ ОТВЕТЫ</a:t>
            </a:r>
            <a:endParaRPr lang="ru-RU" sz="5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65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" y="188640"/>
            <a:ext cx="2163950" cy="15668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179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5616" y="980728"/>
            <a:ext cx="6696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Задание №2</a:t>
            </a:r>
            <a:endParaRPr lang="ru-RU" sz="4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2492896"/>
            <a:ext cx="8424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Ответьте на вопросы</a:t>
            </a:r>
            <a:endParaRPr lang="ru-RU" sz="6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85283" cy="15823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0865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0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Задание №1</a:t>
            </a:r>
            <a:endParaRPr lang="ru-RU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991" y="548680"/>
            <a:ext cx="849605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Пионерка</a:t>
            </a:r>
          </a:p>
          <a:p>
            <a:endParaRPr lang="ru-RU" dirty="0" smtClean="0"/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 smtClean="0"/>
          </a:p>
          <a:p>
            <a:endPara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71" y="908720"/>
            <a:ext cx="4227025" cy="28803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062" y="3759161"/>
            <a:ext cx="4549101" cy="30365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48064" y="2996952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ул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Мира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8447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0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Задание №1</a:t>
            </a:r>
            <a:endParaRPr lang="ru-RU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991" y="548680"/>
            <a:ext cx="84960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Сталинградский тракторный завод      4. </a:t>
            </a:r>
            <a:r>
              <a:rPr lang="ru-RU" b="1" dirty="0" smtClean="0">
                <a:solidFill>
                  <a:srgbClr val="0070C0"/>
                </a:solidFill>
              </a:rPr>
              <a:t>Им</a:t>
            </a:r>
            <a:r>
              <a:rPr lang="ru-RU" b="1" dirty="0">
                <a:solidFill>
                  <a:srgbClr val="0070C0"/>
                </a:solidFill>
              </a:rPr>
              <a:t>.  В. И. Ленина</a:t>
            </a:r>
          </a:p>
          <a:p>
            <a:endPara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271" t="18329" r="29721" b="19823"/>
          <a:stretch/>
        </p:blipFill>
        <p:spPr bwMode="auto">
          <a:xfrm>
            <a:off x="395535" y="1290644"/>
            <a:ext cx="3744417" cy="255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505" y="1287344"/>
            <a:ext cx="3623280" cy="25595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900" t="3330" r="6688" b="5344"/>
          <a:stretch/>
        </p:blipFill>
        <p:spPr>
          <a:xfrm>
            <a:off x="3275856" y="3866771"/>
            <a:ext cx="3655185" cy="27793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5535" y="4509120"/>
            <a:ext cx="2736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5. Планетарий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268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124744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Задание № 2</a:t>
            </a:r>
            <a:endParaRPr lang="ru-RU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3608" y="2060848"/>
            <a:ext cx="705678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Левитан</a:t>
            </a:r>
            <a:r>
              <a:rPr 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Юрий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Борисович</a:t>
            </a:r>
          </a:p>
          <a:p>
            <a:pPr marL="342900" indent="-342900">
              <a:buAutoNum type="arabicPeriod"/>
            </a:pP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Александра Пахмутова</a:t>
            </a:r>
          </a:p>
          <a:p>
            <a:pPr marL="342900" indent="-342900">
              <a:buAutoNum type="arabicPeriod"/>
            </a:pP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к/ф «Сталинград»</a:t>
            </a:r>
          </a:p>
          <a:p>
            <a:pPr marL="342900" indent="-342900">
              <a:buAutoNum type="arabicPeriod"/>
            </a:pP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17 июля 1942 г.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38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124744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Задание № 3</a:t>
            </a:r>
            <a:endParaRPr lang="ru-RU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2060848"/>
            <a:ext cx="87129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ПОБЕДА</a:t>
            </a:r>
            <a:endParaRPr lang="ru-RU" sz="1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298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2060848"/>
            <a:ext cx="590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6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РАУНД</a:t>
            </a:r>
            <a:r>
              <a:rPr lang="en-US" sz="6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6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47"/>
            <a:ext cx="2339752" cy="16805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4647"/>
          <a:stretch/>
        </p:blipFill>
        <p:spPr>
          <a:xfrm>
            <a:off x="1169876" y="4221087"/>
            <a:ext cx="7146540" cy="24245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0755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1"/>
            <a:ext cx="2160240" cy="14599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9672" y="1342156"/>
            <a:ext cx="7056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Задание № 1</a:t>
            </a:r>
            <a:endParaRPr lang="ru-RU" sz="4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1600" y="2492896"/>
            <a:ext cx="7416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Известные  личности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5078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84" y="230484"/>
            <a:ext cx="1135410" cy="18038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419" y="3565812"/>
            <a:ext cx="2016224" cy="12627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4861" y="716199"/>
            <a:ext cx="1977216" cy="13181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2" y="2393439"/>
            <a:ext cx="1801383" cy="13510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554" y="937156"/>
            <a:ext cx="1846956" cy="14887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102" y="2886484"/>
            <a:ext cx="2037983" cy="1358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552" y="2341864"/>
            <a:ext cx="1838221" cy="12239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89" y="4509120"/>
            <a:ext cx="1962579" cy="14637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5258765"/>
            <a:ext cx="2317646" cy="115882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096" y="4300349"/>
            <a:ext cx="1640968" cy="19168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0000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88377" cy="15121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5616" y="1512168"/>
            <a:ext cx="73448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Задание № 2</a:t>
            </a:r>
            <a:endParaRPr lang="ru-RU" sz="4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2924944"/>
            <a:ext cx="8568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Ответьте на вопросы</a:t>
            </a:r>
            <a:endParaRPr lang="ru-RU" sz="6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271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628800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Вопрос  № 1 </a:t>
            </a:r>
          </a:p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Именно 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с этой даты город стал носить своё уже третье в истории имя. Назовите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в каком году произошло переименование 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Сталинграда в Волгоград?</a:t>
            </a:r>
          </a:p>
        </p:txBody>
      </p:sp>
      <p:pic>
        <p:nvPicPr>
          <p:cNvPr id="3" name="videoplayback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1606" y="4725145"/>
            <a:ext cx="2345649" cy="12241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1051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844824"/>
            <a:ext cx="87129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Вопрос  №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Он строился очень долго – с 1901 по 1918 год. Какая странная шутка судьбы: он строится в честь чудесного спасения царской семьи, а храм открывают и освящают в 1918 году, когда царская семья отреклась от престола. В 1932 году принято решение взорвать храм. В апреле 2016 года в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затрибунной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части площади Павших борцов Волгограда состоялась закладка первого камня в основание возрождаемого храма. </a:t>
            </a:r>
            <a:r>
              <a:rPr lang="ru-RU" sz="2400" b="1" i="1" smtClean="0">
                <a:latin typeface="Times New Roman" pitchFamily="18" charset="0"/>
                <a:cs typeface="Times New Roman" pitchFamily="18" charset="0"/>
              </a:rPr>
              <a:t>Об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истории какого храма идет речь?</a:t>
            </a:r>
          </a:p>
        </p:txBody>
      </p:sp>
      <p:pic>
        <p:nvPicPr>
          <p:cNvPr id="3" name="videoplayback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444208" y="5301208"/>
            <a:ext cx="1944165" cy="10146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1842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7" y="404664"/>
            <a:ext cx="864814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Вопрос № 1.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Вероятнее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всего, происхождение слова «Царица» связано с тюркским словом «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сары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-су» («жёлтая, мутная вода»), переосмысленному по звуковому сходству в «Царицу» («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сары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-су» — нарицательное обозначение рек в Казахстане, протекающих по глинистым степям, из-за чего их вода мутно-желтоватая)). Возможно, название Царицына возникло от имени реки Царицы (в путевых записках и дневниках XVI—XVII веков некоторые иностранные путешественники сам город называют Царицей). Название же города возникло, очевидно, от тюркского слова «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сары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-чин». Предложите перевод этого слова</a:t>
            </a:r>
          </a:p>
        </p:txBody>
      </p:sp>
      <p:pic>
        <p:nvPicPr>
          <p:cNvPr id="6" name="videoplayback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08445" y="5373216"/>
            <a:ext cx="2563226" cy="1337683"/>
          </a:xfrm>
          <a:prstGeom prst="rect">
            <a:avLst/>
          </a:prstGeom>
        </p:spPr>
      </p:pic>
      <p:pic>
        <p:nvPicPr>
          <p:cNvPr id="7" name="videoplayback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60845" y="5525616"/>
            <a:ext cx="2563226" cy="13376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3144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"/>
            <a:ext cx="8784976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Вопрос 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№ 3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Решение о строительстве памятника-ансамбля «Героям Сталинградской битвы» (главным среди которых является монумент «Родина-мать зовет!») было принято в 1958 году, а уже в мае 1959-го начались строительные работы. Торжественное открытие состоялось 15 октября 1967 года.                                                                                                                        История монумента «Родина-мать зовет» началась задолго до 1958 года. В августе 1946, после Потсдамской конференции,   возникла идея установить памятник в Берлине, в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Трептов-парке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, где было захоронено 7000 русских солдат.  Уже 8 мая 1949 года был открыт памятник «Воину- освободителю» в Берлине. Позже скульптор данного памятника получил  письмо от советского солдата, вернувшегося в Сталинград после войны. «Вы создали бессмертный памятник в Берлине, на чужой земле. Это хорошо. Но почему нет такого памятника на нашей родной земле, политой кровью её лучших сынов. Не я один спрашиваю вас об этом, скульптор», - написал он. Назовите фамилию скульптора –автора монумента  «Родина-мать зовет»?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videoplayback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444208" y="5373216"/>
            <a:ext cx="2111896" cy="11021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5534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400384"/>
            <a:ext cx="856895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Вопрос  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000" b="1" i="1" dirty="0">
                <a:latin typeface="Times New Roman" pitchFamily="18" charset="0"/>
                <a:cs typeface="Times New Roman" pitchFamily="18" charset="0"/>
              </a:rPr>
              <a:t>В 2018 году Волгоград вошел в число городов-организаторов этого знакового спортивного события. О каком спортивном событии идет речь?</a:t>
            </a:r>
          </a:p>
        </p:txBody>
      </p:sp>
      <p:pic>
        <p:nvPicPr>
          <p:cNvPr id="3" name="videoplayback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444208" y="5373216"/>
            <a:ext cx="2111896" cy="11021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0518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556792"/>
            <a:ext cx="90364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Вопрос  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№ 5</a:t>
            </a:r>
          </a:p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Города,  прославившиеся своей героической обороной во время 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Великой Отечественной войны 1941-1945 годов, удостоены  звания </a:t>
            </a:r>
            <a:r>
              <a:rPr lang="ru-RU" sz="2400" b="1" i="1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i="1" smtClean="0">
                <a:latin typeface="Times New Roman" pitchFamily="18" charset="0"/>
                <a:cs typeface="Times New Roman" pitchFamily="18" charset="0"/>
              </a:rPr>
              <a:t>Город-герой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».  Наш город входит в их число.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8 мая 1965 года — Волгоград как «Город-герой» награждён орденом Ленина и медалью «Золотая 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звезда».  Макеты этих орденов мы можем увидеть у нас в центре города. Назовите улицу, на домах которой они расположены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videoplayback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444208" y="5373216"/>
            <a:ext cx="2111896" cy="11021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4941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8" y="27143"/>
            <a:ext cx="2439271" cy="17662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568" y="1484784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Задание № 3</a:t>
            </a:r>
            <a:endParaRPr lang="ru-RU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42942" y="2636912"/>
            <a:ext cx="68574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РЕБУС</a:t>
            </a:r>
            <a:endParaRPr lang="ru-RU" sz="7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112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76672"/>
            <a:ext cx="7118397" cy="5032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Отсчет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012160" y="5081118"/>
            <a:ext cx="2897683" cy="16286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3267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2204864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СБОР ОТВЕТОВ</a:t>
            </a:r>
            <a:endParaRPr lang="ru-RU" sz="7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Подложка 2 (mp3cut.net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2448272" cy="17727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5625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2297579" cy="16636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2420888"/>
            <a:ext cx="8640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ПРАВИЛЬНЫЕ ОТВЕТЫ</a:t>
            </a:r>
            <a:endParaRPr lang="ru-RU" sz="5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069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60032" y="692696"/>
            <a:ext cx="396044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i="1" dirty="0" err="1">
                <a:latin typeface="Times New Roman" pitchFamily="18" charset="0"/>
                <a:cs typeface="Times New Roman" pitchFamily="18" charset="0"/>
              </a:rPr>
              <a:t>Макси́м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i="1" dirty="0" err="1">
                <a:latin typeface="Times New Roman" pitchFamily="18" charset="0"/>
                <a:cs typeface="Times New Roman" pitchFamily="18" charset="0"/>
              </a:rPr>
              <a:t>Алекса́ндрович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i="1" dirty="0" err="1">
                <a:latin typeface="Times New Roman" pitchFamily="18" charset="0"/>
                <a:cs typeface="Times New Roman" pitchFamily="18" charset="0"/>
              </a:rPr>
              <a:t>О́палев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 (род. 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  <a:hlinkClick r:id="rId2" tooltip="4 апреля"/>
              </a:rPr>
              <a:t>4 апреля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  <a:hlinkClick r:id="rId3" tooltip="1979 год"/>
              </a:rPr>
              <a:t>1979 года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 в 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  <a:hlinkClick r:id="rId4" tooltip="Волгоград"/>
              </a:rPr>
              <a:t>Волгограде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  <a:hlinkClick r:id="rId5" tooltip="СССР"/>
              </a:rPr>
              <a:t>СССР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) — 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  <a:hlinkClick r:id="rId6" tooltip="Россия"/>
              </a:rPr>
              <a:t>российский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  <a:hlinkClick r:id="rId7" tooltip="Гребля на байдарках и каноэ"/>
              </a:rPr>
              <a:t>гребец на каноэ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  <a:hlinkClick r:id="rId8" tooltip="Гребля на байдарках и каноэ на летних Олимпийских играх 2008"/>
              </a:rPr>
              <a:t>олимпийский чемпион 2008 года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, 13-кратный чемпион мира, многократный чемпион Европы и России. 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  <a:hlinkClick r:id="rId9" tooltip="Заслуженный мастер спорта России"/>
              </a:rPr>
              <a:t>Заслуженный мастер спорта России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 (1999). Единственный олимпийский чемпион в гребле на байдарках и каноэ от России с 1996 года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92696"/>
            <a:ext cx="3582144" cy="53732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504" y="0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Задание № 1</a:t>
            </a:r>
            <a:endParaRPr lang="ru-RU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342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3968" y="692696"/>
            <a:ext cx="468052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i="1" dirty="0" err="1">
                <a:latin typeface="Times New Roman" pitchFamily="18" charset="0"/>
                <a:cs typeface="Times New Roman" pitchFamily="18" charset="0"/>
              </a:rPr>
              <a:t>Еле́на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i="1" dirty="0" err="1">
                <a:latin typeface="Times New Roman" pitchFamily="18" charset="0"/>
                <a:cs typeface="Times New Roman" pitchFamily="18" charset="0"/>
              </a:rPr>
              <a:t>Гаджи́евна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i="1" dirty="0" err="1">
                <a:latin typeface="Times New Roman" pitchFamily="18" charset="0"/>
                <a:cs typeface="Times New Roman" pitchFamily="18" charset="0"/>
              </a:rPr>
              <a:t>Исинба́ева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 (род. 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  <a:hlinkClick r:id="rId2" tooltip="3 июня"/>
              </a:rPr>
              <a:t>3 июня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  <a:hlinkClick r:id="rId3" tooltip="1982 год"/>
              </a:rPr>
              <a:t>1982 года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  <a:hlinkClick r:id="rId4" tooltip="Волгоград"/>
              </a:rPr>
              <a:t>Волгоград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  <a:hlinkClick r:id="rId5" tooltip="РСФСР"/>
              </a:rPr>
              <a:t>РСФСР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  <a:hlinkClick r:id="rId6" tooltip="СССР"/>
              </a:rPr>
              <a:t>СССР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) — 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  <a:hlinkClick r:id="rId7" tooltip="Россия"/>
              </a:rPr>
              <a:t>российская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  <a:hlinkClick r:id="rId8" tooltip="Прыжок с шестом"/>
              </a:rPr>
              <a:t>прыгунья с шестом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. Двукратная олимпийская чемпионка (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  <a:hlinkClick r:id="rId9" tooltip="Летние Олимпийские игры 2004"/>
              </a:rPr>
              <a:t>2004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  <a:hlinkClick r:id="rId10" tooltip="Летние Олимпийские игры 2008"/>
              </a:rPr>
              <a:t>2008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), бронзовый призёр 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  <a:hlinkClick r:id="rId11" tooltip="Летние Олимпийские игры 2012"/>
              </a:rPr>
              <a:t>Олимпийских игр 2012 года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. Трёхкратная чемпионка мира на открытом воздухе и 4-кратная чемпионка мира в помещении, чемпионка Европы как на открытом воздухе, так и в помещении. Обладательница 28 мировых </a:t>
            </a:r>
            <a:r>
              <a:rPr lang="ru-RU" sz="2300" b="1" i="1" dirty="0" smtClean="0">
                <a:latin typeface="Times New Roman" pitchFamily="18" charset="0"/>
                <a:cs typeface="Times New Roman" pitchFamily="18" charset="0"/>
              </a:rPr>
              <a:t>рекордов</a:t>
            </a:r>
            <a:r>
              <a:rPr lang="ru-RU" sz="2300" b="1" i="1" baseline="30000" dirty="0" smtClean="0">
                <a:latin typeface="Times New Roman" pitchFamily="18" charset="0"/>
                <a:cs typeface="Times New Roman" pitchFamily="18" charset="0"/>
              </a:rPr>
              <a:t>[4]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 в прыжках с шестом. 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  <a:hlinkClick r:id="rId12" tooltip="Заслуженный мастер спорта России"/>
              </a:rPr>
              <a:t>Заслуженный мастер спорта России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62461"/>
            <a:ext cx="4018757" cy="51845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0840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4048" y="1052736"/>
            <a:ext cx="331236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i="1" dirty="0" err="1">
                <a:latin typeface="Times New Roman" pitchFamily="18" charset="0"/>
                <a:cs typeface="Times New Roman" pitchFamily="18" charset="0"/>
              </a:rPr>
              <a:t>Еле́на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i="1" dirty="0" err="1">
                <a:latin typeface="Times New Roman" pitchFamily="18" charset="0"/>
                <a:cs typeface="Times New Roman" pitchFamily="18" charset="0"/>
              </a:rPr>
              <a:t>Влади́мировна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i="1" dirty="0" err="1">
                <a:latin typeface="Times New Roman" pitchFamily="18" charset="0"/>
                <a:cs typeface="Times New Roman" pitchFamily="18" charset="0"/>
              </a:rPr>
              <a:t>Слесаре́нко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 (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  <a:hlinkClick r:id="rId2" tooltip="28 февраля"/>
              </a:rPr>
              <a:t>28 февраля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  <a:hlinkClick r:id="rId3" tooltip="1982"/>
              </a:rPr>
              <a:t>1982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, </a:t>
            </a:r>
            <a:endParaRPr lang="ru-RU" sz="23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300" b="1" i="1" dirty="0" smtClean="0">
                <a:latin typeface="Times New Roman" pitchFamily="18" charset="0"/>
                <a:cs typeface="Times New Roman" pitchFamily="18" charset="0"/>
                <a:hlinkClick r:id="rId4" tooltip="Волгоград"/>
              </a:rPr>
              <a:t>Волгоград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) — 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  <a:hlinkClick r:id="rId5" tooltip="Россия"/>
              </a:rPr>
              <a:t>российская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  <a:hlinkClick r:id="rId6" tooltip="Прыжки в высоту"/>
              </a:rPr>
              <a:t>прыгунья в высоту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  <a:hlinkClick r:id="rId7" tooltip="Заслуженный мастер спорта России"/>
              </a:rPr>
              <a:t>Заслуженный мастер спорта России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. Олимпийская чемпионка 2004 года, двукратная чемпионка мира в помещении (2004, 2006)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64704"/>
            <a:ext cx="3894913" cy="51845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6351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412776"/>
            <a:ext cx="85689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Вопрос № 2 </a:t>
            </a:r>
          </a:p>
          <a:p>
            <a:r>
              <a:rPr lang="ru-RU" sz="3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b="1" i="1" dirty="0" smtClean="0">
                <a:latin typeface="Times New Roman" pitchFamily="18" charset="0"/>
                <a:cs typeface="Times New Roman" pitchFamily="18" charset="0"/>
              </a:rPr>
              <a:t>Кто </a:t>
            </a:r>
            <a:r>
              <a:rPr lang="ru-RU" sz="3400" b="1" i="1" dirty="0">
                <a:latin typeface="Times New Roman" pitchFamily="18" charset="0"/>
                <a:cs typeface="Times New Roman" pitchFamily="18" charset="0"/>
              </a:rPr>
              <a:t>является </a:t>
            </a:r>
            <a:r>
              <a:rPr lang="ru-RU" sz="3400" b="1" i="1" dirty="0" smtClean="0">
                <a:latin typeface="Times New Roman" pitchFamily="18" charset="0"/>
                <a:cs typeface="Times New Roman" pitchFamily="18" charset="0"/>
              </a:rPr>
              <a:t>основателями </a:t>
            </a:r>
            <a:r>
              <a:rPr lang="ru-RU" sz="3400" b="1" i="1" dirty="0">
                <a:latin typeface="Times New Roman" pitchFamily="18" charset="0"/>
                <a:cs typeface="Times New Roman" pitchFamily="18" charset="0"/>
              </a:rPr>
              <a:t>Царицына?</a:t>
            </a:r>
          </a:p>
          <a:p>
            <a:endParaRPr lang="ru-RU" sz="3400" dirty="0"/>
          </a:p>
        </p:txBody>
      </p:sp>
      <p:pic>
        <p:nvPicPr>
          <p:cNvPr id="3" name="videoplayback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528048" y="5019674"/>
            <a:ext cx="2183904" cy="11397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9303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88150" y="476672"/>
            <a:ext cx="394429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Ирина </a:t>
            </a:r>
            <a:r>
              <a:rPr lang="ru-RU" sz="2300" b="1" i="1" dirty="0" err="1" smtClean="0">
                <a:latin typeface="Times New Roman" pitchFamily="18" charset="0"/>
                <a:cs typeface="Times New Roman" pitchFamily="18" charset="0"/>
              </a:rPr>
              <a:t>Дубцова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 (род. 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  <a:hlinkClick r:id="rId2" tooltip="14 февраля"/>
              </a:rPr>
              <a:t>14 февраля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  <a:hlinkClick r:id="rId3" tooltip="1982 год"/>
              </a:rPr>
              <a:t>1982 года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  <a:hlinkClick r:id="rId4" tooltip="Волгоград"/>
              </a:rPr>
              <a:t>Волгоград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) — 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  <a:hlinkClick r:id="rId5" tooltip="Россия"/>
              </a:rPr>
              <a:t>российская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  <a:hlinkClick r:id="rId6" tooltip="Певица"/>
              </a:rPr>
              <a:t>певица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  <a:hlinkClick r:id="rId7" tooltip="Поэтесса"/>
              </a:rPr>
              <a:t>поэтесса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 и 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  <a:hlinkClick r:id="rId8" tooltip="Композитор"/>
              </a:rPr>
              <a:t>композитор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, бывшая солистка группы «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  <a:hlinkClick r:id="rId9" tooltip="Девочки (группа)"/>
              </a:rPr>
              <a:t>Девочки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» (1999—2001). Исполнительница собственных песен (как сольных, так и совместных), выпускница и победительница «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  <a:hlinkClick r:id="rId10" tooltip="Фабрика звёзд"/>
              </a:rPr>
              <a:t>Фабрики звёзд — 4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», финалистка проекта «Фабрика звёзд. Возвращение».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1" y="764704"/>
            <a:ext cx="4519549" cy="52793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6330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36712"/>
            <a:ext cx="4176464" cy="51845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08104" y="1052736"/>
            <a:ext cx="30963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Андрей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Бебуришвили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(род. 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11 сентября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  <a:hlinkClick r:id="rId3" tooltip="1982 год"/>
              </a:rPr>
              <a:t>1992 года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  <a:hlinkClick r:id="rId4" tooltip="Волгоград"/>
              </a:rPr>
              <a:t>Волгоград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) </a:t>
            </a:r>
            <a:endParaRPr lang="ru-RU" sz="2400" b="1" dirty="0"/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Резидент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Comedy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Club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, Победитель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Comedy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Баттл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, ведущий нескольких шоу на ТНТ</a:t>
            </a:r>
          </a:p>
        </p:txBody>
      </p:sp>
    </p:spTree>
    <p:extLst>
      <p:ext uri="{BB962C8B-B14F-4D97-AF65-F5344CB8AC3E}">
        <p14:creationId xmlns="" xmlns:p14="http://schemas.microsoft.com/office/powerpoint/2010/main" val="242605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576" y="908720"/>
            <a:ext cx="691276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</a:p>
          <a:p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Задание № 2</a:t>
            </a:r>
          </a:p>
          <a:p>
            <a:endPara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2564904"/>
            <a:ext cx="84969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6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1961 (10 ноября)</a:t>
            </a:r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50" y="121566"/>
            <a:ext cx="1979712" cy="14334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5450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476672"/>
            <a:ext cx="105131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Собор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Александра Невского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7" y="1114903"/>
            <a:ext cx="4367871" cy="5459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80683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620688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Евгений 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Викторович Вучетич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276870"/>
            <a:ext cx="3638709" cy="4111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401"/>
          <a:stretch/>
        </p:blipFill>
        <p:spPr>
          <a:xfrm>
            <a:off x="648188" y="1205462"/>
            <a:ext cx="3738479" cy="3602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75065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620688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Чемпионат мира по футболу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4" y="1340768"/>
            <a:ext cx="7530788" cy="48832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0226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620688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Аллея Героев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1130808"/>
            <a:ext cx="7802880" cy="459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3757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9" y="30235"/>
            <a:ext cx="2187824" cy="15841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12" y="1412776"/>
            <a:ext cx="7596336" cy="50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81168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988840"/>
            <a:ext cx="83529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Вопрос № 3. </a:t>
            </a:r>
          </a:p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Царицын 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стал первым городом, захваченным войсками Степана Разина во время восстания. Во время другого бунта (1773-1775гг) сложилась обратная ситуация – Царицын стал единственным городом на Волге, который не сдался предводителю народного восстания. Как звали предводителя?</a:t>
            </a:r>
          </a:p>
        </p:txBody>
      </p:sp>
      <p:pic>
        <p:nvPicPr>
          <p:cNvPr id="3" name="videoplayback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07790" y="5157192"/>
            <a:ext cx="2520280" cy="13152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8989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916832"/>
            <a:ext cx="864096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Вопрос  № 4.</a:t>
            </a:r>
          </a:p>
          <a:p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Эта 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крепость  построена в 1765 – 1772 гг.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                       в 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28 километрах южнее Царицына, почти на два столетия позже Царицына, но она быстро заявила о себе и как крепость, и как промышленно-торговый центр на юге России.</a:t>
            </a:r>
          </a:p>
          <a:p>
            <a:endParaRPr lang="ru-RU" dirty="0"/>
          </a:p>
        </p:txBody>
      </p:sp>
      <p:pic>
        <p:nvPicPr>
          <p:cNvPr id="3" name="videoplayback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28184" y="4941168"/>
            <a:ext cx="2407059" cy="12561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264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988840"/>
            <a:ext cx="84969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Вопрос № 5 </a:t>
            </a:r>
          </a:p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30 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апреля 1897 г. —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началось строительство металлургического 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завода акционерного общества «Урал-Волга».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Назовите, 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какое название носит сейчас данный завод?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i="1" dirty="0">
                <a:latin typeface="Times New Roman" pitchFamily="18" charset="0"/>
                <a:cs typeface="Times New Roman" pitchFamily="18" charset="0"/>
              </a:rPr>
            </a:b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videoplayback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28183" y="4971036"/>
            <a:ext cx="2613101" cy="13637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5735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1470</TotalTime>
  <Words>1057</Words>
  <Application>Microsoft Office PowerPoint</Application>
  <PresentationFormat>Экран (4:3)</PresentationFormat>
  <Paragraphs>154</Paragraphs>
  <Slides>67</Slides>
  <Notes>0</Notes>
  <HiddenSlides>0</HiddenSlides>
  <MMClips>34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6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comp</cp:lastModifiedBy>
  <cp:revision>91</cp:revision>
  <dcterms:created xsi:type="dcterms:W3CDTF">2021-09-02T08:09:27Z</dcterms:created>
  <dcterms:modified xsi:type="dcterms:W3CDTF">2021-09-14T13:23:50Z</dcterms:modified>
</cp:coreProperties>
</file>