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18288000" cy="10287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73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72232" y="618122"/>
            <a:ext cx="9999535" cy="9689607"/>
            <a:chOff x="0" y="0"/>
            <a:chExt cx="8503719" cy="9689607"/>
          </a:xfrm>
        </p:grpSpPr>
        <p:sp>
          <p:nvSpPr>
            <p:cNvPr id="3" name="AutoShape 3"/>
            <p:cNvSpPr/>
            <p:nvPr/>
          </p:nvSpPr>
          <p:spPr bwMode="auto">
            <a:xfrm>
              <a:off x="0" y="8836038"/>
              <a:ext cx="8503683" cy="9648"/>
            </a:xfrm>
            <a:prstGeom prst="rect">
              <a:avLst/>
            </a:prstGeom>
            <a:solidFill>
              <a:srgbClr val="FBFDFF"/>
            </a:solidFill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961304"/>
              <a:ext cx="8503719" cy="615553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624"/>
                </a:lnSpc>
                <a:spcBef>
                  <a:spcPts val="0"/>
                </a:spcBef>
                <a:defRPr/>
              </a:pPr>
              <a:r>
                <a:rPr lang="ru-RU" sz="8750" dirty="0" smtClean="0">
                  <a:solidFill>
                    <a:srgbClr val="FBFDFF"/>
                  </a:solidFill>
                  <a:latin typeface="Dax Pro 1"/>
                </a:rPr>
                <a:t>Школа «</a:t>
              </a:r>
              <a:r>
                <a:rPr lang="ru-RU" sz="8750" dirty="0" err="1" smtClean="0">
                  <a:solidFill>
                    <a:srgbClr val="FBFDFF"/>
                  </a:solidFill>
                  <a:latin typeface="Dax Pro 1"/>
                </a:rPr>
                <a:t>Летово</a:t>
              </a:r>
              <a:r>
                <a:rPr lang="ru-RU" sz="8750" dirty="0" smtClean="0">
                  <a:solidFill>
                    <a:srgbClr val="FBFDFF"/>
                  </a:solidFill>
                  <a:latin typeface="Dax Pro 1"/>
                </a:rPr>
                <a:t>»</a:t>
              </a:r>
            </a:p>
            <a:p>
              <a:pPr marL="0" lvl="0" indent="0" algn="l">
                <a:lnSpc>
                  <a:spcPts val="9624"/>
                </a:lnSpc>
                <a:spcBef>
                  <a:spcPts val="0"/>
                </a:spcBef>
                <a:defRPr/>
              </a:pPr>
              <a:endParaRPr lang="en-US" sz="8750" dirty="0" smtClean="0">
                <a:solidFill>
                  <a:srgbClr val="FBFDFF"/>
                </a:solidFill>
                <a:latin typeface="Dax Pro 1"/>
              </a:endParaRPr>
            </a:p>
            <a:p>
              <a:pPr marL="0" lvl="0" indent="0" algn="ctr">
                <a:lnSpc>
                  <a:spcPts val="9624"/>
                </a:lnSpc>
                <a:spcBef>
                  <a:spcPts val="0"/>
                </a:spcBef>
                <a:defRPr/>
              </a:pPr>
              <a:r>
                <a:rPr lang="ru-RU" sz="6000" dirty="0" smtClean="0">
                  <a:solidFill>
                    <a:srgbClr val="FBFDFF"/>
                  </a:solidFill>
                  <a:latin typeface="Dax Pro 1"/>
                </a:rPr>
                <a:t>В</a:t>
              </a:r>
              <a:r>
                <a:rPr lang="en-US" sz="6000" dirty="0" err="1" smtClean="0">
                  <a:solidFill>
                    <a:srgbClr val="FBFDFF"/>
                  </a:solidFill>
                  <a:latin typeface="Dax Pro 1"/>
                </a:rPr>
                <a:t>олонт</a:t>
              </a:r>
              <a:r>
                <a:rPr lang="ru-RU" sz="6000" dirty="0" smtClean="0">
                  <a:solidFill>
                    <a:srgbClr val="FBFDFF"/>
                  </a:solidFill>
                  <a:latin typeface="Dax Pro 1"/>
                </a:rPr>
                <a:t>ё</a:t>
              </a:r>
              <a:r>
                <a:rPr lang="en-US" sz="6000" dirty="0" err="1" smtClean="0">
                  <a:solidFill>
                    <a:srgbClr val="FBFDFF"/>
                  </a:solidFill>
                  <a:latin typeface="Dax Pro 1"/>
                </a:rPr>
                <a:t>рск</a:t>
              </a:r>
              <a:r>
                <a:rPr lang="ru-RU" sz="6000" dirty="0" err="1" smtClean="0">
                  <a:solidFill>
                    <a:srgbClr val="FBFDFF"/>
                  </a:solidFill>
                  <a:latin typeface="Dax Pro 1"/>
                </a:rPr>
                <a:t>ая</a:t>
              </a:r>
              <a:r>
                <a:rPr lang="en-US" sz="6000" dirty="0" smtClean="0">
                  <a:solidFill>
                    <a:srgbClr val="FBFDFF"/>
                  </a:solidFill>
                  <a:latin typeface="Dax Pro 1"/>
                </a:rPr>
                <a:t> </a:t>
              </a:r>
              <a:r>
                <a:rPr lang="en-US" sz="6000" dirty="0" err="1" smtClean="0">
                  <a:solidFill>
                    <a:srgbClr val="FBFDFF"/>
                  </a:solidFill>
                  <a:latin typeface="Dax Pro 1"/>
                </a:rPr>
                <a:t>программ</a:t>
              </a:r>
              <a:r>
                <a:rPr lang="ru-RU" sz="6000" dirty="0" smtClean="0">
                  <a:solidFill>
                    <a:srgbClr val="FBFDFF"/>
                  </a:solidFill>
                  <a:latin typeface="Dax Pro 1"/>
                </a:rPr>
                <a:t>а</a:t>
              </a:r>
              <a:r>
                <a:rPr lang="en-US" sz="6000" dirty="0" smtClean="0">
                  <a:solidFill>
                    <a:srgbClr val="FBFDFF"/>
                  </a:solidFill>
                  <a:latin typeface="Dax Pro 1"/>
                </a:rPr>
                <a:t> Service</a:t>
              </a:r>
              <a:endParaRPr lang="ru-RU" sz="6000" dirty="0" smtClean="0">
                <a:solidFill>
                  <a:srgbClr val="FBFDFF"/>
                </a:solidFill>
                <a:latin typeface="Dax Pro 1"/>
              </a:endParaRPr>
            </a:p>
            <a:p>
              <a:pPr marL="0" lvl="0" indent="0" algn="ctr">
                <a:lnSpc>
                  <a:spcPts val="9624"/>
                </a:lnSpc>
                <a:spcBef>
                  <a:spcPts val="0"/>
                </a:spcBef>
                <a:defRPr/>
              </a:pPr>
              <a:r>
                <a:rPr lang="en-US" sz="6000" dirty="0" err="1" smtClean="0">
                  <a:solidFill>
                    <a:srgbClr val="FBFDFF"/>
                  </a:solidFill>
                  <a:latin typeface="Dax Pro 1"/>
                </a:rPr>
                <a:t>для</a:t>
              </a:r>
              <a:r>
                <a:rPr lang="en-US" sz="6000" dirty="0" smtClean="0">
                  <a:solidFill>
                    <a:srgbClr val="FBFDFF"/>
                  </a:solidFill>
                  <a:latin typeface="Dax Pro 1"/>
                </a:rPr>
                <a:t> </a:t>
              </a:r>
              <a:r>
                <a:rPr lang="ru-RU" sz="6000" dirty="0" smtClean="0">
                  <a:solidFill>
                    <a:srgbClr val="FBFDFF"/>
                  </a:solidFill>
                  <a:latin typeface="Dax Pro 1"/>
                </a:rPr>
                <a:t>учеников </a:t>
              </a:r>
              <a:r>
                <a:rPr lang="en-US" sz="6000" dirty="0" smtClean="0">
                  <a:solidFill>
                    <a:srgbClr val="FBFDFF"/>
                  </a:solidFill>
                  <a:latin typeface="Dax Pro 1"/>
                </a:rPr>
                <a:t>10</a:t>
              </a:r>
              <a:r>
                <a:rPr lang="ru-RU" sz="6000" dirty="0" smtClean="0">
                  <a:solidFill>
                    <a:srgbClr val="FBFDFF"/>
                  </a:solidFill>
                  <a:latin typeface="Dax Pro 1"/>
                </a:rPr>
                <a:t>-</a:t>
              </a:r>
              <a:r>
                <a:rPr lang="ru-RU" sz="6000" dirty="0" err="1" smtClean="0">
                  <a:solidFill>
                    <a:srgbClr val="FBFDFF"/>
                  </a:solidFill>
                  <a:latin typeface="Dax Pro 1"/>
                </a:rPr>
                <a:t>ых</a:t>
              </a:r>
              <a:r>
                <a:rPr lang="en-US" sz="6000" dirty="0" smtClean="0">
                  <a:solidFill>
                    <a:srgbClr val="FBFDFF"/>
                  </a:solidFill>
                  <a:latin typeface="Dax Pro 1"/>
                </a:rPr>
                <a:t> </a:t>
              </a:r>
              <a:r>
                <a:rPr lang="en-US" sz="6000" dirty="0" err="1" smtClean="0">
                  <a:solidFill>
                    <a:srgbClr val="FBFDFF"/>
                  </a:solidFill>
                  <a:latin typeface="Dax Pro 1"/>
                </a:rPr>
                <a:t>класс</a:t>
              </a:r>
              <a:r>
                <a:rPr lang="ru-RU" sz="6000" dirty="0" err="1" smtClean="0">
                  <a:solidFill>
                    <a:srgbClr val="FBFDFF"/>
                  </a:solidFill>
                  <a:latin typeface="Dax Pro 1"/>
                </a:rPr>
                <a:t>ов</a:t>
              </a:r>
              <a:endParaRPr sz="6000"/>
            </a:p>
          </p:txBody>
        </p:sp>
        <p:sp>
          <p:nvSpPr>
            <p:cNvPr id="5" name="TextBox 5"/>
            <p:cNvSpPr txBox="1"/>
            <p:nvPr/>
          </p:nvSpPr>
          <p:spPr bwMode="auto">
            <a:xfrm>
              <a:off x="0" y="0"/>
              <a:ext cx="8503683" cy="39859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92"/>
                </a:lnSpc>
                <a:spcBef>
                  <a:spcPts val="0"/>
                </a:spcBef>
                <a:defRPr/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 bwMode="auto">
            <a:xfrm>
              <a:off x="0" y="9336960"/>
              <a:ext cx="8503683" cy="35264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97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 bwMode="auto">
          <a:xfrm>
            <a:off x="16757109" y="9036423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 extrusionOk="0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8700" y="1028700"/>
            <a:ext cx="5056590" cy="4114800"/>
          </a:xfrm>
          <a:custGeom>
            <a:avLst/>
            <a:gdLst/>
            <a:ahLst/>
            <a:cxnLst/>
            <a:rect l="l" t="t" r="r" b="b"/>
            <a:pathLst>
              <a:path w="5056590" h="4114800" extrusionOk="0">
                <a:moveTo>
                  <a:pt x="0" y="0"/>
                </a:moveTo>
                <a:lnTo>
                  <a:pt x="5056590" y="0"/>
                </a:lnTo>
                <a:lnTo>
                  <a:pt x="5056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9" name="Freeform 9"/>
          <p:cNvSpPr/>
          <p:nvPr/>
        </p:nvSpPr>
        <p:spPr bwMode="auto">
          <a:xfrm>
            <a:off x="16848258" y="442331"/>
            <a:ext cx="822082" cy="847249"/>
          </a:xfrm>
          <a:custGeom>
            <a:avLst/>
            <a:gdLst/>
            <a:ahLst/>
            <a:cxnLst/>
            <a:rect l="l" t="t" r="r" b="b"/>
            <a:pathLst>
              <a:path w="822083" h="847249" extrusionOk="0">
                <a:moveTo>
                  <a:pt x="0" y="0"/>
                </a:moveTo>
                <a:lnTo>
                  <a:pt x="822084" y="0"/>
                </a:lnTo>
                <a:lnTo>
                  <a:pt x="822084" y="847249"/>
                </a:lnTo>
                <a:lnTo>
                  <a:pt x="0" y="847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1071506" y="2500294"/>
            <a:ext cx="16230600" cy="549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defRPr/>
            </a:pPr>
            <a:endParaRPr/>
          </a:p>
          <a:p>
            <a:pPr marL="1209041" lvl="1" indent="-604520" algn="l">
              <a:lnSpc>
                <a:spcPts val="6160"/>
              </a:lnSpc>
              <a:buFont typeface="Arial"/>
              <a:buChar char="•"/>
              <a:defRPr/>
            </a:pP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Поучаствовать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в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решении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одной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из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социальных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проблем</a:t>
            </a:r>
            <a:endParaRPr/>
          </a:p>
          <a:p>
            <a:pPr marL="1209040" lvl="1" indent="-604520" algn="l">
              <a:lnSpc>
                <a:spcPts val="6160"/>
              </a:lnSpc>
              <a:buFont typeface="Arial"/>
              <a:buChar char="•"/>
              <a:defRPr/>
            </a:pP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Получить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профессиональный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опыт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и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развитие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endParaRPr/>
          </a:p>
          <a:p>
            <a:pPr marL="1209040" lvl="1" indent="-604520" algn="l">
              <a:lnSpc>
                <a:spcPts val="6160"/>
              </a:lnSpc>
              <a:buFont typeface="Arial"/>
              <a:buChar char="•"/>
              <a:defRPr/>
            </a:pPr>
            <a:r>
              <a:rPr lang="en-US" sz="5600" dirty="0" err="1">
                <a:solidFill>
                  <a:srgbClr val="D9C8B8"/>
                </a:solidFill>
                <a:latin typeface="Dax Pro 2"/>
              </a:rPr>
              <a:t>Реализовать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собственную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идею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или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социальный</a:t>
            </a:r>
            <a:r>
              <a:rPr lang="en-US" sz="5600" dirty="0">
                <a:solidFill>
                  <a:srgbClr val="D9C8B8"/>
                </a:solidFill>
                <a:latin typeface="Dax Pro 2"/>
              </a:rPr>
              <a:t>  </a:t>
            </a:r>
            <a:r>
              <a:rPr lang="en-US" sz="5600" dirty="0" err="1">
                <a:solidFill>
                  <a:srgbClr val="D9C8B8"/>
                </a:solidFill>
                <a:latin typeface="Dax Pro 2"/>
              </a:rPr>
              <a:t>проект</a:t>
            </a:r>
            <a:endParaRPr/>
          </a:p>
        </p:txBody>
      </p:sp>
      <p:sp>
        <p:nvSpPr>
          <p:cNvPr id="3" name="TextBox 3"/>
          <p:cNvSpPr txBox="1"/>
          <p:nvPr/>
        </p:nvSpPr>
        <p:spPr bwMode="auto">
          <a:xfrm>
            <a:off x="2283421" y="776500"/>
            <a:ext cx="13721159" cy="102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4"/>
              </a:lnSpc>
              <a:spcBef>
                <a:spcPts val="0"/>
              </a:spcBef>
              <a:defRPr/>
            </a:pPr>
            <a:r>
              <a:rPr lang="en-US" sz="7150" dirty="0" err="1">
                <a:solidFill>
                  <a:srgbClr val="D9C8B8"/>
                </a:solidFill>
                <a:latin typeface="Dax Pro 1"/>
              </a:rPr>
              <a:t>Программа</a:t>
            </a:r>
            <a:r>
              <a:rPr lang="en-US" sz="7150" dirty="0">
                <a:solidFill>
                  <a:srgbClr val="D9C8B8"/>
                </a:solidFill>
                <a:latin typeface="Dax Pro 1"/>
              </a:rPr>
              <a:t> </a:t>
            </a:r>
            <a:r>
              <a:rPr lang="en-US" sz="7150" dirty="0" err="1">
                <a:solidFill>
                  <a:srgbClr val="D9C8B8"/>
                </a:solidFill>
                <a:latin typeface="Dax Pro 1"/>
              </a:rPr>
              <a:t>Serviсe</a:t>
            </a:r>
            <a:r>
              <a:rPr lang="en-US" sz="7150" dirty="0">
                <a:solidFill>
                  <a:srgbClr val="D9C8B8"/>
                </a:solidFill>
                <a:latin typeface="Dax Pro 1"/>
              </a:rPr>
              <a:t> -  </a:t>
            </a:r>
            <a:r>
              <a:rPr lang="en-US" sz="7150" dirty="0" err="1">
                <a:solidFill>
                  <a:srgbClr val="D9C8B8"/>
                </a:solidFill>
                <a:latin typeface="Dax Pro 1"/>
              </a:rPr>
              <a:t>это</a:t>
            </a:r>
            <a:r>
              <a:rPr lang="en-US" sz="7150" dirty="0">
                <a:solidFill>
                  <a:srgbClr val="D9C8B8"/>
                </a:solidFill>
                <a:latin typeface="Dax Pro 1"/>
              </a:rPr>
              <a:t> </a:t>
            </a:r>
            <a:r>
              <a:rPr lang="en-US" sz="7150" dirty="0" err="1">
                <a:solidFill>
                  <a:srgbClr val="D9C8B8"/>
                </a:solidFill>
                <a:latin typeface="Dax Pro 1"/>
              </a:rPr>
              <a:t>возможность</a:t>
            </a:r>
            <a:r>
              <a:rPr lang="en-US" sz="7150" dirty="0">
                <a:solidFill>
                  <a:srgbClr val="D9C8B8"/>
                </a:solidFill>
                <a:latin typeface="Dax Pro 1"/>
              </a:rPr>
              <a:t>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4184388" y="1402709"/>
            <a:ext cx="953164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defRPr/>
            </a:pPr>
            <a:r>
              <a:rPr lang="en-US" sz="6000" dirty="0">
                <a:solidFill>
                  <a:srgbClr val="D9C8B8"/>
                </a:solidFill>
                <a:latin typeface="Dax Pro 2"/>
              </a:rPr>
              <a:t>С </a:t>
            </a:r>
            <a:r>
              <a:rPr lang="en-US" sz="6000" dirty="0" err="1">
                <a:solidFill>
                  <a:srgbClr val="D9C8B8"/>
                </a:solidFill>
                <a:latin typeface="Dax Pro 2"/>
              </a:rPr>
              <a:t>кем</a:t>
            </a:r>
            <a:r>
              <a:rPr lang="en-US" sz="60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6000" dirty="0" err="1">
                <a:solidFill>
                  <a:srgbClr val="D9C8B8"/>
                </a:solidFill>
                <a:latin typeface="Dax Pro 2"/>
              </a:rPr>
              <a:t>мы</a:t>
            </a:r>
            <a:r>
              <a:rPr lang="en-US" sz="6000" dirty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6000" dirty="0" err="1">
                <a:solidFill>
                  <a:srgbClr val="D9C8B8"/>
                </a:solidFill>
                <a:latin typeface="Dax Pro 2"/>
              </a:rPr>
              <a:t>сотрудничаем</a:t>
            </a:r>
            <a:r>
              <a:rPr lang="en-US" sz="6000" dirty="0">
                <a:solidFill>
                  <a:srgbClr val="D9C8B8"/>
                </a:solidFill>
                <a:latin typeface="Dax Pro 2"/>
              </a:rPr>
              <a:t>?</a:t>
            </a:r>
            <a:endParaRPr sz="6000"/>
          </a:p>
        </p:txBody>
      </p:sp>
      <p:sp>
        <p:nvSpPr>
          <p:cNvPr id="3" name="TextBox 3"/>
          <p:cNvSpPr txBox="1"/>
          <p:nvPr/>
        </p:nvSpPr>
        <p:spPr bwMode="auto">
          <a:xfrm>
            <a:off x="1028700" y="2790937"/>
            <a:ext cx="12572876" cy="653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Лавка радости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Фонд Синдром Ангельмана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Центр Лечебной педагогики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Ночлежка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Фонд Вера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Фонд Шалаш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Фонд Жизненый путь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Центр имени Дмитрия Рогачова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Школа для слабовидящих и слепых детей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Еврейский музей и центр толерантности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Приют Счастливый друг</a:t>
            </a:r>
            <a:endParaRPr/>
          </a:p>
          <a:p>
            <a:pPr marL="777240" lvl="1" indent="-388620" algn="l">
              <a:lnSpc>
                <a:spcPts val="3960"/>
              </a:lnSpc>
              <a:buFont typeface="Arial"/>
              <a:buChar char="•"/>
              <a:defRPr/>
            </a:pPr>
            <a:r>
              <a:rPr lang="en-US" sz="3600">
                <a:solidFill>
                  <a:srgbClr val="FBFDFF"/>
                </a:solidFill>
                <a:latin typeface="Dax Pro 1"/>
              </a:rPr>
              <a:t>Фонд Собаки-помощники</a:t>
            </a:r>
            <a:endParaRPr/>
          </a:p>
          <a:p>
            <a:pPr algn="l">
              <a:lnSpc>
                <a:spcPts val="3960"/>
              </a:lnSpc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1285820" y="3929054"/>
            <a:ext cx="16230600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9"/>
              </a:lnSpc>
              <a:defRPr/>
            </a:pPr>
            <a:r>
              <a:rPr lang="ru-RU" sz="6000" dirty="0" smtClean="0">
                <a:solidFill>
                  <a:srgbClr val="D9C8B8"/>
                </a:solidFill>
                <a:latin typeface="Dax Pro 2"/>
              </a:rPr>
              <a:t>Примеры волонтёрских проектов</a:t>
            </a:r>
          </a:p>
          <a:p>
            <a:pPr algn="ctr">
              <a:lnSpc>
                <a:spcPts val="7369"/>
              </a:lnSpc>
              <a:defRPr/>
            </a:pPr>
            <a:r>
              <a:rPr lang="ru-RU" sz="6000" dirty="0" smtClean="0">
                <a:solidFill>
                  <a:srgbClr val="D9C8B8"/>
                </a:solidFill>
                <a:latin typeface="Dax Pro 2"/>
              </a:rPr>
              <a:t>минувшего учебного</a:t>
            </a:r>
            <a:r>
              <a:rPr lang="en-US" sz="6000" dirty="0" smtClean="0">
                <a:solidFill>
                  <a:srgbClr val="D9C8B8"/>
                </a:solidFill>
                <a:latin typeface="Dax Pro 2"/>
              </a:rPr>
              <a:t> </a:t>
            </a:r>
            <a:r>
              <a:rPr lang="en-US" sz="6000" dirty="0" err="1" smtClean="0">
                <a:solidFill>
                  <a:srgbClr val="D9C8B8"/>
                </a:solidFill>
                <a:latin typeface="Dax Pro 2"/>
              </a:rPr>
              <a:t>год</a:t>
            </a:r>
            <a:r>
              <a:rPr lang="ru-RU" sz="6000" dirty="0" smtClean="0">
                <a:solidFill>
                  <a:srgbClr val="D9C8B8"/>
                </a:solidFill>
                <a:latin typeface="Dax Pro 2"/>
              </a:rPr>
              <a:t>а</a:t>
            </a:r>
            <a:endParaRPr sz="600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 bwMode="auto">
          <a:xfrm>
            <a:off x="2845555" y="9462483"/>
            <a:ext cx="8115300" cy="9525"/>
          </a:xfrm>
          <a:prstGeom prst="rect">
            <a:avLst/>
          </a:prstGeom>
          <a:solidFill>
            <a:srgbClr val="FBFDFF"/>
          </a:solidFill>
        </p:spPr>
      </p:sp>
      <p:grpSp>
        <p:nvGrpSpPr>
          <p:cNvPr id="3" name="Group 3"/>
          <p:cNvGrpSpPr/>
          <p:nvPr/>
        </p:nvGrpSpPr>
        <p:grpSpPr bwMode="auto">
          <a:xfrm>
            <a:off x="1242458" y="393138"/>
            <a:ext cx="4070105" cy="2255197"/>
            <a:chOff x="0" y="0"/>
            <a:chExt cx="2043400" cy="1132224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2043400" cy="1132224"/>
            </a:xfrm>
            <a:custGeom>
              <a:avLst/>
              <a:gdLst/>
              <a:ahLst/>
              <a:cxnLst/>
              <a:rect l="l" t="t" r="r" b="b"/>
              <a:pathLst>
                <a:path w="2043400" h="1132224" extrusionOk="0">
                  <a:moveTo>
                    <a:pt x="0" y="0"/>
                  </a:moveTo>
                  <a:lnTo>
                    <a:pt x="2043400" y="0"/>
                  </a:lnTo>
                  <a:lnTo>
                    <a:pt x="2043400" y="1132224"/>
                  </a:lnTo>
                  <a:lnTo>
                    <a:pt x="0" y="1132224"/>
                  </a:lnTo>
                  <a:close/>
                </a:path>
              </a:pathLst>
            </a:custGeom>
            <a:solidFill>
              <a:srgbClr val="72C4E1"/>
            </a:solidFill>
          </p:spPr>
        </p:sp>
      </p:grpSp>
      <p:sp>
        <p:nvSpPr>
          <p:cNvPr id="5" name="Freeform 5"/>
          <p:cNvSpPr/>
          <p:nvPr/>
        </p:nvSpPr>
        <p:spPr bwMode="auto">
          <a:xfrm>
            <a:off x="1462039" y="428905"/>
            <a:ext cx="3538557" cy="2383274"/>
          </a:xfrm>
          <a:custGeom>
            <a:avLst/>
            <a:gdLst/>
            <a:ahLst/>
            <a:cxnLst/>
            <a:rect l="l" t="t" r="r" b="b"/>
            <a:pathLst>
              <a:path w="3538557" h="2383274" extrusionOk="0">
                <a:moveTo>
                  <a:pt x="0" y="0"/>
                </a:moveTo>
                <a:lnTo>
                  <a:pt x="3538557" y="0"/>
                </a:lnTo>
                <a:lnTo>
                  <a:pt x="3538557" y="2383274"/>
                </a:lnTo>
                <a:lnTo>
                  <a:pt x="0" y="2383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7" name="TextBox 7"/>
          <p:cNvSpPr txBox="1"/>
          <p:nvPr/>
        </p:nvSpPr>
        <p:spPr bwMode="auto">
          <a:xfrm>
            <a:off x="1214382" y="4786310"/>
            <a:ext cx="15359170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0"/>
              </a:lnSpc>
              <a:defRPr/>
            </a:pP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Основной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источник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дохода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любого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фонда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-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это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сбор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денежных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средств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от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неравнодушных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к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проблеме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людей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.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Мотивировать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людей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жертвовать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фонду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-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очень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важная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сложная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задача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.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Снять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хороший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социальный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ролик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трудно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. В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нем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важно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быть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искренними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проявлять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неравнодушие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к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теме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при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этом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оставаясь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максимально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корректными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и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избегая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чрезмерного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пафоса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.  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1214382" y="3286112"/>
            <a:ext cx="15502046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defRPr/>
            </a:pP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Благотворительный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магазин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,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долгосрочная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социальная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программой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Фонда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поддержки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социальных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программ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и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инициатив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"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Лавка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Радостей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".</a:t>
            </a:r>
            <a:endParaRPr sz="4000"/>
          </a:p>
        </p:txBody>
      </p:sp>
      <p:sp>
        <p:nvSpPr>
          <p:cNvPr id="9" name="TextBox 9"/>
          <p:cNvSpPr txBox="1"/>
          <p:nvPr/>
        </p:nvSpPr>
        <p:spPr bwMode="auto">
          <a:xfrm>
            <a:off x="857192" y="7429516"/>
            <a:ext cx="11665203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1129" lvl="1" indent="-360564" algn="l">
              <a:lnSpc>
                <a:spcPts val="3674"/>
              </a:lnSpc>
              <a:defRPr/>
            </a:pPr>
            <a:r>
              <a:rPr lang="ru-RU" sz="3350" dirty="0" smtClean="0">
                <a:solidFill>
                  <a:srgbClr val="FBFDFF"/>
                </a:solidFill>
                <a:latin typeface="Dax Pro 1"/>
              </a:rPr>
              <a:t>Ребята занимались с</a:t>
            </a:r>
            <a:r>
              <a:rPr lang="en-US" sz="3350" dirty="0" err="1" smtClean="0">
                <a:solidFill>
                  <a:srgbClr val="FBFDFF"/>
                </a:solidFill>
                <a:latin typeface="Dax Pro 1"/>
              </a:rPr>
              <a:t>оздание</a:t>
            </a:r>
            <a:r>
              <a:rPr lang="ru-RU" sz="3350" dirty="0" smtClean="0">
                <a:solidFill>
                  <a:srgbClr val="FBFDFF"/>
                </a:solidFill>
                <a:latin typeface="Dax Pro 1"/>
              </a:rPr>
              <a:t>м</a:t>
            </a:r>
            <a:r>
              <a:rPr lang="en-US" sz="3350" dirty="0" smtClean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350" dirty="0" err="1">
                <a:solidFill>
                  <a:srgbClr val="FBFDFF"/>
                </a:solidFill>
                <a:latin typeface="Dax Pro 1"/>
              </a:rPr>
              <a:t>социального</a:t>
            </a:r>
            <a:r>
              <a:rPr lang="en-US" sz="335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350" dirty="0" err="1" smtClean="0">
                <a:solidFill>
                  <a:srgbClr val="FBFDFF"/>
                </a:solidFill>
                <a:latin typeface="Dax Pro 1"/>
              </a:rPr>
              <a:t>ролика</a:t>
            </a:r>
            <a:r>
              <a:rPr lang="ru-RU" sz="3350" dirty="0" smtClean="0">
                <a:solidFill>
                  <a:srgbClr val="FBFDFF"/>
                </a:solidFill>
                <a:latin typeface="Dax Pro 1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 bwMode="auto">
          <a:xfrm>
            <a:off x="1028700" y="2740299"/>
            <a:ext cx="8569953" cy="271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defRPr/>
            </a:pPr>
            <a:r>
              <a:rPr lang="en-US" sz="2800">
                <a:solidFill>
                  <a:srgbClr val="EFAF29"/>
                </a:solidFill>
                <a:latin typeface="Dax Pro 3"/>
              </a:rPr>
              <a:t>В Центре лечебной педагогики получают помощь дети  с психическими нарушениями: аутизмом, эпилепсией, ДЦП, генетическими синдромами, нарушениями интеллекта, поведения и другими состояниями. Родители, воспитывающие особых детей, получают в Центре психологическую, информационную и правовую поддержку.</a:t>
            </a:r>
            <a:endParaRPr/>
          </a:p>
        </p:txBody>
      </p:sp>
      <p:sp>
        <p:nvSpPr>
          <p:cNvPr id="4" name="Freeform 4"/>
          <p:cNvSpPr/>
          <p:nvPr/>
        </p:nvSpPr>
        <p:spPr bwMode="auto">
          <a:xfrm>
            <a:off x="247494" y="-992281"/>
            <a:ext cx="4666194" cy="4666194"/>
          </a:xfrm>
          <a:custGeom>
            <a:avLst/>
            <a:gdLst/>
            <a:ahLst/>
            <a:cxnLst/>
            <a:rect l="l" t="t" r="r" b="b"/>
            <a:pathLst>
              <a:path w="4666194" h="4666194" extrusionOk="0">
                <a:moveTo>
                  <a:pt x="0" y="0"/>
                </a:moveTo>
                <a:lnTo>
                  <a:pt x="4666194" y="0"/>
                </a:lnTo>
                <a:lnTo>
                  <a:pt x="4666194" y="4666195"/>
                </a:lnTo>
                <a:lnTo>
                  <a:pt x="0" y="46661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9598653" y="801171"/>
            <a:ext cx="7660647" cy="5745485"/>
          </a:xfrm>
          <a:custGeom>
            <a:avLst/>
            <a:gdLst/>
            <a:ahLst/>
            <a:cxnLst/>
            <a:rect l="l" t="t" r="r" b="b"/>
            <a:pathLst>
              <a:path w="7660647" h="5745485" extrusionOk="0">
                <a:moveTo>
                  <a:pt x="0" y="0"/>
                </a:moveTo>
                <a:lnTo>
                  <a:pt x="7660647" y="0"/>
                </a:lnTo>
                <a:lnTo>
                  <a:pt x="7660647" y="5745485"/>
                </a:lnTo>
                <a:lnTo>
                  <a:pt x="0" y="5745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/>
          </a:blipFill>
        </p:spPr>
      </p:sp>
      <p:sp>
        <p:nvSpPr>
          <p:cNvPr id="6" name="TextBox 6"/>
          <p:cNvSpPr txBox="1"/>
          <p:nvPr/>
        </p:nvSpPr>
        <p:spPr bwMode="auto">
          <a:xfrm>
            <a:off x="1028700" y="5891530"/>
            <a:ext cx="8115300" cy="336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defRPr/>
            </a:pP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Центр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Особое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детство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предложил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нам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подумать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над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концепцией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и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организовать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благотворительное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мероприятия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Концепция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регламент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платформа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продвижение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-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такой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проект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включаел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массу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различных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задач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для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людей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с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самыми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разными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навыками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.  </a:t>
            </a:r>
            <a:endParaRPr/>
          </a:p>
        </p:txBody>
      </p:sp>
      <p:sp>
        <p:nvSpPr>
          <p:cNvPr id="7" name="TextBox 7"/>
          <p:cNvSpPr txBox="1"/>
          <p:nvPr/>
        </p:nvSpPr>
        <p:spPr bwMode="auto">
          <a:xfrm>
            <a:off x="10072694" y="8072458"/>
            <a:ext cx="1257287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6288" lvl="1" indent="3175">
              <a:lnSpc>
                <a:spcPts val="3960"/>
              </a:lnSpc>
              <a:defRPr/>
            </a:pPr>
            <a:r>
              <a:rPr lang="ru-RU" sz="3600" dirty="0" smtClean="0">
                <a:solidFill>
                  <a:srgbClr val="FBFDFF"/>
                </a:solidFill>
                <a:latin typeface="Dax Pro 1"/>
              </a:rPr>
              <a:t>Ребята </a:t>
            </a:r>
            <a:r>
              <a:rPr lang="ru-RU" sz="3600" dirty="0" smtClean="0">
                <a:solidFill>
                  <a:srgbClr val="FBFDFF"/>
                </a:solidFill>
                <a:latin typeface="Dax Pro 1"/>
              </a:rPr>
              <a:t>занимались</a:t>
            </a:r>
            <a:br>
              <a:rPr lang="ru-RU" sz="3600" dirty="0" smtClean="0">
                <a:solidFill>
                  <a:srgbClr val="FBFDFF"/>
                </a:solidFill>
                <a:latin typeface="Dax Pro 1"/>
              </a:rPr>
            </a:br>
            <a:r>
              <a:rPr lang="ru-RU" sz="3600" dirty="0" smtClean="0">
                <a:solidFill>
                  <a:srgbClr val="FBFDFF"/>
                </a:solidFill>
                <a:latin typeface="Dax Pro 1"/>
              </a:rPr>
              <a:t>о</a:t>
            </a:r>
            <a:r>
              <a:rPr lang="en-US" sz="3600" dirty="0" err="1" smtClean="0">
                <a:solidFill>
                  <a:srgbClr val="FBFDFF"/>
                </a:solidFill>
                <a:latin typeface="Dax Pro 1"/>
              </a:rPr>
              <a:t>рганизаци</a:t>
            </a:r>
            <a:r>
              <a:rPr lang="ru-RU" sz="3600" dirty="0" smtClean="0">
                <a:solidFill>
                  <a:srgbClr val="FBFDFF"/>
                </a:solidFill>
                <a:latin typeface="Dax Pro 1"/>
              </a:rPr>
              <a:t>ей</a:t>
            </a:r>
            <a:r>
              <a:rPr lang="en-US" sz="3600" dirty="0" smtClean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600" dirty="0" err="1">
                <a:solidFill>
                  <a:srgbClr val="FBFDFF"/>
                </a:solidFill>
                <a:latin typeface="Dax Pro 1"/>
              </a:rPr>
              <a:t>мероприятия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028700" y="736093"/>
            <a:ext cx="2390957" cy="1862722"/>
          </a:xfrm>
          <a:custGeom>
            <a:avLst/>
            <a:gdLst/>
            <a:ahLst/>
            <a:cxnLst/>
            <a:rect l="l" t="t" r="r" b="b"/>
            <a:pathLst>
              <a:path w="2390957" h="1862722" extrusionOk="0">
                <a:moveTo>
                  <a:pt x="0" y="0"/>
                </a:moveTo>
                <a:lnTo>
                  <a:pt x="2390957" y="0"/>
                </a:lnTo>
                <a:lnTo>
                  <a:pt x="2390957" y="1862722"/>
                </a:lnTo>
                <a:lnTo>
                  <a:pt x="0" y="1862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TextBox 4"/>
          <p:cNvSpPr txBox="1"/>
          <p:nvPr/>
        </p:nvSpPr>
        <p:spPr bwMode="auto">
          <a:xfrm>
            <a:off x="1000068" y="4929186"/>
            <a:ext cx="1578779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0"/>
              </a:lnSpc>
              <a:defRPr/>
            </a:pP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Вместе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с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фондом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РЭЙ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мы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попробовали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создать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просто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социальную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рекламу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а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социальную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рекламу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направленную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именно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на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подростков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.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Что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поможет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донести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до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них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важность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благотворительности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?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Что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для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них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убедительно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, а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что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прозвучит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пусто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и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фальшиво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? </a:t>
            </a:r>
            <a:endParaRPr/>
          </a:p>
          <a:p>
            <a:pPr algn="l">
              <a:lnSpc>
                <a:spcPts val="3520"/>
              </a:lnSpc>
              <a:defRPr/>
            </a:pPr>
            <a:endParaRPr/>
          </a:p>
          <a:p>
            <a:pPr algn="l">
              <a:lnSpc>
                <a:spcPts val="3520"/>
              </a:lnSpc>
              <a:defRPr/>
            </a:pPr>
            <a:endParaRPr/>
          </a:p>
        </p:txBody>
      </p:sp>
      <p:sp>
        <p:nvSpPr>
          <p:cNvPr id="5" name="TextBox 5"/>
          <p:cNvSpPr txBox="1"/>
          <p:nvPr/>
        </p:nvSpPr>
        <p:spPr bwMode="auto">
          <a:xfrm>
            <a:off x="1028700" y="2840754"/>
            <a:ext cx="15401976" cy="1622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defRPr/>
            </a:pP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Фонд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помогает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бездомным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животным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и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поддерживает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приюты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. В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настоящее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время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фонд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работает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более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чем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с 40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приютами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Москвы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,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Подмосковья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и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близлежащих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областей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, в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которых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в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общей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сложности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проживают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более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16 000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собак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и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кошек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.</a:t>
            </a:r>
            <a:endParaRPr sz="4000"/>
          </a:p>
        </p:txBody>
      </p:sp>
      <p:sp>
        <p:nvSpPr>
          <p:cNvPr id="6" name="TextBox 6"/>
          <p:cNvSpPr txBox="1"/>
          <p:nvPr/>
        </p:nvSpPr>
        <p:spPr bwMode="auto">
          <a:xfrm>
            <a:off x="642878" y="7358078"/>
            <a:ext cx="11089823" cy="44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559" lvl="1" indent="-342780">
              <a:lnSpc>
                <a:spcPts val="3492"/>
              </a:lnSpc>
              <a:defRPr/>
            </a:pP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Ребята занимались </a:t>
            </a: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с</a:t>
            </a:r>
            <a:r>
              <a:rPr lang="en-US" sz="3200" dirty="0" err="1" smtClean="0">
                <a:solidFill>
                  <a:srgbClr val="FBFDFF"/>
                </a:solidFill>
                <a:latin typeface="Dax Pro 1"/>
              </a:rPr>
              <a:t>оздание</a:t>
            </a: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м</a:t>
            </a:r>
            <a:r>
              <a:rPr lang="en-US" sz="3200" dirty="0" smtClean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социальной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 smtClean="0">
                <a:solidFill>
                  <a:srgbClr val="FBFDFF"/>
                </a:solidFill>
                <a:latin typeface="Dax Pro 1"/>
              </a:rPr>
              <a:t>рекламы</a:t>
            </a: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.</a:t>
            </a:r>
            <a:endParaRPr/>
          </a:p>
        </p:txBody>
      </p:sp>
      <p:sp>
        <p:nvSpPr>
          <p:cNvPr id="7" name="TextBox 7"/>
          <p:cNvSpPr txBox="1"/>
          <p:nvPr/>
        </p:nvSpPr>
        <p:spPr bwMode="auto">
          <a:xfrm>
            <a:off x="3659110" y="1386784"/>
            <a:ext cx="11557614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defRPr/>
            </a:pPr>
            <a:r>
              <a:rPr lang="en-US" sz="4200">
                <a:solidFill>
                  <a:srgbClr val="D9C8B8"/>
                </a:solidFill>
                <a:latin typeface="Dax Pro 2"/>
              </a:rPr>
              <a:t>Фонд помощи бездомным животным РЭЙ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098338" y="443044"/>
            <a:ext cx="1854096" cy="1823967"/>
          </a:xfrm>
          <a:custGeom>
            <a:avLst/>
            <a:gdLst/>
            <a:ahLst/>
            <a:cxnLst/>
            <a:rect l="l" t="t" r="r" b="b"/>
            <a:pathLst>
              <a:path w="1854096" h="1823967" extrusionOk="0">
                <a:moveTo>
                  <a:pt x="0" y="0"/>
                </a:moveTo>
                <a:lnTo>
                  <a:pt x="1854096" y="0"/>
                </a:lnTo>
                <a:lnTo>
                  <a:pt x="1854096" y="1823967"/>
                </a:lnTo>
                <a:lnTo>
                  <a:pt x="0" y="1823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9950192" y="2526617"/>
            <a:ext cx="6213206" cy="4293144"/>
          </a:xfrm>
          <a:custGeom>
            <a:avLst/>
            <a:gdLst/>
            <a:ahLst/>
            <a:cxnLst/>
            <a:rect l="l" t="t" r="r" b="b"/>
            <a:pathLst>
              <a:path w="6213206" h="4293144" extrusionOk="0">
                <a:moveTo>
                  <a:pt x="0" y="0"/>
                </a:moveTo>
                <a:lnTo>
                  <a:pt x="6213205" y="0"/>
                </a:lnTo>
                <a:lnTo>
                  <a:pt x="6213205" y="4293145"/>
                </a:lnTo>
                <a:lnTo>
                  <a:pt x="0" y="42931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4478" r="4478" b="16122"/>
            <a:stretch/>
          </a:blipFill>
        </p:spPr>
      </p:sp>
      <p:sp>
        <p:nvSpPr>
          <p:cNvPr id="5" name="TextBox 5"/>
          <p:cNvSpPr txBox="1"/>
          <p:nvPr/>
        </p:nvSpPr>
        <p:spPr bwMode="auto">
          <a:xfrm>
            <a:off x="1098338" y="4701765"/>
            <a:ext cx="8611019" cy="401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  <a:defRPr/>
            </a:pPr>
            <a:r>
              <a:rPr lang="en-US" sz="3200">
                <a:solidFill>
                  <a:srgbClr val="FBFDFF"/>
                </a:solidFill>
                <a:latin typeface="Dax Pro 1"/>
              </a:rPr>
              <a:t>Участники проекта изучали, какие сложности возникают перед людьми пожилого возраста и какие проблемы они могут решать, научившись пользоваться компьтером. Результатом работы группы стало методическое пособие, которое помогает быстро и легко освоить основные функции, которые могут понадобиться при пользовании компьютером. </a:t>
            </a:r>
            <a:endParaRPr/>
          </a:p>
          <a:p>
            <a:pPr algn="l">
              <a:lnSpc>
                <a:spcPts val="3520"/>
              </a:lnSpc>
              <a:defRPr/>
            </a:pP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1028700" y="2394535"/>
            <a:ext cx="7186067" cy="155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defRPr/>
            </a:pPr>
            <a:r>
              <a:rPr lang="en-US" sz="2800">
                <a:solidFill>
                  <a:srgbClr val="EFAF29"/>
                </a:solidFill>
                <a:latin typeface="Dax Pro 3"/>
              </a:rPr>
              <a:t>Проект ученицы 10 класса Азалии Алишевой. Фонды, специализирующиеся на помощи пожилым людям, будут привлекаться для консультации.</a:t>
            </a:r>
            <a:endParaRPr/>
          </a:p>
        </p:txBody>
      </p:sp>
      <p:sp>
        <p:nvSpPr>
          <p:cNvPr id="7" name="TextBox 7"/>
          <p:cNvSpPr txBox="1"/>
          <p:nvPr/>
        </p:nvSpPr>
        <p:spPr bwMode="auto">
          <a:xfrm>
            <a:off x="9144000" y="7429516"/>
            <a:ext cx="783823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6288" lvl="1" indent="20638">
              <a:lnSpc>
                <a:spcPts val="3960"/>
              </a:lnSpc>
              <a:defRPr/>
            </a:pPr>
            <a:r>
              <a:rPr lang="ru-RU" sz="3600" dirty="0" smtClean="0">
                <a:solidFill>
                  <a:srgbClr val="FBFDFF"/>
                </a:solidFill>
                <a:latin typeface="Dax Pro 1"/>
              </a:rPr>
              <a:t>Ребята занимались </a:t>
            </a:r>
            <a:r>
              <a:rPr lang="ru-RU" sz="3600" dirty="0" smtClean="0">
                <a:solidFill>
                  <a:srgbClr val="FBFDFF"/>
                </a:solidFill>
                <a:latin typeface="Dax Pro 1"/>
              </a:rPr>
              <a:t>м</a:t>
            </a:r>
            <a:r>
              <a:rPr lang="en-US" sz="3600" dirty="0" err="1" smtClean="0">
                <a:solidFill>
                  <a:srgbClr val="FBFDFF"/>
                </a:solidFill>
                <a:latin typeface="Dax Pro 1"/>
              </a:rPr>
              <a:t>оздание</a:t>
            </a:r>
            <a:r>
              <a:rPr lang="ru-RU" sz="3600" dirty="0" smtClean="0">
                <a:solidFill>
                  <a:srgbClr val="FBFDFF"/>
                </a:solidFill>
                <a:latin typeface="Dax Pro 1"/>
              </a:rPr>
              <a:t>м</a:t>
            </a:r>
            <a:r>
              <a:rPr lang="en-US" sz="3600" dirty="0" smtClean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600" dirty="0" err="1">
                <a:solidFill>
                  <a:srgbClr val="FBFDFF"/>
                </a:solidFill>
                <a:latin typeface="Dax Pro 1"/>
              </a:rPr>
              <a:t>методички</a:t>
            </a:r>
            <a:r>
              <a:rPr lang="en-US" sz="3600" dirty="0">
                <a:solidFill>
                  <a:srgbClr val="FBFDFF"/>
                </a:solidFill>
                <a:latin typeface="Dax Pro 1"/>
              </a:rPr>
              <a:t> "</a:t>
            </a:r>
            <a:r>
              <a:rPr lang="en-US" sz="3600" dirty="0" err="1">
                <a:solidFill>
                  <a:srgbClr val="FBFDFF"/>
                </a:solidFill>
                <a:latin typeface="Dax Pro 1"/>
              </a:rPr>
              <a:t>Как</a:t>
            </a:r>
            <a:r>
              <a:rPr lang="en-US" sz="36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600" dirty="0" err="1">
                <a:solidFill>
                  <a:srgbClr val="FBFDFF"/>
                </a:solidFill>
                <a:latin typeface="Dax Pro 1"/>
              </a:rPr>
              <a:t>научить</a:t>
            </a:r>
            <a:r>
              <a:rPr lang="en-US" sz="36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600" dirty="0" err="1">
                <a:solidFill>
                  <a:srgbClr val="FBFDFF"/>
                </a:solidFill>
                <a:latin typeface="Dax Pro 1"/>
              </a:rPr>
              <a:t>бабушек</a:t>
            </a:r>
            <a:r>
              <a:rPr lang="en-US" sz="36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600" dirty="0" err="1">
                <a:solidFill>
                  <a:srgbClr val="FBFDFF"/>
                </a:solidFill>
                <a:latin typeface="Dax Pro 1"/>
              </a:rPr>
              <a:t>пользоваться</a:t>
            </a:r>
            <a:r>
              <a:rPr lang="en-US" sz="36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600" dirty="0" err="1">
                <a:solidFill>
                  <a:srgbClr val="FBFDFF"/>
                </a:solidFill>
                <a:latin typeface="Dax Pro 1"/>
              </a:rPr>
              <a:t>интернетом</a:t>
            </a:r>
            <a:r>
              <a:rPr lang="en-US" sz="3600" dirty="0">
                <a:solidFill>
                  <a:srgbClr val="FBFDFF"/>
                </a:solidFill>
                <a:latin typeface="Dax Pro 1"/>
              </a:rPr>
              <a:t>"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3365193" y="1074358"/>
            <a:ext cx="11557614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defRPr/>
            </a:pPr>
            <a:r>
              <a:rPr lang="en-US" sz="4200">
                <a:solidFill>
                  <a:srgbClr val="D9C8B8"/>
                </a:solidFill>
                <a:latin typeface="Dax Pro 2"/>
              </a:rPr>
              <a:t>Проект про помощь пожилым людям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234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>
            <a:off x="1028700" y="409878"/>
            <a:ext cx="4252354" cy="1956083"/>
          </a:xfrm>
          <a:custGeom>
            <a:avLst/>
            <a:gdLst/>
            <a:ahLst/>
            <a:cxnLst/>
            <a:rect l="l" t="t" r="r" b="b"/>
            <a:pathLst>
              <a:path w="4252354" h="1956083" extrusionOk="0">
                <a:moveTo>
                  <a:pt x="0" y="0"/>
                </a:moveTo>
                <a:lnTo>
                  <a:pt x="4252354" y="0"/>
                </a:lnTo>
                <a:lnTo>
                  <a:pt x="4252354" y="1956082"/>
                </a:lnTo>
                <a:lnTo>
                  <a:pt x="0" y="195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/>
          </a:blipFill>
        </p:spPr>
      </p:sp>
      <p:sp>
        <p:nvSpPr>
          <p:cNvPr id="5" name="TextBox 5"/>
          <p:cNvSpPr txBox="1"/>
          <p:nvPr/>
        </p:nvSpPr>
        <p:spPr bwMode="auto">
          <a:xfrm>
            <a:off x="1000068" y="7286640"/>
            <a:ext cx="1493054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20"/>
              </a:lnSpc>
              <a:defRPr/>
            </a:pP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Ребята занимались </a:t>
            </a: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 созданием </a:t>
            </a:r>
            <a:r>
              <a:rPr lang="ru-RU" sz="3200" dirty="0" err="1" smtClean="0">
                <a:solidFill>
                  <a:srgbClr val="FBFDFF"/>
                </a:solidFill>
                <a:latin typeface="Dax Pro 1"/>
              </a:rPr>
              <a:t>р</a:t>
            </a:r>
            <a:r>
              <a:rPr lang="en-US" sz="3200" dirty="0" err="1" smtClean="0">
                <a:solidFill>
                  <a:srgbClr val="FBFDFF"/>
                </a:solidFill>
                <a:latin typeface="Dax Pro 1"/>
              </a:rPr>
              <a:t>олик</a:t>
            </a: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а</a:t>
            </a:r>
            <a:r>
              <a:rPr lang="en-US" sz="3200" dirty="0" smtClean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о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центре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на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 smtClean="0">
                <a:solidFill>
                  <a:srgbClr val="FBFDFF"/>
                </a:solidFill>
                <a:latin typeface="Dax Pro 1"/>
              </a:rPr>
              <a:t>осн</a:t>
            </a: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о</a:t>
            </a:r>
            <a:r>
              <a:rPr lang="en-US" sz="3200" dirty="0" err="1" smtClean="0">
                <a:solidFill>
                  <a:srgbClr val="FBFDFF"/>
                </a:solidFill>
                <a:latin typeface="Dax Pro 1"/>
              </a:rPr>
              <a:t>ве</a:t>
            </a:r>
            <a:r>
              <a:rPr lang="en-US" sz="3200" dirty="0" smtClean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интервью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с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его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</a:t>
            </a:r>
            <a:r>
              <a:rPr lang="en-US" sz="3200" dirty="0" err="1">
                <a:solidFill>
                  <a:srgbClr val="FBFDFF"/>
                </a:solidFill>
                <a:latin typeface="Dax Pro 1"/>
              </a:rPr>
              <a:t>сотрудниками</a:t>
            </a:r>
            <a:r>
              <a:rPr lang="en-US" sz="3200" dirty="0">
                <a:solidFill>
                  <a:srgbClr val="FBFDFF"/>
                </a:solidFill>
                <a:latin typeface="Dax Pro 1"/>
              </a:rPr>
              <a:t> и </a:t>
            </a:r>
            <a:r>
              <a:rPr lang="en-US" sz="3200" dirty="0" err="1" smtClean="0">
                <a:solidFill>
                  <a:srgbClr val="FBFDFF"/>
                </a:solidFill>
                <a:latin typeface="Dax Pro 1"/>
              </a:rPr>
              <a:t>волонт</a:t>
            </a: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ё</a:t>
            </a:r>
            <a:r>
              <a:rPr lang="en-US" sz="3200" dirty="0" err="1" smtClean="0">
                <a:solidFill>
                  <a:srgbClr val="FBFDFF"/>
                </a:solidFill>
                <a:latin typeface="Dax Pro 1"/>
              </a:rPr>
              <a:t>рами</a:t>
            </a:r>
            <a:r>
              <a:rPr lang="ru-RU" sz="3200" dirty="0" smtClean="0">
                <a:solidFill>
                  <a:srgbClr val="FBFDFF"/>
                </a:solidFill>
                <a:latin typeface="Dax Pro 1"/>
              </a:rPr>
              <a:t>.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1028700" y="2394535"/>
            <a:ext cx="15401976" cy="1224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defRPr/>
            </a:pP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Специалисты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Центра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«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Пространство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общения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»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занимаются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развитием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и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социальной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адаптацией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детей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и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взрослых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с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ментальными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 </a:t>
            </a:r>
            <a:r>
              <a:rPr lang="en-US" sz="4000" dirty="0" err="1">
                <a:solidFill>
                  <a:srgbClr val="EFAF29"/>
                </a:solidFill>
                <a:latin typeface="Dax Pro 3"/>
              </a:rPr>
              <a:t>нарушениями</a:t>
            </a:r>
            <a:r>
              <a:rPr lang="en-US" sz="4000" dirty="0">
                <a:solidFill>
                  <a:srgbClr val="EFAF29"/>
                </a:solidFill>
                <a:latin typeface="Dax Pro 3"/>
              </a:rPr>
              <a:t>.</a:t>
            </a:r>
            <a:endParaRPr sz="4000"/>
          </a:p>
        </p:txBody>
      </p:sp>
      <p:sp>
        <p:nvSpPr>
          <p:cNvPr id="7" name="TextBox 7"/>
          <p:cNvSpPr txBox="1"/>
          <p:nvPr/>
        </p:nvSpPr>
        <p:spPr bwMode="auto">
          <a:xfrm>
            <a:off x="1000068" y="4286244"/>
            <a:ext cx="14778498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3"/>
              </a:lnSpc>
              <a:spcBef>
                <a:spcPts val="0"/>
              </a:spcBef>
              <a:defRPr/>
            </a:pP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Вопросы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про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отношение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к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детям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инвалидам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мнение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школьников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об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особенных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людях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.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Примеры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вопросов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- 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Почему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детей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инвалидов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называют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особенными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?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Твоя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первая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мысль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/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чувство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если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ты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встретишь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на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улице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ребенка-инвалида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?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Встречал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ли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ты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таких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детей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?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Как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ты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думаешь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много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или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мало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таких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детей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?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Как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бы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ты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стал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общаться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со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взрослым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ребенком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который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не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умеет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разговаривать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? 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Видео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смонтировать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в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любой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из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доступных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Dax Pro 1"/>
              </a:rPr>
              <a:t>программ</a:t>
            </a:r>
            <a:r>
              <a:rPr lang="en-US" sz="2900" dirty="0">
                <a:solidFill>
                  <a:srgbClr val="FFFFFF"/>
                </a:solidFill>
                <a:latin typeface="Dax Pro 1"/>
              </a:rPr>
              <a:t>.</a:t>
            </a:r>
            <a:endParaRPr/>
          </a:p>
          <a:p>
            <a:pPr algn="ctr">
              <a:lnSpc>
                <a:spcPts val="3193"/>
              </a:lnSpc>
              <a:spcBef>
                <a:spcPts val="0"/>
              </a:spcBef>
              <a:defRPr/>
            </a:pPr>
            <a:r>
              <a:rPr lang="en-US" sz="2900" dirty="0">
                <a:solidFill>
                  <a:srgbClr val="FFFFFF"/>
                </a:solidFill>
                <a:latin typeface="Dax Pro 1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533</Words>
  <Application>Р7-Офис/7.2.2.36</Application>
  <DocSecurity>0</DocSecurity>
  <PresentationFormat>Произвольный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Dax Pro 1</vt:lpstr>
      <vt:lpstr>Calibri</vt:lpstr>
      <vt:lpstr>Dax Pro 2</vt:lpstr>
      <vt:lpstr>Dax Pro 3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21\22 что мы делали в прошлом году</dc:title>
  <dc:subject/>
  <dc:creator/>
  <cp:keywords/>
  <dc:description/>
  <cp:lastModifiedBy>Мехматёнок</cp:lastModifiedBy>
  <cp:revision>14</cp:revision>
  <dcterms:created xsi:type="dcterms:W3CDTF">2006-08-16T00:00:00Z</dcterms:created>
  <dcterms:modified xsi:type="dcterms:W3CDTF">2024-05-16T17:48:59Z</dcterms:modified>
  <cp:category/>
  <dc:identifier>DAEpOu86NbI</dc:identifier>
  <cp:contentStatus/>
  <dc:language/>
  <cp:version/>
</cp:coreProperties>
</file>