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309" r:id="rId3"/>
    <p:sldId id="283" r:id="rId4"/>
    <p:sldId id="284" r:id="rId5"/>
    <p:sldId id="293" r:id="rId6"/>
    <p:sldId id="294" r:id="rId7"/>
    <p:sldId id="295" r:id="rId8"/>
    <p:sldId id="296" r:id="rId9"/>
    <p:sldId id="298" r:id="rId10"/>
    <p:sldId id="299" r:id="rId11"/>
    <p:sldId id="300" r:id="rId12"/>
    <p:sldId id="301" r:id="rId13"/>
    <p:sldId id="302" r:id="rId14"/>
    <p:sldId id="304" r:id="rId15"/>
    <p:sldId id="305" r:id="rId16"/>
    <p:sldId id="306" r:id="rId17"/>
    <p:sldId id="307" r:id="rId18"/>
    <p:sldId id="308" r:id="rId19"/>
    <p:sldId id="277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Open Sans Bold" panose="020B0604020202020204" charset="0"/>
      <p:regular r:id="rId27"/>
    </p:embeddedFont>
    <p:embeddedFont>
      <p:font typeface="Roboto Bold" panose="02000000000000000000" pitchFamily="2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58B"/>
    <a:srgbClr val="660066"/>
    <a:srgbClr val="9900FF"/>
    <a:srgbClr val="FF3300"/>
    <a:srgbClr val="CC0066"/>
    <a:srgbClr val="006600"/>
    <a:srgbClr val="808000"/>
    <a:srgbClr val="990033"/>
    <a:srgbClr val="FF99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9" d="100"/>
          <a:sy n="59" d="100"/>
        </p:scale>
        <p:origin x="-418" y="-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D84A8-2E74-4CB5-8AD3-78698F13BC9B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002A6-792F-4BB5-93A9-777D3C800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75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002A6-792F-4BB5-93A9-777D3C80018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16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image" Target="../media/image12.sv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10" Type="http://schemas.openxmlformats.org/officeDocument/2006/relationships/image" Target="../media/image32.jpeg"/><Relationship Id="rId4" Type="http://schemas.openxmlformats.org/officeDocument/2006/relationships/image" Target="../media/image12.sv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10" Type="http://schemas.openxmlformats.org/officeDocument/2006/relationships/image" Target="../media/image22.jpeg"/><Relationship Id="rId4" Type="http://schemas.openxmlformats.org/officeDocument/2006/relationships/image" Target="../media/image12.sv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1066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" y="3872870"/>
            <a:ext cx="18288000" cy="4886378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68600" y="3451651"/>
            <a:ext cx="3376889" cy="338369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9625" y="4042424"/>
            <a:ext cx="17218607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8"/>
              </a:lnSpc>
            </a:pPr>
            <a:r>
              <a:rPr lang="ru-RU" sz="7200" spc="368" dirty="0">
                <a:solidFill>
                  <a:srgbClr val="FFFFFF"/>
                </a:solidFill>
                <a:latin typeface="Roboto Bold"/>
              </a:rPr>
              <a:t>Инклюзивная творческая лаборатория</a:t>
            </a:r>
          </a:p>
          <a:p>
            <a:pPr algn="ctr">
              <a:lnSpc>
                <a:spcPts val="8608"/>
              </a:lnSpc>
            </a:pPr>
            <a:r>
              <a:rPr lang="ru-RU" sz="7200" spc="368" dirty="0">
                <a:solidFill>
                  <a:srgbClr val="FFFFFF"/>
                </a:solidFill>
                <a:latin typeface="Roboto Bold"/>
              </a:rPr>
              <a:t>«Северный формат</a:t>
            </a:r>
            <a:r>
              <a:rPr lang="ru-RU" sz="7200" spc="172" dirty="0">
                <a:solidFill>
                  <a:srgbClr val="FFFFFF"/>
                </a:solidFill>
                <a:latin typeface="Roboto Bold"/>
              </a:rPr>
              <a:t>»</a:t>
            </a:r>
            <a:endParaRPr lang="en-US" sz="7200" spc="172" dirty="0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C39328-36EE-86B9-8E5A-E274224C5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80" y="7479452"/>
            <a:ext cx="3708119" cy="18540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80E76E7-7749-55A2-030B-1983E49D1E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" y="6905188"/>
            <a:ext cx="3708120" cy="1854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9364980"/>
            <a:ext cx="1828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Снежногорск,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2025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68035"/>
            <a:ext cx="3124200" cy="17907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35" b="50000"/>
          <a:stretch/>
        </p:blipFill>
        <p:spPr>
          <a:xfrm>
            <a:off x="3276600" y="101499"/>
            <a:ext cx="5208765" cy="17237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4" b="16861"/>
          <a:stretch/>
        </p:blipFill>
        <p:spPr>
          <a:xfrm>
            <a:off x="8485365" y="158004"/>
            <a:ext cx="2331457" cy="17925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7" y="-791565"/>
            <a:ext cx="3609754" cy="3609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61BFC1-612B-4DD5-A989-1CB639D7E4DA}"/>
              </a:ext>
            </a:extLst>
          </p:cNvPr>
          <p:cNvSpPr txBox="1"/>
          <p:nvPr/>
        </p:nvSpPr>
        <p:spPr>
          <a:xfrm>
            <a:off x="11856426" y="7782834"/>
            <a:ext cx="698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Титова </a:t>
            </a:r>
            <a:r>
              <a:rPr lang="ru-RU" sz="2400" dirty="0" smtClean="0">
                <a:solidFill>
                  <a:schemeClr val="bg1"/>
                </a:solidFill>
              </a:rPr>
              <a:t>Е.Н., </a:t>
            </a:r>
            <a:r>
              <a:rPr lang="ru-RU" sz="2400" dirty="0">
                <a:solidFill>
                  <a:schemeClr val="bg1"/>
                </a:solidFill>
              </a:rPr>
              <a:t>Мурманская область,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 ЗАТО Александровск, г. Снежногорск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Театральное 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14338" name="Picture 2" descr="https://sun9-36.userapi.com/impg/emPO4un10fAXOcoO0eRgLeSb1xir7dQ2SufwLQ/kztg-5_p-9M.jpg?size=2560x1211&amp;quality=95&amp;sign=caf1516282e09592dd19a5dead643f4c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612"/>
          <a:stretch/>
        </p:blipFill>
        <p:spPr bwMode="auto">
          <a:xfrm>
            <a:off x="7924800" y="1769795"/>
            <a:ext cx="1022604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62.userapi.com/impg/v19IIbLdX9TWppehJre3b7GKxGZko4l19MlE9w/TUayOylYFLI.jpg?size=1280x605&amp;quality=96&amp;sign=788acfeba33aee99170f87b58d3d24d1&amp;type=albu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0"/>
          <a:stretch/>
        </p:blipFill>
        <p:spPr bwMode="auto">
          <a:xfrm>
            <a:off x="-79766" y="3086100"/>
            <a:ext cx="9997440" cy="592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2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Театральное 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13314" name="Picture 2" descr="https://sun9-6.userapi.com/impg/PTHVBi1AZYJUMf40gDawqjgDwzDN5rT-mb2mBw/BfBhhBqX80E.jpg?size=2560x1211&amp;quality=95&amp;sign=2b079a09d3d53c8065060ddc08ae1818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4"/>
          <a:stretch/>
        </p:blipFill>
        <p:spPr bwMode="auto">
          <a:xfrm>
            <a:off x="1" y="1808521"/>
            <a:ext cx="11506200" cy="733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30.userapi.com/impg/YRuRXCGsA7qPuSEn8EX8-RJ4bMt9EtF3P00tFA/JrI7HTfGka0.jpg?size=1280x960&amp;quality=95&amp;sign=8c0e829a4c54900c82edc0d4b46de76b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783645"/>
            <a:ext cx="9448800" cy="70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26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Театральное 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12290" name="Picture 2" descr="https://sun9-79.userapi.com/impg/V6a0TBwp-SChhJIeTdV_9PQu_aTcZuS5DkL0lg/MqGNZ8-IuMk.jpg?size=1280x605&amp;quality=95&amp;sign=20b26eaacc645d17f2dfcf3edcc903be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/>
          <a:stretch/>
        </p:blipFill>
        <p:spPr bwMode="auto">
          <a:xfrm>
            <a:off x="7584709" y="1943100"/>
            <a:ext cx="10688051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36.userapi.com/impg/wc93Ig9PQwv89Nf9Z1sxEaoFtMkgc7Z5K_LOaw/KZtjY3f4yFM.jpg?size=1280x853&amp;quality=95&amp;sign=05129b245547aef55fea629e23a4eb41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" y="1961165"/>
            <a:ext cx="9920876" cy="66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26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Театральное 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10" name="Picture 4" descr="https://sun9-62.userapi.com/impg/0pUckjLRInPyRKGt4TGiBXOMBZJ4uD4NlqLtpA/g5R0n9gfgYE.jpg?size=1280x605&amp;quality=96&amp;sign=865ea462787387baaabcc248d43e6e9d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943100"/>
            <a:ext cx="1028015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un9-7.userapi.com/impg/trvzHCIWgRUIVxFywXNZws-xnob0wy15sv_kLA/6aYmS9iZ3ss.jpg?size=1280x853&amp;quality=95&amp;sign=dfb5308f4c1a5dfbd2d83bb92e92c980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1943101"/>
            <a:ext cx="971929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26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Театральное 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22233" y="-313694"/>
            <a:ext cx="2501867" cy="24378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9218" name="Picture 2" descr="https://sun9-18.userapi.com/impg/SrCsY5vglyq8i9gM_lFj1sOuywdq1sxEgY_BNg/d6mmdtJsVVc.jpg?size=2560x1695&amp;quality=95&amp;sign=ca2d44e17aeaabb88a670496d3828c02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1" y="1984365"/>
            <a:ext cx="10134600" cy="671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48.userapi.com/impg/pPwy9WaGyyUEkbJmJKbVprH_SY7iOu4V2_9Zfw/pJxsXaHbClY.jpg?size=1024x768&amp;quality=95&amp;sign=647e786ff7010edbae7784332a4ff679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98436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26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Фотоискусство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8194" name="Picture 2" descr="https://sun9-30.userapi.com/impg/fbwyY028lJ9LExKV-u15Y0JC6Qs9_WMd79v7Lg/kVRw38W1waI.jpg?size=1280x960&amp;quality=96&amp;sign=842224c39e341ea5e3cf89a9274a47c8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01335"/>
            <a:ext cx="8816177" cy="661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78.userapi.com/impg/UAGn_B92T_w_D6QUz0YQBHb2Y7OK3T4u8BpirQ/PE-FnDsCtZA.jpg?size=1280x960&amp;quality=95&amp;sign=58f1c7552db03c16b57acf7bb8315b12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896051"/>
            <a:ext cx="9363598" cy="70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26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Фотоискусство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13" name="Picture 4" descr="https://sun9-59.userapi.com/impg/3apb3FRaInwjOZdfFykLPD02rbIBL0xNNIF_mw/JQhBvoKn-9E.jpg?size=1280x960&amp;quality=96&amp;sign=e9237a46c37147f43a80dda28dbf5c2b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853615"/>
            <a:ext cx="96774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29.userapi.com/impg/H3ata6D0uJBQwJEmt5NlTmpEi0jfDlX3YMQKmA/qwRFZW9e8BY.jpg?size=1280x853&amp;quality=95&amp;sign=df032dcfb2d6ae14f32a912f5717b543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62" y="2330434"/>
            <a:ext cx="9460311" cy="630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5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Фотоискусство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6148" name="Picture 4" descr="https://sun9-19.userapi.com/impg/JhWPbO5_oEhcXI9mL7Fm3qbRioW6S9KvOz6M5w/x7nZYJvnKcE.jpg?size=1280x853&amp;quality=95&amp;sign=ecddbdc856d74a3af1407c706d06c91a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428" y="1769795"/>
            <a:ext cx="11070572" cy="737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80.userapi.com/impg/9HaLp6AWEg61oe3jl7dEoyWv5TixmWWQ_6qt5Q/MKmhTkWcNW0.jpg?size=1280x960&amp;quality=95&amp;sign=5ca49e08e560aae63618035a9349a595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6015"/>
            <a:ext cx="9455038" cy="709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51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Фотоискусство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5122" name="Picture 2" descr="https://sun9-30.userapi.com/impg/rTZAeea7lCx-slbUzHpqVpFqHJZVKxnH1SmnqQ/78E7du0KK3w.jpg?size=1280x960&amp;quality=95&amp;sign=416867d521d5354b6c5d6deb76c43fd2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98" y="1943100"/>
            <a:ext cx="9079311" cy="680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53600" y="1638867"/>
            <a:ext cx="8686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51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23B5181-02C3-C017-81B4-23FC3C05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4689" y="-72774"/>
            <a:ext cx="18417377" cy="10359774"/>
          </a:xfrm>
          <a:prstGeom prst="rect">
            <a:avLst/>
          </a:prstGeom>
        </p:spPr>
      </p:pic>
      <p:sp>
        <p:nvSpPr>
          <p:cNvPr id="13" name="AutoShape 3">
            <a:extLst>
              <a:ext uri="{FF2B5EF4-FFF2-40B4-BE49-F238E27FC236}">
                <a16:creationId xmlns:a16="http://schemas.microsoft.com/office/drawing/2014/main" xmlns="" id="{363AFE55-EA0D-EDD8-EE78-BC8FCE37FFCF}"/>
              </a:ext>
            </a:extLst>
          </p:cNvPr>
          <p:cNvSpPr/>
          <p:nvPr/>
        </p:nvSpPr>
        <p:spPr>
          <a:xfrm>
            <a:off x="-64690" y="9053125"/>
            <a:ext cx="18417377" cy="1267935"/>
          </a:xfrm>
          <a:prstGeom prst="rect">
            <a:avLst/>
          </a:prstGeom>
          <a:solidFill>
            <a:srgbClr val="18258B"/>
          </a:solidFill>
        </p:spPr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E70B39B2-1EB2-CDC8-6DE0-B8232B73443D}"/>
              </a:ext>
            </a:extLst>
          </p:cNvPr>
          <p:cNvSpPr txBox="1"/>
          <p:nvPr/>
        </p:nvSpPr>
        <p:spPr>
          <a:xfrm>
            <a:off x="15240" y="2891122"/>
            <a:ext cx="1841737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9600" dirty="0">
                <a:solidFill>
                  <a:srgbClr val="18258B"/>
                </a:solidFill>
                <a:latin typeface="a_MonumentoTitulGr" panose="02060906030706050204" pitchFamily="18" charset="-52"/>
              </a:rPr>
              <a:t>Спасибо 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-1257300"/>
            <a:ext cx="4648200" cy="4648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219700"/>
            <a:ext cx="5867400" cy="33630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35" b="50000"/>
          <a:stretch/>
        </p:blipFill>
        <p:spPr>
          <a:xfrm>
            <a:off x="7010400" y="68773"/>
            <a:ext cx="5208765" cy="17237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4" b="16861"/>
          <a:stretch/>
        </p:blipFill>
        <p:spPr>
          <a:xfrm>
            <a:off x="13106400" y="0"/>
            <a:ext cx="2331457" cy="179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2077267"/>
            <a:ext cx="169575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660066"/>
                </a:solidFill>
                <a:latin typeface="Arial Black" panose="020B0A04020102020204" pitchFamily="34" charset="0"/>
              </a:rPr>
              <a:t>АКТУАЛЬНОСТЬ ПРОЕКТА</a:t>
            </a:r>
          </a:p>
          <a:p>
            <a:r>
              <a:rPr lang="ru-RU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>Национальные приоритеты:</a:t>
            </a:r>
          </a:p>
          <a:p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 и молодёжи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в сфере культуры, искусства и творчества, развитие талантов и способностей путем поддержки общественных инициатив</a:t>
            </a:r>
          </a:p>
          <a:p>
            <a:endParaRPr lang="ru-RU" b="1" dirty="0"/>
          </a:p>
          <a:p>
            <a:r>
              <a:rPr lang="ru-RU" sz="3600" dirty="0">
                <a:solidFill>
                  <a:srgbClr val="0070C0"/>
                </a:solidFill>
                <a:latin typeface="Arial Black" panose="020B0A04020102020204" pitchFamily="34" charset="0"/>
              </a:rPr>
              <a:t>Социально-экономическое развитие Мурманской области:</a:t>
            </a:r>
          </a:p>
          <a:p>
            <a:r>
              <a:rPr lang="ru-RU" sz="2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успешной социализации и эффективной самореализации молодёжи, а также в рамках профориентации молодёжи</a:t>
            </a:r>
          </a:p>
          <a:p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ru-RU" sz="3600" dirty="0">
                <a:solidFill>
                  <a:srgbClr val="0070C0"/>
                </a:solidFill>
                <a:latin typeface="Arial Black" panose="020B0A04020102020204" pitchFamily="34" charset="0"/>
              </a:rPr>
              <a:t>Социально-экономическое развитие в ЗАТО:</a:t>
            </a:r>
          </a:p>
          <a:p>
            <a:endParaRPr lang="ru-RU" dirty="0"/>
          </a:p>
          <a:p>
            <a:r>
              <a:rPr lang="ru-RU" sz="3200" i="1" dirty="0">
                <a:effectLst/>
              </a:rPr>
              <a:t>Создание условий для успешной социализации и эффективной самореализации молодёжи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8490" y="2351553"/>
            <a:ext cx="1109011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660066"/>
                </a:solidFill>
                <a:latin typeface="Arial Black" panose="020B0A04020102020204" pitchFamily="34" charset="0"/>
              </a:rPr>
              <a:t>Масштаб реализации</a:t>
            </a:r>
          </a:p>
          <a:p>
            <a:r>
              <a:rPr lang="ru-RU" sz="4000" b="1" dirty="0">
                <a:solidFill>
                  <a:srgbClr val="660066"/>
                </a:solidFill>
                <a:latin typeface="Arial Black" panose="020B0A04020102020204" pitchFamily="34" charset="0"/>
              </a:rPr>
              <a:t>практики: </a:t>
            </a:r>
            <a:endParaRPr lang="ru-RU" sz="4000" dirty="0">
              <a:solidFill>
                <a:srgbClr val="660066"/>
              </a:solidFill>
              <a:latin typeface="Arial Black" panose="020B0A04020102020204" pitchFamily="34" charset="0"/>
            </a:endParaRPr>
          </a:p>
          <a:p>
            <a:r>
              <a:rPr lang="ru-RU" sz="3200" i="1" dirty="0"/>
              <a:t>Муниципальный</a:t>
            </a:r>
          </a:p>
          <a:p>
            <a:endParaRPr lang="ru-RU" dirty="0"/>
          </a:p>
          <a:p>
            <a:endParaRPr lang="ru-RU" dirty="0"/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Дата начала и </a:t>
            </a:r>
          </a:p>
          <a:p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окончания проекта: </a:t>
            </a:r>
          </a:p>
          <a:p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3200" dirty="0"/>
              <a:t>с 01.09.2024г. по 31.05.2025 г.</a:t>
            </a:r>
          </a:p>
          <a:p>
            <a:r>
              <a:rPr lang="ru-RU" sz="3200" i="1" dirty="0"/>
              <a:t>с последующей реализацией</a:t>
            </a:r>
            <a:endParaRPr lang="ru-RU" sz="3200" dirty="0"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10600" y="1365600"/>
            <a:ext cx="9144000" cy="71096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Arial Black" panose="020B0A04020102020204" pitchFamily="34" charset="0"/>
              </a:rPr>
              <a:t>Цель практики :</a:t>
            </a:r>
          </a:p>
          <a:p>
            <a:pPr algn="ctr"/>
            <a:r>
              <a:rPr lang="ru-RU" sz="3200" i="1" dirty="0"/>
              <a:t>Создание </a:t>
            </a:r>
            <a:r>
              <a:rPr lang="ru-RU" sz="3200" i="1" dirty="0" smtClean="0"/>
              <a:t> </a:t>
            </a:r>
            <a:r>
              <a:rPr lang="ru-RU" sz="3200" i="1" dirty="0"/>
              <a:t>постоянно действующую инклюзивную творческую лабораторию «Северный формат» для не менее 10 </a:t>
            </a:r>
            <a:r>
              <a:rPr lang="ru-RU" sz="3200" i="1" dirty="0" err="1"/>
              <a:t>нормотипичных</a:t>
            </a:r>
            <a:r>
              <a:rPr lang="ru-RU" sz="3200" i="1" dirty="0"/>
              <a:t> </a:t>
            </a:r>
            <a:r>
              <a:rPr lang="ru-RU" sz="3200" i="1" dirty="0" smtClean="0"/>
              <a:t>детей и молодежи , </a:t>
            </a:r>
            <a:r>
              <a:rPr lang="ru-RU" sz="3200" i="1" dirty="0"/>
              <a:t>15 детей и молодежи с инвалидностью, посещающих ГОАУСОН «Полярнинский КЦСОН», </a:t>
            </a:r>
            <a:r>
              <a:rPr lang="ru-RU" sz="3200" i="1" dirty="0" err="1"/>
              <a:t>Снежногорскую</a:t>
            </a:r>
            <a:r>
              <a:rPr lang="ru-RU" sz="3200" i="1" dirty="0"/>
              <a:t> городскую организацию «Всероссийское общество инвалидов», отдел «Преодоление» Городской библиотеки «Центр – Книга», проживающих в городе Снежногорск ЗАТО Александровск, Мурманской области, для включения их в современное общество посредством творческой деятельности.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22233" y="-313694"/>
            <a:ext cx="2501867" cy="2437889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799" y="2628900"/>
            <a:ext cx="936514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9900FF"/>
                </a:solidFill>
                <a:latin typeface="Arial Black" panose="020B0A04020102020204" pitchFamily="34" charset="0"/>
              </a:rPr>
              <a:t>Направления работы лаборатории: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i="1" dirty="0"/>
              <a:t>Изобразительное искусство,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i="1" dirty="0"/>
              <a:t>Театральное искусство,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i="1" dirty="0"/>
              <a:t> Фотоискусство.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63715" y="2628900"/>
            <a:ext cx="102584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B0F0"/>
                </a:solidFill>
                <a:latin typeface="Arial Black" panose="020B0A04020102020204" pitchFamily="34" charset="0"/>
              </a:rPr>
              <a:t>Итог творческой работы : </a:t>
            </a:r>
          </a:p>
          <a:p>
            <a:endParaRPr lang="ru-RU" sz="2000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4000" i="1" dirty="0"/>
              <a:t> постановки </a:t>
            </a:r>
            <a:r>
              <a:rPr lang="ru-RU" sz="4000" i="1" dirty="0" smtClean="0"/>
              <a:t>мини-спектаклей;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4000" i="1" dirty="0" smtClean="0"/>
              <a:t> </a:t>
            </a:r>
            <a:r>
              <a:rPr lang="ru-RU" sz="4000" i="1" dirty="0"/>
              <a:t>участие в творческих конкурсах и фестивалях различного уровня;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40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4000" i="1" dirty="0"/>
              <a:t> выставка творческих работ участников проекта (изо и фотоработы).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Изобразительное 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026" name="Picture 2" descr="https://sun9-44.userapi.com/impg/N_-dbGtHdhE4Ewddih_ej1v7epb1gEF9zoR34w/IsC9G5lf4XM.jpg?size=2560x1440&amp;quality=96&amp;sign=06e7ce2e9a23bf159a4369221d652550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2101335"/>
            <a:ext cx="7994264" cy="44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29.userapi.com/impg/BdowIJenPhNDo6Hy023TAI7eCHwkPJeKp3ePzg/gau-2NLdN48.jpg?size=1280x960&amp;quality=96&amp;sign=e52ba7f7ee38d707478c884d47dfa755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53570"/>
            <a:ext cx="10828736" cy="812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12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Изобразительное 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116575"/>
            <a:ext cx="10058400" cy="6702980"/>
          </a:xfrm>
          <a:prstGeom prst="rect">
            <a:avLst/>
          </a:prstGeom>
        </p:spPr>
      </p:pic>
      <p:pic>
        <p:nvPicPr>
          <p:cNvPr id="7" name="Picture 2" descr="https://sun9-7.userapi.com/impg/FSoomqT7G9XbJTchMpSZRlZJn4IqUoMxjo8rIA/f4H6PCYfaU4.jpg?size=1280x960&amp;quality=96&amp;sign=1f9b3db00f3ceefa987990321c55d34f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3827"/>
            <a:ext cx="9775966" cy="73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312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Изобразительное 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1792655"/>
            <a:ext cx="10058400" cy="6702980"/>
          </a:xfrm>
          <a:prstGeom prst="rect">
            <a:avLst/>
          </a:prstGeom>
        </p:spPr>
      </p:pic>
      <p:pic>
        <p:nvPicPr>
          <p:cNvPr id="3074" name="Picture 2" descr="https://sun9-60.userapi.com/impg/PVhvn2Rk2VZaRAL1KKjgH1wXR-wB6tjnZTW3Tg/RFFVAHWzn8Y.jpg?size=1280x719&amp;quality=96&amp;sign=5d060fc3cfe0fbad96ff9beef3bbad07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7" y="3698171"/>
            <a:ext cx="9207589" cy="51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78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Изобразительное 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267442"/>
            <a:ext cx="10058400" cy="7543800"/>
          </a:xfrm>
          <a:prstGeom prst="rect">
            <a:avLst/>
          </a:prstGeom>
        </p:spPr>
      </p:pic>
      <p:pic>
        <p:nvPicPr>
          <p:cNvPr id="13" name="Picture 4" descr="https://sun9-27.userapi.com/impg/v_vTNcA63igIBLJswICvawM8BCo_j6nXfnnQCw/zK6CGfvksFM.jpg?size=1280x605&amp;quality=95&amp;sign=b730b0b8db85c81819ae18967e36d699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377" y="4136322"/>
            <a:ext cx="9934969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3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377" y="-111613"/>
            <a:ext cx="18417377" cy="1035977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29377" y="8870247"/>
            <a:ext cx="18417377" cy="1416753"/>
          </a:xfrm>
          <a:prstGeom prst="rect">
            <a:avLst/>
          </a:prstGeom>
          <a:solidFill>
            <a:srgbClr val="18258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97645" y="143479"/>
            <a:ext cx="8226913" cy="12221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33298" y="9335802"/>
            <a:ext cx="16221302" cy="58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ru-RU" sz="4800" dirty="0">
                <a:solidFill>
                  <a:srgbClr val="FFFFFF"/>
                </a:solidFill>
                <a:latin typeface="Open Sans Bold"/>
              </a:rPr>
              <a:t>Театральное искусство</a:t>
            </a:r>
            <a:endParaRPr lang="en-US" sz="4800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45" y="9375123"/>
            <a:ext cx="455591" cy="46146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425441" y="428091"/>
            <a:ext cx="62382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Инклюзивная творческая лаборатория </a:t>
            </a:r>
          </a:p>
          <a:p>
            <a:pPr algn="ctr">
              <a:lnSpc>
                <a:spcPts val="2463"/>
              </a:lnSpc>
            </a:pP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«</a:t>
            </a:r>
            <a:r>
              <a:rPr lang="ru-RU" sz="1759" spc="105" dirty="0">
                <a:solidFill>
                  <a:srgbClr val="FFFFFF"/>
                </a:solidFill>
                <a:latin typeface="Roboto Bold"/>
              </a:rPr>
              <a:t>Северный формат</a:t>
            </a:r>
            <a:r>
              <a:rPr lang="en-US" sz="1759" spc="105" dirty="0">
                <a:solidFill>
                  <a:srgbClr val="FFFFFF"/>
                </a:solidFill>
                <a:latin typeface="Roboto Bold"/>
              </a:rPr>
              <a:t>"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11" y="1931"/>
            <a:ext cx="3124200" cy="1790724"/>
          </a:xfrm>
          <a:prstGeom prst="rect">
            <a:avLst/>
          </a:prstGeom>
        </p:spPr>
      </p:pic>
      <p:pic>
        <p:nvPicPr>
          <p:cNvPr id="15362" name="Picture 2" descr="https://sun9-49.userapi.com/impg/kmB4n5E5Ps6tQvWxSQqihsZxvqTf7wjRxwSJEg/9IqaY9ttgyw.jpg?size=1221x720&amp;quality=96&amp;sign=8547db304fedd297f220f91854fa66be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174"/>
          <a:stretch/>
        </p:blipFill>
        <p:spPr bwMode="auto">
          <a:xfrm>
            <a:off x="-129377" y="2012246"/>
            <a:ext cx="823705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5.userapi.com/impg/CvMmXmmZwKPS91a08kFcPy8rTb3AIX9ILUNgaA/e3fhWGNXbOw.jpg?size=2560x1211&amp;quality=95&amp;sign=d4daa8573d8ba9575717eef2ae58933a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29" y="2114263"/>
            <a:ext cx="10350222" cy="569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028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370</Words>
  <Application>Microsoft Office PowerPoint</Application>
  <PresentationFormat>Произвольный</PresentationFormat>
  <Paragraphs>89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a_MonumentoTitulGr</vt:lpstr>
      <vt:lpstr>Calibri</vt:lpstr>
      <vt:lpstr>Wingdings</vt:lpstr>
      <vt:lpstr>Arial Black</vt:lpstr>
      <vt:lpstr>Open Sans Bold</vt:lpstr>
      <vt:lpstr>Roboto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Золотой Архитектура Презентация</dc:title>
  <dc:creator>Admin</dc:creator>
  <cp:lastModifiedBy>User</cp:lastModifiedBy>
  <cp:revision>98</cp:revision>
  <dcterms:created xsi:type="dcterms:W3CDTF">2006-08-16T00:00:00Z</dcterms:created>
  <dcterms:modified xsi:type="dcterms:W3CDTF">2025-06-03T18:17:04Z</dcterms:modified>
  <dc:identifier>DAFNZJfsHws</dc:identifier>
</cp:coreProperties>
</file>