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319" r:id="rId4"/>
    <p:sldId id="316" r:id="rId5"/>
    <p:sldId id="318" r:id="rId6"/>
    <p:sldId id="325" r:id="rId7"/>
    <p:sldId id="320" r:id="rId8"/>
    <p:sldId id="322" r:id="rId9"/>
    <p:sldId id="321" r:id="rId10"/>
    <p:sldId id="324" r:id="rId11"/>
    <p:sldId id="282" r:id="rId12"/>
    <p:sldId id="330" r:id="rId13"/>
    <p:sldId id="332" r:id="rId14"/>
    <p:sldId id="33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12" y="-64"/>
      </p:cViewPr>
      <p:guideLst>
        <p:guide orient="horz" pos="2228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DF01-B099-4F89-B860-F9139732F5C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02123-2074-4C14-B159-ADC2A647DD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15900"/>
            <a:ext cx="11976735" cy="6641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445" y="2149840"/>
            <a:ext cx="10958732" cy="2971335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5000" b="1" dirty="0" err="1">
                <a:latin typeface="+mn-lt"/>
                <a:cs typeface="Times New Roman" panose="02020603050405020304" pitchFamily="18" charset="0"/>
              </a:rPr>
              <a:t>Добро.Центр</a:t>
            </a:r>
            <a:r>
              <a:rPr lang="ru-RU" sz="5000" b="1" dirty="0">
                <a:latin typeface="+mn-lt"/>
                <a:cs typeface="Times New Roman" panose="02020603050405020304" pitchFamily="18" charset="0"/>
              </a:rPr>
              <a:t> «Молоды Душой»</a:t>
            </a:r>
            <a:r>
              <a:rPr lang="ru-RU" sz="56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5600" b="1" dirty="0">
                <a:latin typeface="+mn-lt"/>
                <a:cs typeface="Times New Roman" panose="02020603050405020304" pitchFamily="18" charset="0"/>
              </a:rPr>
            </a:br>
            <a:r>
              <a:rPr lang="ru-RU" sz="5600" b="1" dirty="0">
                <a:latin typeface="+mn-lt"/>
                <a:cs typeface="Times New Roman" panose="02020603050405020304" pitchFamily="18" charset="0"/>
              </a:rPr>
              <a:t>Удмуртской Республики</a:t>
            </a:r>
            <a:br>
              <a:rPr lang="ru-RU" sz="5600" b="1" dirty="0">
                <a:latin typeface="+mn-lt"/>
                <a:cs typeface="Times New Roman" panose="02020603050405020304" pitchFamily="18" charset="0"/>
              </a:rPr>
            </a:br>
            <a:endParaRPr lang="ru-RU" sz="5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53060"/>
            <a:ext cx="5161280" cy="138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15900"/>
            <a:ext cx="11976735" cy="664146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40000" y="540000"/>
            <a:ext cx="6043295" cy="1168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1325" y="4813300"/>
            <a:ext cx="1738630" cy="1728470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70" y="2197735"/>
            <a:ext cx="66694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latin typeface="Montserrat" panose="00000500000000000000" pitchFamily="2" charset="-52"/>
              </a:rPr>
              <a:t>  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800" b="1" dirty="0"/>
              <a:t>Событийное </a:t>
            </a:r>
            <a:r>
              <a:rPr lang="ru-RU" sz="2800" b="1" dirty="0" err="1"/>
              <a:t>волонтерство</a:t>
            </a:r>
            <a:endParaRPr lang="ru-RU" sz="2800" b="1" dirty="0"/>
          </a:p>
          <a:p>
            <a:pPr algn="l"/>
            <a:r>
              <a:rPr lang="ru-RU" sz="2800" b="1" dirty="0"/>
              <a:t>   </a:t>
            </a:r>
            <a:r>
              <a:rPr lang="ru-RU" sz="2800" b="1" dirty="0" smtClean="0"/>
              <a:t> - </a:t>
            </a:r>
            <a:r>
              <a:rPr lang="ru-RU" sz="2800" b="1" dirty="0"/>
              <a:t>Акция «</a:t>
            </a:r>
            <a:r>
              <a:rPr lang="ru-RU" sz="2800" b="1" dirty="0" err="1"/>
              <a:t>МыВместе</a:t>
            </a:r>
            <a:r>
              <a:rPr lang="ru-RU" sz="2800" b="1" dirty="0"/>
              <a:t>»</a:t>
            </a:r>
          </a:p>
          <a:p>
            <a:pPr algn="l"/>
            <a:r>
              <a:rPr lang="ru-RU" sz="2800" b="1" dirty="0"/>
              <a:t>   </a:t>
            </a:r>
            <a:r>
              <a:rPr lang="ru-RU" sz="2800" b="1" dirty="0" smtClean="0"/>
              <a:t> - </a:t>
            </a:r>
            <a:r>
              <a:rPr lang="ru-RU" sz="2800" b="1" dirty="0"/>
              <a:t>Неделя добра </a:t>
            </a:r>
          </a:p>
          <a:p>
            <a:pPr algn="l"/>
            <a:r>
              <a:rPr lang="ru-RU" sz="2800" b="1" dirty="0" smtClean="0"/>
              <a:t>    - </a:t>
            </a:r>
            <a:r>
              <a:rPr lang="ru-RU" sz="2800" b="1" dirty="0"/>
              <a:t>Социальные  проекты</a:t>
            </a:r>
            <a:r>
              <a:rPr lang="ru-RU" sz="3200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6215" y="751840"/>
            <a:ext cx="654685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Энергия добра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2" y="4955482"/>
            <a:ext cx="1450974" cy="1444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3" y="202773"/>
            <a:ext cx="2145586" cy="286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35" y="4692650"/>
            <a:ext cx="3785235" cy="188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28" y="2106523"/>
            <a:ext cx="3520960" cy="286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15900"/>
            <a:ext cx="11976100" cy="66427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10" y="4914265"/>
            <a:ext cx="7901940" cy="18408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/>
          </a:p>
        </p:txBody>
      </p:sp>
      <p:sp>
        <p:nvSpPr>
          <p:cNvPr id="9" name="Скругленный прямоугольник 11"/>
          <p:cNvSpPr/>
          <p:nvPr/>
        </p:nvSpPr>
        <p:spPr>
          <a:xfrm>
            <a:off x="3301365" y="488950"/>
            <a:ext cx="7479030" cy="98933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91025" y="661035"/>
            <a:ext cx="5704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Образовательные проекты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0000" y="1800000"/>
            <a:ext cx="953325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Мой друг гаджет</a:t>
            </a:r>
            <a:r>
              <a:rPr lang="ru-RU" sz="2800" dirty="0"/>
              <a:t>: </a:t>
            </a: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Обучение людей  старшего возраста  пользоваться онлайн сервисами: Госуслугами, онлайн-банкингом, доставкой продуктов и лекарств, покупкой электронных Авиа- и Ж/Д билетов и т.д. (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Подписано Соглашение с  «Университетом 55+»)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3200" b="1" dirty="0"/>
          </a:p>
          <a:p>
            <a:r>
              <a:rPr lang="ru-RU" sz="3200" b="1" dirty="0"/>
              <a:t>Основы финансовой грамотности</a:t>
            </a: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Курсы проведут  специалисты «Центра финансового просвещения </a:t>
            </a: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Удмуртской Республики»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22020" y="2147570"/>
            <a:ext cx="10347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ru-RU" sz="2000" b="1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V="1">
            <a:off x="2116476" y="6858000"/>
            <a:ext cx="7514364" cy="9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43" y="5026103"/>
            <a:ext cx="1616444" cy="1616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52" y="5122507"/>
            <a:ext cx="1702196" cy="152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" y="215900"/>
            <a:ext cx="11976735" cy="6642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79" y="2976880"/>
            <a:ext cx="8519760" cy="326043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1560195" y="1332865"/>
            <a:ext cx="931799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l"/>
            <a:r>
              <a:rPr lang="ru-RU" sz="2800" b="1" dirty="0"/>
              <a:t>Серебряный наставник – это </a:t>
            </a:r>
            <a:r>
              <a:rPr lang="ru-RU" sz="2800" b="1" dirty="0">
                <a:cs typeface="Times New Roman" panose="02020603050405020304" pitchFamily="18" charset="0"/>
              </a:rPr>
              <a:t>серебряный волонтер, который может быть  наставником  для    подопечного </a:t>
            </a:r>
          </a:p>
          <a:p>
            <a:pPr algn="l"/>
            <a:r>
              <a:rPr lang="ru-RU" sz="2800" b="1" dirty="0">
                <a:cs typeface="Times New Roman" panose="02020603050405020304" pitchFamily="18" charset="0"/>
              </a:rPr>
              <a:t>в освоении им новых навыков, которым наставник  обладает сам:</a:t>
            </a:r>
          </a:p>
          <a:p>
            <a:pPr algn="l"/>
            <a:r>
              <a:rPr lang="ru-RU" sz="2800" b="1" dirty="0">
                <a:cs typeface="Times New Roman" panose="02020603050405020304" pitchFamily="18" charset="0"/>
              </a:rPr>
              <a:t>- наставничество внутри членов Корпуса </a:t>
            </a:r>
          </a:p>
          <a:p>
            <a:pPr indent="0" algn="l"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- наставничество для новых серебряных волонтеров</a:t>
            </a:r>
          </a:p>
          <a:p>
            <a:pPr indent="0" algn="l"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- наставничество для подростков,  иностранцев,  школьников, студентов,  социально-незащищенных граждан</a:t>
            </a:r>
          </a:p>
        </p:txBody>
      </p:sp>
      <p:sp>
        <p:nvSpPr>
          <p:cNvPr id="11" name="Скругленный прямоугольник 11"/>
          <p:cNvSpPr/>
          <p:nvPr/>
        </p:nvSpPr>
        <p:spPr>
          <a:xfrm>
            <a:off x="3240405" y="472440"/>
            <a:ext cx="7805420" cy="11017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39770" y="331470"/>
            <a:ext cx="7806055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ru-RU" sz="2400" b="1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36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 «Серебряный наставник»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2116476" y="6858000"/>
            <a:ext cx="7514364" cy="9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95" y="5726430"/>
            <a:ext cx="1101090" cy="984250"/>
          </a:xfrm>
          <a:prstGeom prst="rect">
            <a:avLst/>
          </a:prstGeom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491" r="5407" b="18137"/>
          <a:stretch>
            <a:fillRect/>
          </a:stretch>
        </p:blipFill>
        <p:spPr>
          <a:xfrm>
            <a:off x="3809365" y="5400000"/>
            <a:ext cx="1800225" cy="1193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5400000"/>
            <a:ext cx="1712595" cy="1189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16535"/>
            <a:ext cx="11976100" cy="664146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89935" y="620395"/>
            <a:ext cx="8508365" cy="1162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9935" y="878840"/>
            <a:ext cx="8508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Наши контакты</a:t>
            </a:r>
            <a:endParaRPr lang="ru-RU" sz="3600" b="1" dirty="0"/>
          </a:p>
        </p:txBody>
      </p:sp>
      <p:sp>
        <p:nvSpPr>
          <p:cNvPr id="6" name="TextBox 11"/>
          <p:cNvSpPr txBox="1"/>
          <p:nvPr/>
        </p:nvSpPr>
        <p:spPr>
          <a:xfrm>
            <a:off x="922020" y="2147570"/>
            <a:ext cx="10347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ru-RU" sz="2000" b="1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922020" y="2147570"/>
            <a:ext cx="1021651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ВКонтакт: </a:t>
            </a:r>
            <a:r>
              <a:rPr lang="en-US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</a:t>
            </a:r>
            <a:r>
              <a:rPr lang="ru-RU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//vk.com/ md_udm</a:t>
            </a:r>
          </a:p>
          <a:p>
            <a:pPr>
              <a:spcAft>
                <a:spcPts val="0"/>
              </a:spcAft>
            </a:pPr>
            <a:endParaRPr lang="en-US" sz="2800" b="1" dirty="0">
              <a:solidFill>
                <a:srgbClr val="21252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altLang="ru-RU" sz="2800" b="1" dirty="0">
              <a:solidFill>
                <a:srgbClr val="21252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altLang="ru-RU" sz="2800" b="1" dirty="0">
              <a:solidFill>
                <a:srgbClr val="21252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altLang="ru-RU" sz="2800" b="1" dirty="0">
              <a:solidFill>
                <a:srgbClr val="21252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altLang="ru-RU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Электронная почта: </a:t>
            </a:r>
            <a:r>
              <a:rPr lang="en-US" altLang="ru-RU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dcmd@molcentr18.ru</a:t>
            </a:r>
          </a:p>
          <a:p>
            <a:pPr>
              <a:spcAft>
                <a:spcPts val="0"/>
              </a:spcAft>
            </a:pPr>
            <a:r>
              <a:rPr lang="ru-RU" altLang="en-US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Руководитель Добро.Центр «Молоды душой»</a:t>
            </a:r>
          </a:p>
          <a:p>
            <a:pPr>
              <a:spcAft>
                <a:spcPts val="0"/>
              </a:spcAft>
            </a:pPr>
            <a:r>
              <a:rPr lang="ru-RU" altLang="en-US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Удмуртской республики:</a:t>
            </a:r>
          </a:p>
          <a:p>
            <a:pPr>
              <a:spcAft>
                <a:spcPts val="0"/>
              </a:spcAft>
            </a:pPr>
            <a:r>
              <a:rPr lang="ru-RU" altLang="en-US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Салия Ахмаровна Закирова</a:t>
            </a:r>
          </a:p>
          <a:p>
            <a:pPr>
              <a:spcAft>
                <a:spcPts val="0"/>
              </a:spcAft>
            </a:pPr>
            <a:r>
              <a:rPr lang="ru-RU" altLang="ru-RU" sz="2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+mn-ea"/>
              </a:rPr>
              <a:t>Телефон: 8-912-445-61-70</a:t>
            </a:r>
            <a:endParaRPr lang="ru-RU" altLang="en-US" sz="2800" b="1" dirty="0">
              <a:solidFill>
                <a:srgbClr val="21252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Изображение 3" descr="photo_1_2023-09-15_12-47-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10" y="2056130"/>
            <a:ext cx="2353310" cy="235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13897"/>
            <a:ext cx="11976100" cy="664146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89935" y="620395"/>
            <a:ext cx="8508365" cy="11620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tx1"/>
                </a:solidFill>
              </a:rPr>
              <a:t>Хэштеги</a:t>
            </a:r>
            <a:r>
              <a:rPr lang="ru-RU" sz="3600" b="1" dirty="0">
                <a:solidFill>
                  <a:schemeClr val="tx1"/>
                </a:solidFill>
              </a:rPr>
              <a:t> для постов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922020" y="2147570"/>
            <a:ext cx="10347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ru-RU" sz="2000" b="1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96733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#</a:t>
            </a:r>
            <a:r>
              <a:rPr lang="ru-RU" sz="3200" b="1" dirty="0" err="1" smtClean="0"/>
              <a:t>ДоброЦентрУдмуртия</a:t>
            </a:r>
            <a:endParaRPr lang="ru-RU" sz="3200" b="1" dirty="0" smtClean="0"/>
          </a:p>
          <a:p>
            <a:r>
              <a:rPr lang="en-US" sz="3200" b="1" dirty="0" smtClean="0"/>
              <a:t>#</a:t>
            </a:r>
            <a:r>
              <a:rPr lang="ru-RU" sz="3200" b="1" dirty="0" err="1" smtClean="0"/>
              <a:t>ДоброЦМД_Удмуртия</a:t>
            </a:r>
            <a:endParaRPr lang="ru-RU" sz="3200" b="1" dirty="0" smtClean="0"/>
          </a:p>
          <a:p>
            <a:r>
              <a:rPr lang="en-US" sz="3200" b="1" dirty="0" smtClean="0"/>
              <a:t>#</a:t>
            </a:r>
            <a:r>
              <a:rPr lang="ru-RU" sz="3200" b="1" dirty="0" err="1" smtClean="0"/>
              <a:t>ДобровольцыУдмуртии</a:t>
            </a:r>
            <a:endParaRPr lang="ru-RU" sz="3200" b="1" dirty="0" smtClean="0"/>
          </a:p>
          <a:p>
            <a:r>
              <a:rPr lang="en-US" sz="3200" b="1" dirty="0" smtClean="0"/>
              <a:t>#</a:t>
            </a:r>
            <a:r>
              <a:rPr lang="ru-RU" sz="3200" b="1" dirty="0" err="1" smtClean="0"/>
              <a:t>Молодыдушой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562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" y="148590"/>
            <a:ext cx="12012295" cy="670941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40000" y="540000"/>
            <a:ext cx="6976154" cy="14756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7526" y="2864787"/>
            <a:ext cx="1738365" cy="1738365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0000" y="648000"/>
            <a:ext cx="6976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/>
              <a:t>Добро.Центр</a:t>
            </a:r>
            <a:r>
              <a:rPr lang="ru-RU" sz="3600" b="1" dirty="0"/>
              <a:t> </a:t>
            </a:r>
          </a:p>
          <a:p>
            <a:pPr algn="ctr"/>
            <a:r>
              <a:rPr lang="ru-RU" sz="3600" b="1" dirty="0"/>
              <a:t>«Молоды душой»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65" b="94530" l="0" r="96875">
                        <a14:foregroundMark x1="27679" y1="12254" x2="23214" y2="80088"/>
                        <a14:foregroundMark x1="15179" y1="63895" x2="4018" y2="27790"/>
                        <a14:foregroundMark x1="35045" y1="14223" x2="54688" y2="90372"/>
                        <a14:foregroundMark x1="41518" y1="94967" x2="78348" y2="29103"/>
                        <a14:foregroundMark x1="32366" y1="12910" x2="82366" y2="73742"/>
                        <a14:foregroundMark x1="51339" y1="12254" x2="91518" y2="42013"/>
                        <a14:foregroundMark x1="95536" y1="63457" x2="96875" y2="37637"/>
                        <a14:foregroundMark x1="60714" y1="12910" x2="33036" y2="6565"/>
                        <a14:foregroundMark x1="52009" y1="29759" x2="19866" y2="65864"/>
                        <a14:foregroundMark x1="0" y1="35667" x2="4018" y2="70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5" y="2995771"/>
            <a:ext cx="1447228" cy="1475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8920" y="2254885"/>
            <a:ext cx="758380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это Ресурсный центр поддержки и стимулирования  деятельности «серебряных» добровольцев в целях 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effectLst/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повышения качества жизни  граждан пожилого возраста, их самореализации и социальной активности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15900"/>
            <a:ext cx="11975465" cy="66421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880000" y="720000"/>
            <a:ext cx="5241290" cy="12414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0000" y="972000"/>
            <a:ext cx="45929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dirty="0">
                <a:latin typeface="Montserrat SemiBold" panose="00000700000000000000" pitchFamily="2" charset="-52"/>
              </a:rPr>
              <a:t>   </a:t>
            </a:r>
            <a:r>
              <a:rPr lang="ru-RU" sz="3600" b="1" dirty="0"/>
              <a:t>Ресурсы</a:t>
            </a:r>
            <a:r>
              <a:rPr lang="ru-RU" sz="3600" dirty="0"/>
              <a:t> </a:t>
            </a:r>
            <a:r>
              <a:rPr lang="ru-RU" sz="3600" b="1" dirty="0"/>
              <a:t>центра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674" y="1888442"/>
            <a:ext cx="10407722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Montserrat" panose="00000500000000000000" pitchFamily="2" charset="-52"/>
            </a:endParaRPr>
          </a:p>
          <a:p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- кадры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- помещение с материально – техническим оснащением,  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по адресу гор.Ижевск, ул.Коммунаров, 188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- информационная поддержка деятельности сети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Добро.Центров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в муниципальных образованиях Удмуртии  </a:t>
            </a:r>
          </a:p>
          <a:p>
            <a:pPr indent="0">
              <a:buFontTx/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формы поощрения: благодарности, 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униформа,  фирменные сувениры</a:t>
            </a:r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52" y="236973"/>
            <a:ext cx="3301288" cy="2475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25" y="4480560"/>
            <a:ext cx="2787015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15900"/>
            <a:ext cx="11976735" cy="664146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9770" y="360045"/>
            <a:ext cx="7550785" cy="8337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3600" b="1" dirty="0">
                <a:solidFill>
                  <a:schemeClr val="tx1"/>
                </a:solidFill>
              </a:rPr>
              <a:t>Задачи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620" y="1217930"/>
            <a:ext cx="10906760" cy="6939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b="1" dirty="0">
                <a:effectLst/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содействие в создании и развитии </a:t>
            </a:r>
            <a:r>
              <a:rPr lang="ru-RU" b="1" dirty="0" smtClean="0">
                <a:effectLst/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сети  </a:t>
            </a:r>
            <a:r>
              <a:rPr lang="ru-RU" b="1" dirty="0" err="1">
                <a:effectLst/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Добро.Центров</a:t>
            </a:r>
            <a:r>
              <a:rPr lang="ru-RU" b="1" dirty="0">
                <a:effectLst/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 «Молоды душой» на территории муниципальных образований Удмуртской Республики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</a:t>
            </a:r>
            <a:r>
              <a:rPr lang="ru-RU" b="1" dirty="0">
                <a:effectLst/>
                <a:latin typeface="Calibri" panose="020F0502020204030204" pitchFamily="34" charset="0"/>
                <a:ea typeface="Liberation Mono"/>
                <a:cs typeface="Calibri" panose="020F0502020204030204" pitchFamily="34" charset="0"/>
              </a:rPr>
              <a:t>поддержка  гражданских инициатив и проектов «серебряных» добровольцев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b="1" dirty="0">
                <a:effectLst/>
                <a:latin typeface="Calibri" panose="020F0502020204030204" pitchFamily="34" charset="0"/>
                <a:ea typeface="Liberation Mono"/>
                <a:cs typeface="Calibri" panose="020F0502020204030204" pitchFamily="34" charset="0"/>
              </a:rPr>
              <a:t>обеспечение тиражирования успешных практик, методик и технологий развития «серебряного</a:t>
            </a:r>
            <a:r>
              <a:rPr lang="ru-RU" b="1" dirty="0">
                <a:latin typeface="Calibri" panose="020F0502020204030204" pitchFamily="34" charset="0"/>
                <a:ea typeface="Liberation Mono"/>
                <a:cs typeface="Calibri" panose="020F0502020204030204" pitchFamily="34" charset="0"/>
              </a:rPr>
              <a:t>» добровольчества  между </a:t>
            </a:r>
            <a:r>
              <a:rPr lang="ru-RU" b="1" dirty="0">
                <a:effectLst/>
                <a:latin typeface="Calibri" panose="020F0502020204030204" pitchFamily="34" charset="0"/>
                <a:ea typeface="Liberation Mono"/>
                <a:cs typeface="Calibri" panose="020F0502020204030204" pitchFamily="34" charset="0"/>
              </a:rPr>
              <a:t>регионами и внутри региона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b="1" dirty="0">
                <a:effectLst/>
                <a:latin typeface="Calibri" panose="020F0502020204030204" pitchFamily="34" charset="0"/>
                <a:ea typeface="Liberation Mono"/>
                <a:cs typeface="Calibri" panose="020F0502020204030204" pitchFamily="34" charset="0"/>
              </a:rPr>
              <a:t>организация  межведомственного взаимодействия между «серебряными» </a:t>
            </a:r>
            <a:r>
              <a:rPr lang="ru-RU" b="1" dirty="0" smtClean="0">
                <a:effectLst/>
                <a:latin typeface="Calibri" panose="020F0502020204030204" pitchFamily="34" charset="0"/>
                <a:ea typeface="Liberation Mono"/>
                <a:cs typeface="Calibri" panose="020F0502020204030204" pitchFamily="34" charset="0"/>
              </a:rPr>
              <a:t>добровольцами, </a:t>
            </a:r>
          </a:p>
          <a:p>
            <a:pPr indent="0">
              <a:lnSpc>
                <a:spcPct val="150000"/>
              </a:lnSpc>
              <a:buFontTx/>
              <a:buNone/>
              <a:defRPr/>
            </a:pPr>
            <a:r>
              <a:rPr lang="ru-RU" b="1" dirty="0">
                <a:effectLst/>
                <a:latin typeface="Calibri" panose="020F0502020204030204" pitchFamily="34" charset="0"/>
                <a:ea typeface="Liberation Mono"/>
                <a:cs typeface="Calibri" panose="020F0502020204030204" pitchFamily="34" charset="0"/>
              </a:rPr>
              <a:t>      региональными организациями «серебряных» добровольцев , государственными и </a:t>
            </a:r>
          </a:p>
          <a:p>
            <a:pPr indent="0">
              <a:lnSpc>
                <a:spcPct val="150000"/>
              </a:lnSpc>
              <a:buFontTx/>
              <a:buNone/>
              <a:defRPr/>
            </a:pPr>
            <a:r>
              <a:rPr lang="ru-RU" b="1" dirty="0">
                <a:effectLst/>
                <a:latin typeface="Calibri" panose="020F0502020204030204" pitchFamily="34" charset="0"/>
                <a:ea typeface="Liberation Mono"/>
                <a:cs typeface="Calibri" panose="020F0502020204030204" pitchFamily="34" charset="0"/>
              </a:rPr>
              <a:t>      бизнес-структурами, НКО, образовательными учреждениями, СМИ и пользователями</a:t>
            </a:r>
          </a:p>
          <a:p>
            <a:pPr indent="0">
              <a:lnSpc>
                <a:spcPct val="150000"/>
              </a:lnSpc>
              <a:buFontTx/>
              <a:buNone/>
              <a:defRPr/>
            </a:pPr>
            <a:r>
              <a:rPr lang="ru-RU" b="1" dirty="0">
                <a:effectLst/>
                <a:latin typeface="Calibri" panose="020F0502020204030204" pitchFamily="34" charset="0"/>
                <a:ea typeface="Liberation Mono"/>
                <a:cs typeface="Calibri" panose="020F0502020204030204" pitchFamily="34" charset="0"/>
              </a:rPr>
              <a:t>      добровольческих (волонтерских) услуг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b="1" dirty="0">
                <a:effectLst/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осуществление информационного и методического сопровождения инициатив, 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      </a:t>
            </a:r>
            <a:r>
              <a:rPr lang="ru-RU" b="1" dirty="0">
                <a:effectLst/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проектов и программ «серебряных» добровольцев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-    </a:t>
            </a:r>
            <a:r>
              <a:rPr lang="ru-RU" b="1" dirty="0">
                <a:effectLst/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проведение системного учета, мониторинга уровня развития «серебряного»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effectLst/>
                <a:latin typeface="Calibri" panose="020F0502020204030204" pitchFamily="34" charset="0"/>
                <a:ea typeface="WenQuanYi Micro Hei"/>
                <a:cs typeface="Calibri" panose="020F0502020204030204" pitchFamily="34" charset="0"/>
              </a:rPr>
              <a:t>     добровольчества</a:t>
            </a:r>
          </a:p>
          <a:p>
            <a:pPr>
              <a:defRPr/>
            </a:pPr>
            <a:endParaRPr lang="ru-RU" sz="1800" dirty="0">
              <a:effectLst/>
              <a:latin typeface="Times New Roman" panose="02020603050405020304" pitchFamily="18" charset="0"/>
              <a:ea typeface="Liberation Mono"/>
              <a:cs typeface="Liberation Mono"/>
            </a:endParaRPr>
          </a:p>
          <a:p>
            <a:pPr marL="285750" indent="-285750">
              <a:buFontTx/>
              <a:buChar char="-"/>
              <a:defRPr/>
            </a:pPr>
            <a:endParaRPr lang="ru-RU" sz="1800" dirty="0">
              <a:effectLst/>
              <a:latin typeface="Liberation Mono"/>
              <a:ea typeface="Liberation Mono"/>
              <a:cs typeface="Liberation Mono"/>
            </a:endParaRPr>
          </a:p>
          <a:p>
            <a:pPr marL="285750" indent="-285750">
              <a:buFontTx/>
              <a:buChar char="-"/>
              <a:defRPr/>
            </a:pPr>
            <a:endParaRPr lang="ru-RU" sz="1800" dirty="0">
              <a:effectLst/>
              <a:latin typeface="Liberation Mono"/>
              <a:ea typeface="Liberation Mono"/>
              <a:cs typeface="Liberation Mono"/>
            </a:endParaRPr>
          </a:p>
          <a:p>
            <a:pPr>
              <a:defRPr/>
            </a:pPr>
            <a:endParaRPr lang="ru-RU" sz="1800" dirty="0">
              <a:effectLst/>
              <a:latin typeface="Liberation Mono"/>
              <a:ea typeface="Liberation Mono"/>
              <a:cs typeface="Liberation Mono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и и задачи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16000"/>
            <a:ext cx="12192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520315" y="575945"/>
            <a:ext cx="8039100" cy="120777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Направления деятельности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855" y="2254885"/>
            <a:ext cx="10451465" cy="4923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популяризация «серебряного» добровольческого  движения в </a:t>
            </a:r>
          </a:p>
          <a:p>
            <a:pPr lvl="0" algn="l"/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Удмуртской республике                                                                                  </a:t>
            </a:r>
          </a:p>
          <a:p>
            <a:pPr lvl="0" algn="l"/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создание механизмов по вовлечению граждан пожилого</a:t>
            </a:r>
          </a:p>
          <a:p>
            <a:pPr lvl="0" algn="l"/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возраста в добровольческую  деятельность </a:t>
            </a:r>
          </a:p>
          <a:p>
            <a:pPr lvl="0" algn="l"/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информационная поддержка деятельности «серебряных» </a:t>
            </a:r>
          </a:p>
          <a:p>
            <a:pPr lvl="0" algn="l"/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добровольцев, территориальной сети </a:t>
            </a:r>
            <a:r>
              <a:rPr lang="ru-RU" sz="28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Добро.Центров</a:t>
            </a:r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l"/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«Молоды душой», их проектов </a:t>
            </a:r>
          </a:p>
          <a:p>
            <a:pPr algn="l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о</a:t>
            </a:r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рганизация обучения «серебряных» волонтеров и </a:t>
            </a:r>
          </a:p>
          <a:p>
            <a:pPr algn="l"/>
            <a:r>
              <a:rPr lang="ru-RU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организаторов волонтерской деятельности</a:t>
            </a:r>
          </a:p>
          <a:p>
            <a:pPr lvl="0" algn="just"/>
            <a:endParaRPr lang="ru-RU" sz="3200" b="1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" y="216535"/>
            <a:ext cx="11989435" cy="664146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362200" y="417830"/>
            <a:ext cx="8260080" cy="11207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3600" b="1" dirty="0">
              <a:solidFill>
                <a:schemeClr val="tx1"/>
              </a:solidFill>
            </a:endParaRP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Направления деятельности 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025" y="1889125"/>
            <a:ext cx="980186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</a:rPr>
              <a:t>  </a:t>
            </a:r>
            <a:r>
              <a:rPr lang="ru-RU" sz="2800" b="1" dirty="0">
                <a:latin typeface="Times New Roman" panose="02020603050405020304" pitchFamily="18" charset="0"/>
              </a:rPr>
              <a:t>- </a:t>
            </a:r>
            <a:r>
              <a:rPr lang="ru-RU" sz="2800" b="1" dirty="0" smtClean="0">
                <a:effectLst/>
              </a:rPr>
              <a:t>предоставление </a:t>
            </a:r>
            <a:r>
              <a:rPr lang="ru-RU" sz="2800" b="1" dirty="0">
                <a:effectLst/>
              </a:rPr>
              <a:t>пространства  помещения Центра для</a:t>
            </a:r>
          </a:p>
          <a:p>
            <a:pPr lvl="0"/>
            <a:r>
              <a:rPr lang="ru-RU" sz="2800" b="1" dirty="0">
                <a:effectLst/>
              </a:rPr>
              <a:t>     деятельности «серебряных» добровольцев</a:t>
            </a:r>
          </a:p>
          <a:p>
            <a:pPr lvl="0"/>
            <a:r>
              <a:rPr lang="ru-RU" sz="2800" b="1" dirty="0">
                <a:effectLst/>
              </a:rPr>
              <a:t>  - ведение реестра и баз данных добровольческих</a:t>
            </a:r>
          </a:p>
          <a:p>
            <a:pPr lvl="0"/>
            <a:r>
              <a:rPr lang="ru-RU" sz="2800" b="1" dirty="0">
                <a:effectLst/>
              </a:rPr>
              <a:t>     объединений Удмуртской Республики, в том числе</a:t>
            </a:r>
          </a:p>
          <a:p>
            <a:pPr lvl="0"/>
            <a:r>
              <a:rPr lang="ru-RU" sz="2800" b="1" dirty="0">
                <a:effectLst/>
              </a:rPr>
              <a:t>     использованием ЕИС</a:t>
            </a:r>
          </a:p>
          <a:p>
            <a:pPr lvl="0"/>
            <a:r>
              <a:rPr lang="ru-RU" sz="2800" b="1" dirty="0">
                <a:effectLst/>
              </a:rPr>
              <a:t>     «Добровольцы России»</a:t>
            </a:r>
          </a:p>
          <a:p>
            <a:r>
              <a:rPr lang="ru-RU" sz="2800" b="1" dirty="0">
                <a:effectLst/>
                <a:ea typeface="Liberation Mono"/>
                <a:cs typeface="Liberation Mono"/>
              </a:rPr>
              <a:t>  - представление интересов   организаций «серебряных»</a:t>
            </a:r>
          </a:p>
          <a:p>
            <a:r>
              <a:rPr lang="ru-RU" sz="2800" b="1" dirty="0">
                <a:effectLst/>
                <a:ea typeface="Liberation Mono"/>
                <a:cs typeface="Liberation Mono"/>
              </a:rPr>
              <a:t>    добровольцев  на различных площадках: общественных </a:t>
            </a:r>
          </a:p>
          <a:p>
            <a:r>
              <a:rPr lang="ru-RU" sz="2800" b="1" dirty="0">
                <a:effectLst/>
                <a:ea typeface="Liberation Mono"/>
                <a:cs typeface="Liberation Mono"/>
              </a:rPr>
              <a:t>    советах, комиссиях, в органах государственной </a:t>
            </a:r>
          </a:p>
          <a:p>
            <a:r>
              <a:rPr lang="ru-RU" sz="2800" b="1" dirty="0">
                <a:effectLst/>
                <a:ea typeface="Liberation Mono"/>
                <a:cs typeface="Liberation Mono"/>
              </a:rPr>
              <a:t>    власти и иных структурах</a:t>
            </a:r>
            <a:endParaRPr lang="ru-RU" sz="2800" dirty="0">
              <a:effectLst/>
              <a:ea typeface="Liberation Mono"/>
              <a:cs typeface="Liberation Mono"/>
            </a:endParaRPr>
          </a:p>
          <a:p>
            <a:pPr marL="457200" lvl="0" indent="-457200" algn="just">
              <a:buFontTx/>
              <a:buChar char="-"/>
            </a:pPr>
            <a:endParaRPr lang="ru-RU" sz="3200" dirty="0">
              <a:effectLst/>
              <a:latin typeface="Times New Roman" panose="02020603050405020304" pitchFamily="18" charset="0"/>
            </a:endParaRPr>
          </a:p>
          <a:p>
            <a:pPr lvl="0" algn="just"/>
            <a:endParaRPr lang="ru-RU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160020"/>
            <a:ext cx="12019280" cy="669798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148455" y="553085"/>
            <a:ext cx="7096125" cy="10420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960" y="4447540"/>
            <a:ext cx="713105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/>
              <a:t>Создание отрядов серебряных волонтеров, развитие сети </a:t>
            </a:r>
            <a:r>
              <a:rPr lang="ru-RU" sz="2800" b="1" dirty="0" err="1"/>
              <a:t>Добро.Центров</a:t>
            </a:r>
            <a:r>
              <a:rPr lang="ru-RU" sz="2800" b="1" dirty="0"/>
              <a:t> «Молоды душой» в муниципальных образованиях УР</a:t>
            </a:r>
          </a:p>
          <a:p>
            <a:pPr marL="285750" indent="-285750" algn="l">
              <a:buFontTx/>
              <a:buChar char="-"/>
            </a:pP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8455" y="701040"/>
            <a:ext cx="70961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Проекты центра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35" y="1813866"/>
            <a:ext cx="2361559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6" y="1795454"/>
            <a:ext cx="2858356" cy="1903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98565" y="1865015"/>
            <a:ext cx="41950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«Добрая Удмуртия»</a:t>
            </a:r>
          </a:p>
          <a:p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Ӟеч</a:t>
            </a:r>
            <a:r>
              <a:rPr lang="ru-RU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Удмуртия</a:t>
            </a: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15900"/>
            <a:ext cx="11976100" cy="664273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362200" y="432000"/>
            <a:ext cx="6243320" cy="12160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1958" y="1819286"/>
            <a:ext cx="1738365" cy="1738365"/>
          </a:xfrm>
          <a:prstGeom prst="ellips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4495" y="378460"/>
            <a:ext cx="519684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Школа серебряного добровольчества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58" y="1943576"/>
            <a:ext cx="1505843" cy="14814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63" y="1940381"/>
            <a:ext cx="1487553" cy="1493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79" y="1876969"/>
            <a:ext cx="9113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Для начинающих </a:t>
            </a:r>
          </a:p>
          <a:p>
            <a:pPr indent="0">
              <a:buNone/>
            </a:pPr>
            <a:r>
              <a:rPr lang="ru-RU" sz="2400" b="1" dirty="0"/>
              <a:t> - Кто такой «серебряный волонтер», </a:t>
            </a:r>
          </a:p>
          <a:p>
            <a:r>
              <a:rPr lang="ru-RU" sz="2400" b="1" dirty="0"/>
              <a:t>      виды добровольчества</a:t>
            </a:r>
          </a:p>
          <a:p>
            <a:pPr indent="0">
              <a:buNone/>
            </a:pPr>
            <a:r>
              <a:rPr lang="ru-RU" sz="2400" b="1" dirty="0"/>
              <a:t> - Как пользоваться порталом </a:t>
            </a:r>
            <a:r>
              <a:rPr lang="ru-RU" sz="2400" b="1" dirty="0" err="1"/>
              <a:t>Добро.ру</a:t>
            </a:r>
            <a:endParaRPr lang="ru-RU" sz="2400" b="1" dirty="0"/>
          </a:p>
          <a:p>
            <a:pPr indent="0">
              <a:buNone/>
            </a:pPr>
            <a:r>
              <a:rPr lang="ru-RU" sz="2400" b="1" dirty="0"/>
              <a:t> - Об опыте работы «Корпуса серебряных волонтеров Ижевска»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431800"/>
            <a:ext cx="3166110" cy="237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363" y="3815327"/>
            <a:ext cx="9672408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Для  опытных волонтеров</a:t>
            </a:r>
          </a:p>
          <a:p>
            <a:pPr indent="0">
              <a:buNone/>
            </a:pPr>
            <a:r>
              <a:rPr lang="ru-RU" sz="2400" b="1" dirty="0"/>
              <a:t>- Особенности инклюзивного </a:t>
            </a:r>
            <a:r>
              <a:rPr lang="ru-RU" sz="2400" b="1" dirty="0" err="1"/>
              <a:t>волонтерства</a:t>
            </a:r>
            <a:endParaRPr lang="ru-RU" sz="2400" b="1" dirty="0"/>
          </a:p>
          <a:p>
            <a:pPr indent="0">
              <a:buNone/>
            </a:pPr>
            <a:r>
              <a:rPr lang="ru-RU" sz="2400" b="1" dirty="0"/>
              <a:t>- Основы социального проектирования</a:t>
            </a:r>
          </a:p>
          <a:p>
            <a:pPr indent="0">
              <a:buNone/>
            </a:pPr>
            <a:r>
              <a:rPr lang="ru-RU" sz="2400" b="1" dirty="0"/>
              <a:t>- Как  участвовать и выиграть в конкурсах «Доброволец года»</a:t>
            </a:r>
          </a:p>
          <a:p>
            <a:pPr indent="0">
              <a:buNone/>
            </a:pPr>
            <a:r>
              <a:rPr lang="ru-RU" sz="2400" b="1" dirty="0"/>
              <a:t>- Психологические аспекты  деятельности волонтера</a:t>
            </a:r>
          </a:p>
          <a:p>
            <a:pPr indent="0">
              <a:buNone/>
            </a:pPr>
            <a:r>
              <a:rPr lang="ru-RU" sz="2400" b="1" dirty="0"/>
              <a:t>- Юридические аспекты </a:t>
            </a:r>
          </a:p>
          <a:p>
            <a:pPr indent="0">
              <a:buFontTx/>
              <a:buNone/>
            </a:pPr>
            <a:r>
              <a:rPr lang="ru-RU" sz="2400" b="1" dirty="0"/>
              <a:t>- Политпросвет об Удмуртии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5" y="100"/>
            <a:ext cx="12192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879725" y="575945"/>
            <a:ext cx="7505700" cy="118618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35" y="1949380"/>
            <a:ext cx="3807990" cy="305469"/>
          </a:xfrm>
        </p:spPr>
        <p:txBody>
          <a:bodyPr>
            <a:normAutofit fontScale="90000"/>
          </a:bodyPr>
          <a:lstStyle/>
          <a:p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Montserrat SemiBold" panose="000007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8095" y="825500"/>
            <a:ext cx="51771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</a:rPr>
              <a:t>    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Связь поколений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170" y="307975"/>
            <a:ext cx="1184275" cy="1189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940" y="2132965"/>
            <a:ext cx="934212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встречи со школьниками, студентами в рамках классного</a:t>
            </a:r>
          </a:p>
          <a:p>
            <a:r>
              <a:rPr lang="ru-RU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часа на темы добровольчества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профориентации,</a:t>
            </a:r>
          </a:p>
          <a:p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исторического просвещения</a:t>
            </a:r>
          </a:p>
          <a:p>
            <a:r>
              <a:rPr lang="ru-RU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подготовка  совместных </a:t>
            </a:r>
            <a:r>
              <a:rPr lang="ru-RU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межпоколенческих</a:t>
            </a:r>
          </a:p>
          <a:p>
            <a:r>
              <a:rPr lang="ru-RU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ru-RU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мероприятий</a:t>
            </a:r>
          </a:p>
          <a:p>
            <a:endParaRPr lang="ru-RU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65" y="4611370"/>
            <a:ext cx="2546985" cy="174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0" y="4604385"/>
            <a:ext cx="2553335" cy="175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0" y="4604480"/>
            <a:ext cx="2190750" cy="1748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606</Words>
  <Application>Microsoft Office PowerPoint</Application>
  <PresentationFormat>Произвольный</PresentationFormat>
  <Paragraphs>129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«Добро.Центр «Молоды Душой» Удмуртской Республики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</vt:lpstr>
      <vt:lpstr>  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ДОБРА</dc:title>
  <dc:creator>Admin</dc:creator>
  <cp:lastModifiedBy>User</cp:lastModifiedBy>
  <cp:revision>77</cp:revision>
  <dcterms:created xsi:type="dcterms:W3CDTF">2020-09-14T16:24:00Z</dcterms:created>
  <dcterms:modified xsi:type="dcterms:W3CDTF">2023-09-24T10:11:35Z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29D04F057C5F4B8CB10854C25B61CC0E</vt:lpwstr>
  </property>
  <property fmtid="{D5CDD505-2E9C-101B-9397-08002B2CF9AE}" pid="3" name="KSOProductBuildVer">
    <vt:lpwstr>1049-11.2.0.11537</vt:lpwstr>
  </property>
</Properties>
</file>