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73" r:id="rId4"/>
    <p:sldId id="264" r:id="rId5"/>
    <p:sldId id="274" r:id="rId6"/>
    <p:sldId id="275" r:id="rId7"/>
    <p:sldId id="276" r:id="rId8"/>
    <p:sldId id="277" r:id="rId9"/>
    <p:sldId id="278" r:id="rId10"/>
    <p:sldId id="279" r:id="rId11"/>
    <p:sldId id="281" r:id="rId12"/>
    <p:sldId id="272" r:id="rId13"/>
  </p:sldIdLst>
  <p:sldSz cx="10693400" cy="7569200"/>
  <p:notesSz cx="10693400" cy="7569200"/>
  <p:embeddedFontLst>
    <p:embeddedFont>
      <p:font typeface="Arial Narrow" panose="020B0606020202030204" pitchFamily="34" charset="0"/>
      <p:regular r:id="rId14"/>
      <p:bold r:id="rId15"/>
      <p:italic r:id="rId16"/>
      <p:boldItalic r:id="rId17"/>
    </p:embeddedFont>
    <p:embeddedFont>
      <p:font typeface="Tahoma" panose="020B0604030504040204" pitchFamily="34" charset="0"/>
      <p:regular r:id="rId18"/>
      <p:bold r:id="rId19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88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387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Татьяна Либман" userId="5bdc30b36e571902" providerId="LiveId" clId="{82315CE2-4ADB-42FD-8091-73B4905BCC5F}"/>
    <pc:docChg chg="delSld">
      <pc:chgData name="Татьяна Либман" userId="5bdc30b36e571902" providerId="LiveId" clId="{82315CE2-4ADB-42FD-8091-73B4905BCC5F}" dt="2022-08-30T08:56:23.267" v="0" actId="47"/>
      <pc:docMkLst>
        <pc:docMk/>
      </pc:docMkLst>
      <pc:sldChg chg="del">
        <pc:chgData name="Татьяна Либман" userId="5bdc30b36e571902" providerId="LiveId" clId="{82315CE2-4ADB-42FD-8091-73B4905BCC5F}" dt="2022-08-30T08:56:23.267" v="0" actId="47"/>
        <pc:sldMkLst>
          <pc:docMk/>
          <pc:sldMk cId="1216554319" sldId="28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481" y="2346452"/>
            <a:ext cx="9094788" cy="15895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962" y="4238752"/>
            <a:ext cx="7489825" cy="1892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4D887B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987" y="1740916"/>
            <a:ext cx="4654391" cy="49956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10371" y="1740916"/>
            <a:ext cx="4654391" cy="49956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12/12/2022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907" cy="756360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12/12/2022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0693907" cy="756360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5401" y="-30733"/>
            <a:ext cx="10108946" cy="1489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24988" y="2598877"/>
            <a:ext cx="6049772" cy="3013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4D887B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7915" y="7039356"/>
            <a:ext cx="3423920" cy="378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987" y="7039356"/>
            <a:ext cx="2460942" cy="378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703820" y="7039356"/>
            <a:ext cx="2460942" cy="378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4035" cy="1724025"/>
          </a:xfrm>
          <a:custGeom>
            <a:avLst/>
            <a:gdLst/>
            <a:ahLst/>
            <a:cxnLst/>
            <a:rect l="l" t="t" r="r" b="b"/>
            <a:pathLst>
              <a:path w="10694035" h="1724025">
                <a:moveTo>
                  <a:pt x="0" y="1723644"/>
                </a:moveTo>
                <a:lnTo>
                  <a:pt x="10693908" y="1723644"/>
                </a:lnTo>
                <a:lnTo>
                  <a:pt x="10693908" y="0"/>
                </a:lnTo>
                <a:lnTo>
                  <a:pt x="0" y="0"/>
                </a:lnTo>
                <a:lnTo>
                  <a:pt x="0" y="1723644"/>
                </a:lnTo>
                <a:close/>
              </a:path>
            </a:pathLst>
          </a:custGeom>
          <a:solidFill>
            <a:srgbClr val="4D88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736600"/>
            <a:ext cx="10544047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09114" marR="5080" algn="r">
              <a:lnSpc>
                <a:spcPct val="100000"/>
              </a:lnSpc>
              <a:spcBef>
                <a:spcPts val="100"/>
              </a:spcBef>
            </a:pPr>
            <a:r>
              <a:rPr lang="ru-RU" spc="445" dirty="0"/>
              <a:t>Медиа-волонтерство: </a:t>
            </a:r>
            <a:endParaRPr spc="445" dirty="0"/>
          </a:p>
        </p:txBody>
      </p:sp>
      <p:sp>
        <p:nvSpPr>
          <p:cNvPr id="4" name="object 4"/>
          <p:cNvSpPr/>
          <p:nvPr/>
        </p:nvSpPr>
        <p:spPr>
          <a:xfrm>
            <a:off x="-637" y="1729105"/>
            <a:ext cx="10694035" cy="5840095"/>
          </a:xfrm>
          <a:custGeom>
            <a:avLst/>
            <a:gdLst/>
            <a:ahLst/>
            <a:cxnLst/>
            <a:rect l="l" t="t" r="r" b="b"/>
            <a:pathLst>
              <a:path w="10694035" h="5840095">
                <a:moveTo>
                  <a:pt x="10693907" y="5839966"/>
                </a:moveTo>
                <a:lnTo>
                  <a:pt x="10693907" y="0"/>
                </a:lnTo>
                <a:lnTo>
                  <a:pt x="0" y="0"/>
                </a:lnTo>
                <a:lnTo>
                  <a:pt x="0" y="5839966"/>
                </a:lnTo>
                <a:lnTo>
                  <a:pt x="10693907" y="58399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CDE051-E83C-4F57-973A-51D4D33BB5DD}"/>
              </a:ext>
            </a:extLst>
          </p:cNvPr>
          <p:cNvSpPr txBox="1"/>
          <p:nvPr/>
        </p:nvSpPr>
        <p:spPr>
          <a:xfrm>
            <a:off x="240981" y="1870530"/>
            <a:ext cx="10210800" cy="1664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b="1" dirty="0">
                <a:solidFill>
                  <a:srgbClr val="4D88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Фотографы, блогеры, дизайнеры и люди творческих профессий, которые оказывают услуги на добровольческих началах. Они помогают не </a:t>
            </a:r>
            <a:r>
              <a:rPr lang="ru-RU" sz="1400" b="1" dirty="0" err="1">
                <a:solidFill>
                  <a:srgbClr val="4D88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благополучателям</a:t>
            </a:r>
            <a:r>
              <a:rPr lang="ru-RU" sz="1400" b="1" dirty="0">
                <a:solidFill>
                  <a:srgbClr val="4D88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подопечным напрямую, а именно организаторам волонтерской деятельности – благотворительным фондам, волонтерским центрам и т.д. Медиа-волонтеры помогают популяризировать волонтерские мероприятия в социальных сетях, пишут о благотворительных фондах и организациях.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F44B4D-FD83-4F51-B6E6-DC3BD1540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596" y="3675172"/>
            <a:ext cx="5530853" cy="368795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1947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B8AA163-7B08-4064-AE55-4F74CC52D20F}"/>
              </a:ext>
            </a:extLst>
          </p:cNvPr>
          <p:cNvSpPr txBox="1"/>
          <p:nvPr/>
        </p:nvSpPr>
        <p:spPr>
          <a:xfrm>
            <a:off x="317500" y="20320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b="1" dirty="0">
                <a:solidFill>
                  <a:srgbClr val="4D88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Возможности центра: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B3D809-32F9-4DD1-9066-B1C287740592}"/>
              </a:ext>
            </a:extLst>
          </p:cNvPr>
          <p:cNvSpPr txBox="1"/>
          <p:nvPr/>
        </p:nvSpPr>
        <p:spPr>
          <a:xfrm>
            <a:off x="850900" y="1346200"/>
            <a:ext cx="9296400" cy="277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D88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Площадка для ваших мероприятий (г. Петрозаводск, ул. Ленинградская, д. 11)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D88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Предоставление технического оснащения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D88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Мы всегда открыты к сотрудничеству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D88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Готовы предоставить помощь волонтеров на мероприятиях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D88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Помощь медиа-волонтеров</a:t>
            </a:r>
          </a:p>
        </p:txBody>
      </p:sp>
    </p:spTree>
    <p:extLst>
      <p:ext uri="{BB962C8B-B14F-4D97-AF65-F5344CB8AC3E}">
        <p14:creationId xmlns:p14="http://schemas.microsoft.com/office/powerpoint/2010/main" val="1618465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xfrm>
            <a:off x="1549844" y="3022600"/>
            <a:ext cx="7593712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57910" marR="5080">
              <a:lnSpc>
                <a:spcPct val="100000"/>
              </a:lnSpc>
              <a:spcBef>
                <a:spcPts val="95"/>
              </a:spcBef>
            </a:pPr>
            <a:r>
              <a:rPr lang="ru-RU" sz="4000" spc="-10" dirty="0"/>
              <a:t>Спасибо за внимание!</a:t>
            </a:r>
            <a:endParaRPr sz="4000" spc="-1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B8AA163-7B08-4064-AE55-4F74CC52D20F}"/>
              </a:ext>
            </a:extLst>
          </p:cNvPr>
          <p:cNvSpPr txBox="1"/>
          <p:nvPr/>
        </p:nvSpPr>
        <p:spPr>
          <a:xfrm>
            <a:off x="393700" y="1516727"/>
            <a:ext cx="44400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dirty="0">
                <a:solidFill>
                  <a:srgbClr val="4D88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 осуществляет деятельность </a:t>
            </a:r>
            <a:r>
              <a:rPr lang="ru-RU" sz="2000" b="1" dirty="0">
                <a:solidFill>
                  <a:srgbClr val="4D88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ru-RU" sz="2000" dirty="0">
                <a:solidFill>
                  <a:srgbClr val="4D88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>
                <a:solidFill>
                  <a:srgbClr val="4D88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целью</a:t>
            </a:r>
            <a:r>
              <a:rPr lang="ru-RU" sz="2000" dirty="0">
                <a:solidFill>
                  <a:srgbClr val="4D88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повышения уровня социально-экономического развития региона и качества жизни населения посредством формирования эффективной системы поддержки добровольческой деятельности.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2DA8457-E108-4F96-83F9-8054A3370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700" y="965199"/>
            <a:ext cx="5485328" cy="36576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B8AA163-7B08-4064-AE55-4F74CC52D20F}"/>
              </a:ext>
            </a:extLst>
          </p:cNvPr>
          <p:cNvSpPr txBox="1"/>
          <p:nvPr/>
        </p:nvSpPr>
        <p:spPr>
          <a:xfrm>
            <a:off x="317500" y="127000"/>
            <a:ext cx="10058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b="1" dirty="0">
                <a:solidFill>
                  <a:srgbClr val="4D88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Основными задачами Центра являются:</a:t>
            </a:r>
          </a:p>
          <a:p>
            <a:pPr algn="l"/>
            <a:endParaRPr lang="ru-RU" sz="2000" b="1" dirty="0">
              <a:solidFill>
                <a:srgbClr val="4D887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4D88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ru-RU" sz="2000" dirty="0">
                <a:solidFill>
                  <a:srgbClr val="4D88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системное развитие и поддержка добровольческих гражданских инициатив и проектов;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4D88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объединение усилий гражданского общества, добровольческих организаций и добровольцев, региональных органов исполнительной власти;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4D88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вовлечение и сопровождение добровольцев и добровольческих организаций;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4D88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интеграция федеральных проектов и программ в региональную повестку, выдвижение региональных инициатив на федеральный уровень;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4D88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осуществление системного учета добровольцев, их компетенций, опыта, проектов и практик;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4D88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проведение системного мониторинга уровня развития добровольческой деятельности и исследований по вопросам добровольчества.</a:t>
            </a:r>
          </a:p>
        </p:txBody>
      </p:sp>
    </p:spTree>
    <p:extLst>
      <p:ext uri="{BB962C8B-B14F-4D97-AF65-F5344CB8AC3E}">
        <p14:creationId xmlns:p14="http://schemas.microsoft.com/office/powerpoint/2010/main" val="1953384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4035" cy="1724025"/>
          </a:xfrm>
          <a:custGeom>
            <a:avLst/>
            <a:gdLst/>
            <a:ahLst/>
            <a:cxnLst/>
            <a:rect l="l" t="t" r="r" b="b"/>
            <a:pathLst>
              <a:path w="10694035" h="1724025">
                <a:moveTo>
                  <a:pt x="0" y="1723644"/>
                </a:moveTo>
                <a:lnTo>
                  <a:pt x="10693908" y="1723644"/>
                </a:lnTo>
                <a:lnTo>
                  <a:pt x="10693908" y="0"/>
                </a:lnTo>
                <a:lnTo>
                  <a:pt x="0" y="0"/>
                </a:lnTo>
                <a:lnTo>
                  <a:pt x="0" y="1723644"/>
                </a:lnTo>
                <a:close/>
              </a:path>
            </a:pathLst>
          </a:custGeom>
          <a:solidFill>
            <a:srgbClr val="4D88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139700" y="-30733"/>
            <a:ext cx="10544047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09114" marR="5080" algn="r">
              <a:lnSpc>
                <a:spcPct val="100000"/>
              </a:lnSpc>
              <a:spcBef>
                <a:spcPts val="100"/>
              </a:spcBef>
            </a:pPr>
            <a:r>
              <a:rPr lang="ru-RU" spc="445" dirty="0"/>
              <a:t>Направления волонтерской деятельности:</a:t>
            </a:r>
            <a:endParaRPr spc="445" dirty="0"/>
          </a:p>
        </p:txBody>
      </p:sp>
      <p:sp>
        <p:nvSpPr>
          <p:cNvPr id="4" name="object 4"/>
          <p:cNvSpPr/>
          <p:nvPr/>
        </p:nvSpPr>
        <p:spPr>
          <a:xfrm>
            <a:off x="0" y="1723643"/>
            <a:ext cx="10694035" cy="5840095"/>
          </a:xfrm>
          <a:custGeom>
            <a:avLst/>
            <a:gdLst/>
            <a:ahLst/>
            <a:cxnLst/>
            <a:rect l="l" t="t" r="r" b="b"/>
            <a:pathLst>
              <a:path w="10694035" h="5840095">
                <a:moveTo>
                  <a:pt x="10693907" y="5839966"/>
                </a:moveTo>
                <a:lnTo>
                  <a:pt x="10693907" y="0"/>
                </a:lnTo>
                <a:lnTo>
                  <a:pt x="0" y="0"/>
                </a:lnTo>
                <a:lnTo>
                  <a:pt x="0" y="5839966"/>
                </a:lnTo>
                <a:lnTo>
                  <a:pt x="10693907" y="58399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CDE051-E83C-4F57-973A-51D4D33BB5DD}"/>
              </a:ext>
            </a:extLst>
          </p:cNvPr>
          <p:cNvSpPr txBox="1"/>
          <p:nvPr/>
        </p:nvSpPr>
        <p:spPr>
          <a:xfrm>
            <a:off x="393700" y="2495905"/>
            <a:ext cx="6248400" cy="3340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4D88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Экологическое волонтерство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4D88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Добровольчество в сфере ЧС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4D88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Зоо</a:t>
            </a:r>
            <a:r>
              <a:rPr lang="ru-RU" sz="2400" b="1" dirty="0">
                <a:solidFill>
                  <a:srgbClr val="4D88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-волонтерство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4D88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Событийное волонтерство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4D88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Социальное волонтерство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4D88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Медиа-волонтерство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4035" cy="1724025"/>
          </a:xfrm>
          <a:custGeom>
            <a:avLst/>
            <a:gdLst/>
            <a:ahLst/>
            <a:cxnLst/>
            <a:rect l="l" t="t" r="r" b="b"/>
            <a:pathLst>
              <a:path w="10694035" h="1724025">
                <a:moveTo>
                  <a:pt x="0" y="1723644"/>
                </a:moveTo>
                <a:lnTo>
                  <a:pt x="10693908" y="1723644"/>
                </a:lnTo>
                <a:lnTo>
                  <a:pt x="10693908" y="0"/>
                </a:lnTo>
                <a:lnTo>
                  <a:pt x="0" y="0"/>
                </a:lnTo>
                <a:lnTo>
                  <a:pt x="0" y="1723644"/>
                </a:lnTo>
                <a:close/>
              </a:path>
            </a:pathLst>
          </a:custGeom>
          <a:solidFill>
            <a:srgbClr val="4D88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116936"/>
            <a:ext cx="10544047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09114" marR="5080" algn="r">
              <a:lnSpc>
                <a:spcPct val="100000"/>
              </a:lnSpc>
              <a:spcBef>
                <a:spcPts val="100"/>
              </a:spcBef>
            </a:pPr>
            <a:r>
              <a:rPr lang="ru-RU" spc="445" dirty="0"/>
              <a:t>Экологическое направление:</a:t>
            </a:r>
            <a:endParaRPr spc="445" dirty="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B26FB5B5-58F7-49CC-814F-2F272B01043A}"/>
              </a:ext>
            </a:extLst>
          </p:cNvPr>
          <p:cNvSpPr/>
          <p:nvPr/>
        </p:nvSpPr>
        <p:spPr>
          <a:xfrm>
            <a:off x="0" y="1724024"/>
            <a:ext cx="10694035" cy="5840095"/>
          </a:xfrm>
          <a:custGeom>
            <a:avLst/>
            <a:gdLst/>
            <a:ahLst/>
            <a:cxnLst/>
            <a:rect l="l" t="t" r="r" b="b"/>
            <a:pathLst>
              <a:path w="10694035" h="5840095">
                <a:moveTo>
                  <a:pt x="10693907" y="5839966"/>
                </a:moveTo>
                <a:lnTo>
                  <a:pt x="10693907" y="0"/>
                </a:lnTo>
                <a:lnTo>
                  <a:pt x="0" y="0"/>
                </a:lnTo>
                <a:lnTo>
                  <a:pt x="0" y="5839966"/>
                </a:lnTo>
                <a:lnTo>
                  <a:pt x="10693907" y="58399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8CFE8C-3F3D-44F5-9007-13DA03305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1" y="4492106"/>
            <a:ext cx="4048713" cy="26996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5B0DEEC-5E58-48FF-B6A3-267DEAA5E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987" y="4491845"/>
            <a:ext cx="4048713" cy="269994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ACDE051-E83C-4F57-973A-51D4D33BB5DD}"/>
              </a:ext>
            </a:extLst>
          </p:cNvPr>
          <p:cNvSpPr txBox="1"/>
          <p:nvPr/>
        </p:nvSpPr>
        <p:spPr>
          <a:xfrm>
            <a:off x="469900" y="2015263"/>
            <a:ext cx="9753600" cy="2310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b="1" dirty="0">
                <a:solidFill>
                  <a:srgbClr val="4D88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Охватывает просветительскую работу и прямую помощь в сохранении природы. В части просветительства волонтеры рассказывают о том, как можно экономить электроэнергию, воду и другие ресурсы, как правильно утилизировать бытовые отходы. В рамках прямой помощи волонтеры участвуют в акциях по посадке леса, защите флоры и фауны, очистке лесов и водоемов.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1400" b="1" dirty="0">
              <a:solidFill>
                <a:srgbClr val="4D887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b="1" dirty="0">
                <a:solidFill>
                  <a:srgbClr val="4D88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Партнеры: Дирекция особо охраняемых природных территорий регионального значения Республики Карелия и Министерство природных ресурсов и экологии Республики Карелия. </a:t>
            </a:r>
          </a:p>
        </p:txBody>
      </p:sp>
    </p:spTree>
    <p:extLst>
      <p:ext uri="{BB962C8B-B14F-4D97-AF65-F5344CB8AC3E}">
        <p14:creationId xmlns:p14="http://schemas.microsoft.com/office/powerpoint/2010/main" val="1892382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4035" cy="1724025"/>
          </a:xfrm>
          <a:custGeom>
            <a:avLst/>
            <a:gdLst/>
            <a:ahLst/>
            <a:cxnLst/>
            <a:rect l="l" t="t" r="r" b="b"/>
            <a:pathLst>
              <a:path w="10694035" h="1724025">
                <a:moveTo>
                  <a:pt x="0" y="1723644"/>
                </a:moveTo>
                <a:lnTo>
                  <a:pt x="10693908" y="1723644"/>
                </a:lnTo>
                <a:lnTo>
                  <a:pt x="10693908" y="0"/>
                </a:lnTo>
                <a:lnTo>
                  <a:pt x="0" y="0"/>
                </a:lnTo>
                <a:lnTo>
                  <a:pt x="0" y="1723644"/>
                </a:lnTo>
                <a:close/>
              </a:path>
            </a:pathLst>
          </a:custGeom>
          <a:solidFill>
            <a:srgbClr val="4D88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139700" y="-30733"/>
            <a:ext cx="10544047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09114" marR="5080" algn="r">
              <a:lnSpc>
                <a:spcPct val="100000"/>
              </a:lnSpc>
              <a:spcBef>
                <a:spcPts val="100"/>
              </a:spcBef>
            </a:pPr>
            <a:r>
              <a:rPr lang="ru-RU" spc="445" dirty="0"/>
              <a:t>Добровольчество в сфере ЧС:</a:t>
            </a:r>
            <a:endParaRPr spc="445" dirty="0"/>
          </a:p>
        </p:txBody>
      </p:sp>
      <p:sp>
        <p:nvSpPr>
          <p:cNvPr id="4" name="object 4"/>
          <p:cNvSpPr/>
          <p:nvPr/>
        </p:nvSpPr>
        <p:spPr>
          <a:xfrm>
            <a:off x="-635" y="1754758"/>
            <a:ext cx="10694035" cy="5840095"/>
          </a:xfrm>
          <a:custGeom>
            <a:avLst/>
            <a:gdLst/>
            <a:ahLst/>
            <a:cxnLst/>
            <a:rect l="l" t="t" r="r" b="b"/>
            <a:pathLst>
              <a:path w="10694035" h="5840095">
                <a:moveTo>
                  <a:pt x="10693907" y="5839966"/>
                </a:moveTo>
                <a:lnTo>
                  <a:pt x="10693907" y="0"/>
                </a:lnTo>
                <a:lnTo>
                  <a:pt x="0" y="0"/>
                </a:lnTo>
                <a:lnTo>
                  <a:pt x="0" y="5839966"/>
                </a:lnTo>
                <a:lnTo>
                  <a:pt x="10693907" y="58399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CDE051-E83C-4F57-973A-51D4D33BB5DD}"/>
              </a:ext>
            </a:extLst>
          </p:cNvPr>
          <p:cNvSpPr txBox="1"/>
          <p:nvPr/>
        </p:nvSpPr>
        <p:spPr>
          <a:xfrm>
            <a:off x="241300" y="1879600"/>
            <a:ext cx="10210800" cy="1987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b="1" dirty="0">
                <a:solidFill>
                  <a:srgbClr val="4D88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Добровольческая деятельность в области защиты населения и территорий от ЧС, содействия службам экстренного реагирования в профилактике и ликвидации последствий чрезвычайных ситуаций, помощь в организации обеспечения безопасности на массовых событиях, поиске пропавших людей, популяризации культуры безопасности среди населения, содействие интернет-безопасности. </a:t>
            </a:r>
          </a:p>
          <a:p>
            <a:pPr algn="just">
              <a:lnSpc>
                <a:spcPct val="150000"/>
              </a:lnSpc>
            </a:pPr>
            <a:endParaRPr lang="ru-RU" sz="1400" b="1" dirty="0">
              <a:solidFill>
                <a:srgbClr val="4D887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b="1" dirty="0">
                <a:solidFill>
                  <a:srgbClr val="4D88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Партнеры: Главное  управление МЧС России по Республике Карелия. 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37307D6-0DC7-4C73-8B46-3BF7C66E4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017" y="3977063"/>
            <a:ext cx="4676729" cy="350773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101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4035" cy="1724025"/>
          </a:xfrm>
          <a:custGeom>
            <a:avLst/>
            <a:gdLst/>
            <a:ahLst/>
            <a:cxnLst/>
            <a:rect l="l" t="t" r="r" b="b"/>
            <a:pathLst>
              <a:path w="10694035" h="1724025">
                <a:moveTo>
                  <a:pt x="0" y="1723644"/>
                </a:moveTo>
                <a:lnTo>
                  <a:pt x="10693908" y="1723644"/>
                </a:lnTo>
                <a:lnTo>
                  <a:pt x="10693908" y="0"/>
                </a:lnTo>
                <a:lnTo>
                  <a:pt x="0" y="0"/>
                </a:lnTo>
                <a:lnTo>
                  <a:pt x="0" y="1723644"/>
                </a:lnTo>
                <a:close/>
              </a:path>
            </a:pathLst>
          </a:custGeom>
          <a:solidFill>
            <a:srgbClr val="4D88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4676" y="827319"/>
            <a:ext cx="10544047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09114" marR="5080" algn="r">
              <a:lnSpc>
                <a:spcPct val="100000"/>
              </a:lnSpc>
              <a:spcBef>
                <a:spcPts val="100"/>
              </a:spcBef>
            </a:pPr>
            <a:r>
              <a:rPr lang="ru-RU" spc="445" dirty="0" err="1"/>
              <a:t>Зоо</a:t>
            </a:r>
            <a:r>
              <a:rPr lang="ru-RU" spc="445" dirty="0"/>
              <a:t>-направление:</a:t>
            </a:r>
            <a:endParaRPr spc="445" dirty="0"/>
          </a:p>
        </p:txBody>
      </p:sp>
      <p:sp>
        <p:nvSpPr>
          <p:cNvPr id="4" name="object 4"/>
          <p:cNvSpPr/>
          <p:nvPr/>
        </p:nvSpPr>
        <p:spPr>
          <a:xfrm>
            <a:off x="0" y="1732951"/>
            <a:ext cx="10694035" cy="5840095"/>
          </a:xfrm>
          <a:custGeom>
            <a:avLst/>
            <a:gdLst/>
            <a:ahLst/>
            <a:cxnLst/>
            <a:rect l="l" t="t" r="r" b="b"/>
            <a:pathLst>
              <a:path w="10694035" h="5840095">
                <a:moveTo>
                  <a:pt x="10693907" y="5839966"/>
                </a:moveTo>
                <a:lnTo>
                  <a:pt x="10693907" y="0"/>
                </a:lnTo>
                <a:lnTo>
                  <a:pt x="0" y="0"/>
                </a:lnTo>
                <a:lnTo>
                  <a:pt x="0" y="5839966"/>
                </a:lnTo>
                <a:lnTo>
                  <a:pt x="10693907" y="58399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CDE051-E83C-4F57-973A-51D4D33BB5DD}"/>
              </a:ext>
            </a:extLst>
          </p:cNvPr>
          <p:cNvSpPr txBox="1"/>
          <p:nvPr/>
        </p:nvSpPr>
        <p:spPr>
          <a:xfrm>
            <a:off x="317500" y="2075619"/>
            <a:ext cx="6248400" cy="1341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rgbClr val="4D88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Добровольный, осознанный и ответственный труд во благо безнадзорных или приютских животных.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1400" b="1" dirty="0">
              <a:solidFill>
                <a:srgbClr val="4D887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rgbClr val="4D88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Партнер: Первый Петрозаводский Общественный Приют.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598882AD-A40E-4111-94B2-FB17886C8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137" y="3605848"/>
            <a:ext cx="5037124" cy="377804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52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4035" cy="1724025"/>
          </a:xfrm>
          <a:custGeom>
            <a:avLst/>
            <a:gdLst/>
            <a:ahLst/>
            <a:cxnLst/>
            <a:rect l="l" t="t" r="r" b="b"/>
            <a:pathLst>
              <a:path w="10694035" h="1724025">
                <a:moveTo>
                  <a:pt x="0" y="1723644"/>
                </a:moveTo>
                <a:lnTo>
                  <a:pt x="10693908" y="1723644"/>
                </a:lnTo>
                <a:lnTo>
                  <a:pt x="10693908" y="0"/>
                </a:lnTo>
                <a:lnTo>
                  <a:pt x="0" y="0"/>
                </a:lnTo>
                <a:lnTo>
                  <a:pt x="0" y="1723644"/>
                </a:lnTo>
                <a:close/>
              </a:path>
            </a:pathLst>
          </a:custGeom>
          <a:solidFill>
            <a:srgbClr val="4D88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736600"/>
            <a:ext cx="10544047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09114" marR="5080" algn="r">
              <a:lnSpc>
                <a:spcPct val="100000"/>
              </a:lnSpc>
              <a:spcBef>
                <a:spcPts val="100"/>
              </a:spcBef>
            </a:pPr>
            <a:r>
              <a:rPr lang="ru-RU" spc="445" dirty="0"/>
              <a:t>Событийное волонтерство: </a:t>
            </a:r>
            <a:endParaRPr spc="445" dirty="0"/>
          </a:p>
        </p:txBody>
      </p:sp>
      <p:sp>
        <p:nvSpPr>
          <p:cNvPr id="4" name="object 4"/>
          <p:cNvSpPr/>
          <p:nvPr/>
        </p:nvSpPr>
        <p:spPr>
          <a:xfrm>
            <a:off x="-635" y="1754758"/>
            <a:ext cx="10694035" cy="5840095"/>
          </a:xfrm>
          <a:custGeom>
            <a:avLst/>
            <a:gdLst/>
            <a:ahLst/>
            <a:cxnLst/>
            <a:rect l="l" t="t" r="r" b="b"/>
            <a:pathLst>
              <a:path w="10694035" h="5840095">
                <a:moveTo>
                  <a:pt x="10693907" y="5839966"/>
                </a:moveTo>
                <a:lnTo>
                  <a:pt x="10693907" y="0"/>
                </a:lnTo>
                <a:lnTo>
                  <a:pt x="0" y="0"/>
                </a:lnTo>
                <a:lnTo>
                  <a:pt x="0" y="5839966"/>
                </a:lnTo>
                <a:lnTo>
                  <a:pt x="10693907" y="58399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CDE051-E83C-4F57-973A-51D4D33BB5DD}"/>
              </a:ext>
            </a:extLst>
          </p:cNvPr>
          <p:cNvSpPr txBox="1"/>
          <p:nvPr/>
        </p:nvSpPr>
        <p:spPr>
          <a:xfrm>
            <a:off x="240981" y="1870530"/>
            <a:ext cx="10210800" cy="1664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b="1" dirty="0">
                <a:solidFill>
                  <a:srgbClr val="4D88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Событийное волонтерство - это работа волонтеров на крупных мероприятиях: фестивалях, форумах, масштабных городских проектах. </a:t>
            </a:r>
          </a:p>
          <a:p>
            <a:pPr algn="just">
              <a:lnSpc>
                <a:spcPct val="150000"/>
              </a:lnSpc>
            </a:pPr>
            <a:endParaRPr lang="ru-RU" sz="1400" b="1" dirty="0">
              <a:solidFill>
                <a:srgbClr val="4D887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b="1" dirty="0">
                <a:solidFill>
                  <a:srgbClr val="4D88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Партнеры: Карельский Региональный центр молодежи, Молодежка ОНФ, Российское движение школьников, Министерство образования и спорта Республики Карелия и др.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B39C2D3-7351-402B-874F-F651BAAC2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830" y="3621423"/>
            <a:ext cx="4995740" cy="374700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514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4035" cy="1724025"/>
          </a:xfrm>
          <a:custGeom>
            <a:avLst/>
            <a:gdLst/>
            <a:ahLst/>
            <a:cxnLst/>
            <a:rect l="l" t="t" r="r" b="b"/>
            <a:pathLst>
              <a:path w="10694035" h="1724025">
                <a:moveTo>
                  <a:pt x="0" y="1723644"/>
                </a:moveTo>
                <a:lnTo>
                  <a:pt x="10693908" y="1723644"/>
                </a:lnTo>
                <a:lnTo>
                  <a:pt x="10693908" y="0"/>
                </a:lnTo>
                <a:lnTo>
                  <a:pt x="0" y="0"/>
                </a:lnTo>
                <a:lnTo>
                  <a:pt x="0" y="1723644"/>
                </a:lnTo>
                <a:close/>
              </a:path>
            </a:pathLst>
          </a:custGeom>
          <a:solidFill>
            <a:srgbClr val="4D88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736600"/>
            <a:ext cx="10544047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09114" marR="5080" algn="r">
              <a:lnSpc>
                <a:spcPct val="100000"/>
              </a:lnSpc>
              <a:spcBef>
                <a:spcPts val="100"/>
              </a:spcBef>
            </a:pPr>
            <a:r>
              <a:rPr lang="ru-RU" spc="445" dirty="0"/>
              <a:t>Социальное волонтерство: </a:t>
            </a:r>
            <a:endParaRPr spc="445" dirty="0"/>
          </a:p>
        </p:txBody>
      </p:sp>
      <p:sp>
        <p:nvSpPr>
          <p:cNvPr id="4" name="object 4"/>
          <p:cNvSpPr/>
          <p:nvPr/>
        </p:nvSpPr>
        <p:spPr>
          <a:xfrm>
            <a:off x="-635" y="1754758"/>
            <a:ext cx="10694035" cy="5840095"/>
          </a:xfrm>
          <a:custGeom>
            <a:avLst/>
            <a:gdLst/>
            <a:ahLst/>
            <a:cxnLst/>
            <a:rect l="l" t="t" r="r" b="b"/>
            <a:pathLst>
              <a:path w="10694035" h="5840095">
                <a:moveTo>
                  <a:pt x="10693907" y="5839966"/>
                </a:moveTo>
                <a:lnTo>
                  <a:pt x="10693907" y="0"/>
                </a:lnTo>
                <a:lnTo>
                  <a:pt x="0" y="0"/>
                </a:lnTo>
                <a:lnTo>
                  <a:pt x="0" y="5839966"/>
                </a:lnTo>
                <a:lnTo>
                  <a:pt x="10693907" y="58399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CDE051-E83C-4F57-973A-51D4D33BB5DD}"/>
              </a:ext>
            </a:extLst>
          </p:cNvPr>
          <p:cNvSpPr txBox="1"/>
          <p:nvPr/>
        </p:nvSpPr>
        <p:spPr>
          <a:xfrm>
            <a:off x="240981" y="1870530"/>
            <a:ext cx="10210800" cy="1017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b="1" dirty="0">
                <a:solidFill>
                  <a:srgbClr val="4D887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Помощь людям, которых часто относят к нуждающимся в особой поддержке: дети, оставшиеся без попечения родителей; люди с ограниченными возможностями; больные люди; пожилые. Одной из самых ярких мероприятий в данной сферой является акция взаимопомощи #МыВместе.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6C60DC21-FC7C-4606-BBD3-74D08A4CC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984" y="3155107"/>
            <a:ext cx="5609431" cy="420729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654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</TotalTime>
  <Words>475</Words>
  <Application>Microsoft Office PowerPoint</Application>
  <PresentationFormat>Произвольный</PresentationFormat>
  <Paragraphs>43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 Narrow</vt:lpstr>
      <vt:lpstr>Tahoma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Направления волонтерской деятельности:</vt:lpstr>
      <vt:lpstr>Экологическое направление:</vt:lpstr>
      <vt:lpstr>Добровольчество в сфере ЧС:</vt:lpstr>
      <vt:lpstr>Зоо-направление:</vt:lpstr>
      <vt:lpstr>Событийное волонтерство: </vt:lpstr>
      <vt:lpstr>Социальное волонтерство: </vt:lpstr>
      <vt:lpstr>Медиа-волонтерство: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Идея - РЦД.cdr</dc:title>
  <dc:creator>User</dc:creator>
  <cp:lastModifiedBy>Анастасия Макеева</cp:lastModifiedBy>
  <cp:revision>2</cp:revision>
  <dcterms:created xsi:type="dcterms:W3CDTF">2022-02-10T03:41:49Z</dcterms:created>
  <dcterms:modified xsi:type="dcterms:W3CDTF">2022-12-12T13:04:36Z</dcterms:modified>
</cp:coreProperties>
</file>