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5.jpg" ContentType="image/jpeg"/>
  <Override PartName="/ppt/media/image16.jpg" ContentType="image/jpe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64" r:id="rId2"/>
    <p:sldId id="266" r:id="rId3"/>
    <p:sldId id="307" r:id="rId4"/>
    <p:sldId id="303" r:id="rId5"/>
    <p:sldId id="302" r:id="rId6"/>
    <p:sldId id="305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Circe Bold" panose="020B0604020202020204" charset="-52"/>
      <p:bold r:id="rId15"/>
    </p:embeddedFont>
    <p:embeddedFont>
      <p:font typeface="Montserrat" panose="00000500000000000000" pitchFamily="2" charset="-52"/>
      <p:regular r:id="rId16"/>
      <p:bold r:id="rId17"/>
      <p:italic r:id="rId18"/>
      <p:boldItalic r:id="rId19"/>
    </p:embeddedFont>
    <p:embeddedFont>
      <p:font typeface="Montserrat Black" panose="00000A00000000000000" pitchFamily="2" charset="-52"/>
      <p:bold r:id="rId20"/>
      <p:italic r:id="rId21"/>
      <p:bold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огирева Раиса Витальевна" initials="МРВ" lastIdx="9" clrIdx="0">
    <p:extLst>
      <p:ext uri="{19B8F6BF-5375-455C-9EA6-DF929625EA0E}">
        <p15:presenceInfo xmlns:p15="http://schemas.microsoft.com/office/powerpoint/2012/main" userId="Могирева Раиса Виталь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20E"/>
    <a:srgbClr val="FF512A"/>
    <a:srgbClr val="FF5B03"/>
    <a:srgbClr val="FF954D"/>
    <a:srgbClr val="FF841A"/>
    <a:srgbClr val="299111"/>
    <a:srgbClr val="FEB859"/>
    <a:srgbClr val="FFD93A"/>
    <a:srgbClr val="74668C"/>
    <a:srgbClr val="664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28" autoAdjust="0"/>
    <p:restoredTop sz="85577"/>
  </p:normalViewPr>
  <p:slideViewPr>
    <p:cSldViewPr snapToGrid="0" showGuides="1">
      <p:cViewPr varScale="1">
        <p:scale>
          <a:sx n="62" d="100"/>
          <a:sy n="62" d="100"/>
        </p:scale>
        <p:origin x="1110" y="4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commentAuthors" Target="commentAuthor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F2D2-B481-4A4E-A355-EB0941AA5C5B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214DB-DDD9-4CD8-8205-76CB2774F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2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214DB-DDD9-4CD8-8205-76CB2774F7A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42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214DB-DDD9-4CD8-8205-76CB2774F7A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906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214DB-DDD9-4CD8-8205-76CB2774F7A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395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214DB-DDD9-4CD8-8205-76CB2774F7A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52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50AA4-18FD-410D-A423-26876AB4B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3C28F0-6BBE-4585-A6D5-93C4E0BE6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BA91E-4E81-4095-9FDE-2CE8BDE81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56D00-35FA-47C1-9A9B-D0EED937A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AC6EE-6269-4BE4-B4A8-7689EC4CF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670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FE28B-78E0-431E-8CE1-A99AF20D7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3DF075-8D38-46D9-9858-74E0409DA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7A11C-08A4-4F71-A75B-EC17B17C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8ABD4-97B5-4CB9-BDD1-5C7DF192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EE4FF-214D-429B-BC3E-C754386A2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58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1B43CD-9A2E-4056-AF4F-A9B49C3F2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3D0A7E-788D-4585-B7F6-EDC55B836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307E3-497F-41FE-8476-F4657A21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1F15D-77E8-4E7C-BDD1-3070ABF4E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8E2DC-790B-487C-96E2-B09C3E11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31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AC367-1FE0-4E2D-835F-F84C6FD5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3795F-7CB7-4E33-B6FC-05015818F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1E7D-780A-46D8-A9A4-DB7EF908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9BCBB-41E1-4712-B0C6-79A16A1D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2F69D-FE99-4475-9319-B1D0B79F2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70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0A238-E4A1-4E4A-A21B-89D85A22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E7478-0DE8-4538-8AFD-E932D350B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9DA6F-0BF0-4294-844F-3842C4FAA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A4C4-D3A6-48E0-9564-E92154745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AE676-A3DD-4586-B6B9-C5BF814F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21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8A58B-AF9A-47F7-B9D5-0BE521CF0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76361-6DFC-47C0-A6AC-D6DC9C254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62405-9A2D-4CF0-A599-D84DB5891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37227-61ED-43D2-8B9D-E8C1AEB8A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D8DDA-E7E1-4D73-ACAC-2279648B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D42A0-AD28-442B-B5A5-735917CBC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41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141E4-CA49-46C5-963D-67F89878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1B55E-3BEC-4627-A40B-CCF363A65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2ABBB-0BE8-4E99-B0D0-1BD431479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8F1C8-7EAA-4A29-BA7E-5D9F067A3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B96DF8-9423-4D6A-8F5D-F5D5DC260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8BC8A3-7683-4096-B517-2E1149A0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D6EF77-B3DE-4613-958D-E367462C8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6C613-B304-4CFE-9719-1256A104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6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8B5C5-54A9-4FC8-AA8C-31FA0BC28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D0AF9-2784-4D07-B62F-9EBC83B41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DD2E2-7722-4DEA-8132-3D293F8A6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8FFF2-B8DA-4EFC-BA8F-DA42865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31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63990-580D-425A-8F79-F67A34287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B943C-B9B0-47EB-BC0C-5DAEB78E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E97CE-E1DF-4953-92B9-1026B126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482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71F1-330A-46C5-8659-C40DC8A1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3A2D1-3033-4176-9AEB-2742BDC6D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4B0F2-E755-4204-A112-FC7DC5C57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7D681-CFBD-4776-B5A3-67536D51B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98559-96FF-4E80-AF9E-D1A017E48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A1A6E-65B4-42B8-98AC-06130317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5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CF4B-77D1-4802-BD58-2C5C7BA3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15FF8F-BB19-4181-BB8F-1A041A9B73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95E38-308D-4BCF-AF94-736FE3A2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AA3A4-3EEF-465C-8176-57ABBDF2C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B5CC7-5D11-4FC2-AD23-120E3EAE8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BCD4F-E59C-45CB-8A7C-A0DC0FE2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04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ADF4FE-AC7B-4BC5-92B1-12A6C8A5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038BB-230F-4756-9001-65FDA6732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59DB3-5B9D-4633-B5B5-DEB6CD62B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919CD-6D81-4708-99BA-208B8EB90AAB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81C19-36E1-4D5B-9B8F-C871F4C89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58E91-E844-416A-82EC-78AD92AE6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24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emf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emf"/><Relationship Id="rId5" Type="http://schemas.openxmlformats.org/officeDocument/2006/relationships/image" Target="../media/image11.jpe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9.png"/><Relationship Id="rId7" Type="http://schemas.openxmlformats.org/officeDocument/2006/relationships/hyperlink" Target="https://ok.ru/gorod.bez.tabachnogo.dim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gorod.bez.tabachnogo.dima/" TargetMode="External"/><Relationship Id="rId5" Type="http://schemas.openxmlformats.org/officeDocument/2006/relationships/hyperlink" Target="https://vk.com/gorod_bez_tabachnogo_dima" TargetMode="External"/><Relationship Id="rId10" Type="http://schemas.openxmlformats.org/officeDocument/2006/relationships/hyperlink" Target="mailto:serzh.pletnew@yandex.ru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2746" y="752698"/>
            <a:ext cx="1107153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" panose="00000500000000000000" pitchFamily="50" charset="-52"/>
              </a:rPr>
              <a:t>МЕЖДУНАРОДНАЯ ПРЕМИЯ </a:t>
            </a:r>
            <a:br>
              <a:rPr lang="ru-RU" sz="4000" b="1" dirty="0">
                <a:solidFill>
                  <a:schemeClr val="bg1"/>
                </a:solidFill>
                <a:latin typeface="Montserrat" panose="00000500000000000000" pitchFamily="50" charset="-52"/>
              </a:rPr>
            </a:br>
            <a:r>
              <a:rPr lang="en-US" sz="5400" b="1" dirty="0">
                <a:solidFill>
                  <a:schemeClr val="bg1"/>
                </a:solidFill>
                <a:latin typeface="Montserrat" panose="00000500000000000000" pitchFamily="50" charset="-52"/>
              </a:rPr>
              <a:t>#</a:t>
            </a:r>
            <a:r>
              <a:rPr lang="ru-RU" sz="5400" b="1" dirty="0">
                <a:solidFill>
                  <a:schemeClr val="bg1"/>
                </a:solidFill>
                <a:latin typeface="Montserrat" panose="00000500000000000000" pitchFamily="50" charset="-52"/>
              </a:rPr>
              <a:t>МЫВМЕСТЕ 2022</a:t>
            </a:r>
            <a:endParaRPr lang="en-US" sz="5400" b="1" dirty="0">
              <a:solidFill>
                <a:schemeClr val="bg1"/>
              </a:solidFill>
              <a:latin typeface="Montserrat" panose="00000500000000000000" pitchFamily="50" charset="-52"/>
            </a:endParaRPr>
          </a:p>
          <a:p>
            <a:endParaRPr lang="ru-RU" sz="40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61EF269-3C5A-4EF7-8814-B8304E5E289E}"/>
              </a:ext>
            </a:extLst>
          </p:cNvPr>
          <p:cNvSpPr/>
          <p:nvPr/>
        </p:nvSpPr>
        <p:spPr>
          <a:xfrm>
            <a:off x="2322095" y="5673221"/>
            <a:ext cx="7387389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3200" dirty="0"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Номинация: «Волонтёры и НКО»</a:t>
            </a:r>
          </a:p>
          <a:p>
            <a:pPr>
              <a:spcAft>
                <a:spcPts val="800"/>
              </a:spcAft>
            </a:pPr>
            <a:r>
              <a:rPr lang="ru-RU" sz="3200" dirty="0"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Автор: Плетнев Сергей Владимирович</a:t>
            </a:r>
            <a:endParaRPr lang="ru-RU" sz="3200" dirty="0">
              <a:solidFill>
                <a:schemeClr val="bg1"/>
              </a:solidFill>
              <a:effectLst>
                <a:glow rad="444500">
                  <a:srgbClr val="002060">
                    <a:alpha val="13000"/>
                  </a:srgbClr>
                </a:glow>
              </a:effectLst>
              <a:latin typeface="Circe ExtraBold" panose="020B08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CB6A1834-8ECB-9B41-A46F-5510B97C155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12727" y="1003788"/>
            <a:ext cx="3406248" cy="326642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82269C7-A699-4546-986B-8D6907EDE036}"/>
              </a:ext>
            </a:extLst>
          </p:cNvPr>
          <p:cNvSpPr/>
          <p:nvPr/>
        </p:nvSpPr>
        <p:spPr>
          <a:xfrm>
            <a:off x="4050854" y="3685442"/>
            <a:ext cx="3735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800"/>
              </a:spcAft>
            </a:pPr>
            <a:r>
              <a:rPr lang="ru-RU" sz="3200" dirty="0">
                <a:solidFill>
                  <a:prstClr val="black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Название проекта: </a:t>
            </a:r>
            <a:endParaRPr lang="en-US" sz="3200" dirty="0">
              <a:solidFill>
                <a:prstClr val="black"/>
              </a:solidFill>
              <a:effectLst>
                <a:glow rad="444500">
                  <a:srgbClr val="002060">
                    <a:alpha val="13000"/>
                  </a:srgbClr>
                </a:glow>
              </a:effectLst>
              <a:latin typeface="Circe Bold" panose="020B06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FE9B54F-961A-D740-9582-26B22B58B9CB}"/>
              </a:ext>
            </a:extLst>
          </p:cNvPr>
          <p:cNvSpPr/>
          <p:nvPr/>
        </p:nvSpPr>
        <p:spPr>
          <a:xfrm>
            <a:off x="240631" y="4573737"/>
            <a:ext cx="118511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ru-RU" sz="3200" dirty="0">
                <a:solidFill>
                  <a:srgbClr val="299111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Новые города + Профилактика + Волонтёры + Интернет = Расширение проекта "Город без табачного дыма" </a:t>
            </a:r>
          </a:p>
        </p:txBody>
      </p:sp>
    </p:spTree>
    <p:extLst>
      <p:ext uri="{BB962C8B-B14F-4D97-AF65-F5344CB8AC3E}">
        <p14:creationId xmlns:p14="http://schemas.microsoft.com/office/powerpoint/2010/main" val="195731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D6B16ED-FC0A-42A7-9778-52160001384E}"/>
              </a:ext>
            </a:extLst>
          </p:cNvPr>
          <p:cNvSpPr/>
          <p:nvPr/>
        </p:nvSpPr>
        <p:spPr>
          <a:xfrm>
            <a:off x="405601" y="1527522"/>
            <a:ext cx="8944108" cy="463022"/>
          </a:xfrm>
          <a:prstGeom prst="rect">
            <a:avLst/>
          </a:prstGeom>
          <a:solidFill>
            <a:schemeClr val="accent4"/>
          </a:solidFill>
          <a:ln>
            <a:solidFill>
              <a:srgbClr val="FFD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3783E7-6DAA-4EF3-BEBE-FDA54E7BE0D4}"/>
              </a:ext>
            </a:extLst>
          </p:cNvPr>
          <p:cNvSpPr/>
          <p:nvPr/>
        </p:nvSpPr>
        <p:spPr>
          <a:xfrm>
            <a:off x="3767415" y="1546868"/>
            <a:ext cx="2220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Montserrat Black" panose="00000A00000000000000" pitchFamily="50" charset="-52"/>
              </a:rPr>
              <a:t> О ПРОЕКТЕ</a:t>
            </a:r>
            <a:endParaRPr lang="ru-RU" sz="2400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3E4627D-B703-46DC-AD60-9060BA9BE58F}"/>
              </a:ext>
            </a:extLst>
          </p:cNvPr>
          <p:cNvSpPr txBox="1">
            <a:spLocks/>
          </p:cNvSpPr>
          <p:nvPr/>
        </p:nvSpPr>
        <p:spPr>
          <a:xfrm>
            <a:off x="168877" y="53173"/>
            <a:ext cx="11854248" cy="14743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b="1" dirty="0">
                <a:solidFill>
                  <a:srgbClr val="FF5B03"/>
                </a:solidFill>
                <a:latin typeface="Montserrat" panose="00000500000000000000" pitchFamily="50" charset="-52"/>
              </a:rPr>
              <a:t>КТО МЫ? </a:t>
            </a:r>
            <a:r>
              <a:rPr lang="ru-RU" sz="1800" b="1" dirty="0">
                <a:latin typeface="Montserrat" panose="00000500000000000000" pitchFamily="50" charset="-52"/>
              </a:rPr>
              <a:t>Проект “Город без табачного дыма” действует с 2017 года и направлен на охрану здоровья граждан и пропаганду здорового образа жизни среди подростков и молодёжи, а также на привлечение общественного внимания к проблеме курения в общественных местах и помощь жителям Ростовской области в освобождении от никотиновой зависимости.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E3322D-F0C8-2643-BBBD-F314A9FEF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1987" r="902" b="7489"/>
          <a:stretch/>
        </p:blipFill>
        <p:spPr>
          <a:xfrm>
            <a:off x="6412831" y="2153006"/>
            <a:ext cx="5770251" cy="315471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54B727-4533-1B45-A4B7-69E7E2B4D776}"/>
              </a:ext>
            </a:extLst>
          </p:cNvPr>
          <p:cNvSpPr/>
          <p:nvPr/>
        </p:nvSpPr>
        <p:spPr>
          <a:xfrm>
            <a:off x="168876" y="2153007"/>
            <a:ext cx="6243956" cy="3154710"/>
          </a:xfrm>
          <a:prstGeom prst="rect">
            <a:avLst/>
          </a:prstGeom>
          <a:solidFill>
            <a:srgbClr val="FF954D"/>
          </a:solidFill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latin typeface="Montserrat" panose="00000500000000000000" pitchFamily="50" charset="-52"/>
              </a:rPr>
              <a:t>Цели и задачи: </a:t>
            </a:r>
            <a:r>
              <a:rPr lang="ru-RU" b="1" dirty="0">
                <a:latin typeface="Montserrat" panose="00000500000000000000" pitchFamily="50" charset="-52"/>
              </a:rPr>
              <a:t>Снижение количества курящих людей в Ростове-на-Дону и области через формирование негативного отношения к курению и навыков здорового образа жизни у подростков и молодежи: проведение уроков "Дыши свободно" среди учащихся, вовлечение их в волонтерскую деятельность проекта, продолжение обучения наиболее активных на выездном тренинге, проведение публичных акций и мероприятий и онлайн-марафонов для желающих бросить курить. 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FF99426-FCA6-AB4A-BA74-D77CB829CB14}"/>
              </a:ext>
            </a:extLst>
          </p:cNvPr>
          <p:cNvSpPr/>
          <p:nvPr/>
        </p:nvSpPr>
        <p:spPr>
          <a:xfrm>
            <a:off x="547706" y="5470178"/>
            <a:ext cx="110965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rgbClr val="FF620E"/>
                </a:solidFill>
                <a:latin typeface="Montserrat" panose="00000500000000000000" pitchFamily="50" charset="-52"/>
              </a:rPr>
              <a:t>Основные мероприятия: </a:t>
            </a:r>
            <a:r>
              <a:rPr lang="ru-RU" sz="1900" b="1" dirty="0">
                <a:latin typeface="Montserrat" panose="00000500000000000000" pitchFamily="50" charset="-52"/>
              </a:rPr>
              <a:t>Ежегодно в рамках проекта проводится: от 10 до 20 профилактических уроков “Дыши свободно”; 2 масштабных фестиваля - 31 Мая и в 3-й четверг ноября; до 10 благотворительных акций и мероприятий, сопровождающих проект. </a:t>
            </a:r>
            <a:endParaRPr lang="ru-RU" b="1" dirty="0">
              <a:latin typeface="Montserrat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0172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D6B16ED-FC0A-42A7-9778-52160001384E}"/>
              </a:ext>
            </a:extLst>
          </p:cNvPr>
          <p:cNvSpPr/>
          <p:nvPr/>
        </p:nvSpPr>
        <p:spPr>
          <a:xfrm>
            <a:off x="225804" y="531928"/>
            <a:ext cx="8944108" cy="463022"/>
          </a:xfrm>
          <a:prstGeom prst="rect">
            <a:avLst/>
          </a:prstGeom>
          <a:solidFill>
            <a:schemeClr val="accent4"/>
          </a:solidFill>
          <a:ln>
            <a:solidFill>
              <a:srgbClr val="FFD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62783D8-0120-4A9F-95E1-FCEE7E0B436C}"/>
              </a:ext>
            </a:extLst>
          </p:cNvPr>
          <p:cNvSpPr/>
          <p:nvPr/>
        </p:nvSpPr>
        <p:spPr>
          <a:xfrm flipV="1">
            <a:off x="405600" y="1175654"/>
            <a:ext cx="10985654" cy="5020605"/>
          </a:xfrm>
          <a:prstGeom prst="rect">
            <a:avLst/>
          </a:prstGeom>
          <a:solidFill>
            <a:srgbClr val="FF95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E513C5C1-3E05-4C05-B967-F5BE7D56B246}"/>
              </a:ext>
            </a:extLst>
          </p:cNvPr>
          <p:cNvSpPr txBox="1">
            <a:spLocks/>
          </p:cNvSpPr>
          <p:nvPr/>
        </p:nvSpPr>
        <p:spPr>
          <a:xfrm>
            <a:off x="538781" y="2914142"/>
            <a:ext cx="4745151" cy="6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>
              <a:latin typeface="Montserrat" panose="00000500000000000000" pitchFamily="50" charset="-52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3E4627D-B703-46DC-AD60-9060BA9BE58F}"/>
              </a:ext>
            </a:extLst>
          </p:cNvPr>
          <p:cNvSpPr txBox="1">
            <a:spLocks/>
          </p:cNvSpPr>
          <p:nvPr/>
        </p:nvSpPr>
        <p:spPr>
          <a:xfrm>
            <a:off x="2070021" y="577174"/>
            <a:ext cx="4745151" cy="313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900" b="1" dirty="0">
                <a:solidFill>
                  <a:schemeClr val="bg1"/>
                </a:solidFill>
                <a:latin typeface="Montserrat" panose="00000500000000000000" pitchFamily="50" charset="-52"/>
              </a:rPr>
              <a:t>МЫ В СОЦИАЛЬНЫХ СЕТЯХ</a:t>
            </a:r>
          </a:p>
        </p:txBody>
      </p:sp>
      <p:pic>
        <p:nvPicPr>
          <p:cNvPr id="11" name="object 6">
            <a:extLst>
              <a:ext uri="{FF2B5EF4-FFF2-40B4-BE49-F238E27FC236}">
                <a16:creationId xmlns:a16="http://schemas.microsoft.com/office/drawing/2014/main" id="{B8DEEB18-4340-7E4B-A1C9-1290A58C45B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7540" y="4286969"/>
            <a:ext cx="785808" cy="642941"/>
          </a:xfrm>
          <a:prstGeom prst="rect">
            <a:avLst/>
          </a:prstGeom>
        </p:spPr>
      </p:pic>
      <p:pic>
        <p:nvPicPr>
          <p:cNvPr id="14" name="object 7">
            <a:extLst>
              <a:ext uri="{FF2B5EF4-FFF2-40B4-BE49-F238E27FC236}">
                <a16:creationId xmlns:a16="http://schemas.microsoft.com/office/drawing/2014/main" id="{7E7395D9-BDF3-074C-98C4-474B25AB139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225586" y="-2163262"/>
            <a:ext cx="52521" cy="151502"/>
          </a:xfrm>
          <a:prstGeom prst="rect">
            <a:avLst/>
          </a:prstGeom>
        </p:spPr>
      </p:pic>
      <p:pic>
        <p:nvPicPr>
          <p:cNvPr id="15" name="object 5">
            <a:extLst>
              <a:ext uri="{FF2B5EF4-FFF2-40B4-BE49-F238E27FC236}">
                <a16:creationId xmlns:a16="http://schemas.microsoft.com/office/drawing/2014/main" id="{0484FAA7-DB2B-6847-98B9-19B7E8E51BA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19692" y="2151983"/>
            <a:ext cx="745148" cy="741373"/>
          </a:xfrm>
          <a:prstGeom prst="rect">
            <a:avLst/>
          </a:prstGeom>
        </p:spPr>
      </p:pic>
      <p:pic>
        <p:nvPicPr>
          <p:cNvPr id="1029" name="Picture 5" descr="page1image42089504">
            <a:extLst>
              <a:ext uri="{FF2B5EF4-FFF2-40B4-BE49-F238E27FC236}">
                <a16:creationId xmlns:a16="http://schemas.microsoft.com/office/drawing/2014/main" id="{A110513C-56E3-A047-AE29-6A61FD25E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126" y="1949356"/>
            <a:ext cx="2959287" cy="295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ACB652-F713-9244-B8DA-C0264D95E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5970" y="1949356"/>
            <a:ext cx="2987962" cy="29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41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F2B7C1-9BF3-784F-A810-1F559BF842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r="1372"/>
          <a:stretch/>
        </p:blipFill>
        <p:spPr>
          <a:xfrm>
            <a:off x="10186495" y="-19715"/>
            <a:ext cx="1991096" cy="28581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877F08-2172-394C-8132-BB750511C7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2457" r="3509" b="4736"/>
          <a:stretch/>
        </p:blipFill>
        <p:spPr>
          <a:xfrm>
            <a:off x="10181832" y="2038066"/>
            <a:ext cx="2011447" cy="27150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7B35F0-DDF0-D54D-8042-D3847E0DEE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t="2807"/>
          <a:stretch/>
        </p:blipFill>
        <p:spPr>
          <a:xfrm>
            <a:off x="10157678" y="4020818"/>
            <a:ext cx="2019913" cy="28672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13AA3A-3E4C-F14B-8EAD-38C1BC8A7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29" y="5415463"/>
            <a:ext cx="2043837" cy="144599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899C219-7ECD-A446-A99C-69CFF6A044B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27" y="5392741"/>
            <a:ext cx="2098869" cy="1495352"/>
          </a:xfrm>
          <a:prstGeom prst="rect">
            <a:avLst/>
          </a:prstGeom>
          <a:solidFill>
            <a:srgbClr val="FF954D"/>
          </a:solidFill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D0C1997-7C5D-A14D-BFDA-143E24BB91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750" y="5404893"/>
            <a:ext cx="2098868" cy="14832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EF66F21-1308-4B43-93A1-F857A55537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3267"/>
            <a:ext cx="2099849" cy="1504733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EE6A9EAB-2112-41D3-9A49-E1FCD85C123F}"/>
              </a:ext>
            </a:extLst>
          </p:cNvPr>
          <p:cNvSpPr txBox="1">
            <a:spLocks/>
          </p:cNvSpPr>
          <p:nvPr/>
        </p:nvSpPr>
        <p:spPr>
          <a:xfrm>
            <a:off x="471142" y="5421823"/>
            <a:ext cx="2851264" cy="340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400" b="1" dirty="0">
              <a:latin typeface="Montserrat" panose="020B0604020202020204" charset="-52"/>
            </a:endParaRP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EE6A9EAB-2112-41D3-9A49-E1FCD85C123F}"/>
              </a:ext>
            </a:extLst>
          </p:cNvPr>
          <p:cNvSpPr txBox="1">
            <a:spLocks/>
          </p:cNvSpPr>
          <p:nvPr/>
        </p:nvSpPr>
        <p:spPr>
          <a:xfrm>
            <a:off x="471142" y="4582660"/>
            <a:ext cx="2851264" cy="340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400" b="1" dirty="0">
              <a:latin typeface="Montserrat" panose="020B060402020202020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6357" y="-19715"/>
            <a:ext cx="5811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Montserrat Black" panose="00000A00000000000000" pitchFamily="50" charset="-52"/>
              </a:rPr>
              <a:t>ПРИЗНАНИЕ И ВОВЛЕЧЕННОСТЬ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E6A9EAB-2112-41D3-9A49-E1FCD85C123F}"/>
              </a:ext>
            </a:extLst>
          </p:cNvPr>
          <p:cNvSpPr txBox="1">
            <a:spLocks/>
          </p:cNvSpPr>
          <p:nvPr/>
        </p:nvSpPr>
        <p:spPr>
          <a:xfrm>
            <a:off x="4280809" y="1624607"/>
            <a:ext cx="4012089" cy="511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dirty="0">
                <a:solidFill>
                  <a:schemeClr val="bg1"/>
                </a:solidFill>
                <a:latin typeface="Montserrat" panose="020B0604020202020204" charset="-52"/>
              </a:rPr>
              <a:t>Председателем Организационного комитета станет гражданин Российской Федерации, заместителем председателя –  иностранный гражданин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F36146E-0B4B-4853-AF59-9190C3EFA455}"/>
              </a:ext>
            </a:extLst>
          </p:cNvPr>
          <p:cNvSpPr/>
          <p:nvPr/>
        </p:nvSpPr>
        <p:spPr>
          <a:xfrm>
            <a:off x="36567" y="364675"/>
            <a:ext cx="10070276" cy="557960"/>
          </a:xfrm>
          <a:prstGeom prst="rect">
            <a:avLst/>
          </a:prstGeom>
          <a:solidFill>
            <a:srgbClr val="FF954D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БЛАГОПОЛУЧАТЕЛИ: </a:t>
            </a:r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</a:rPr>
              <a:t>Подростки, молодежь, все жители Ростовской области, подверженные никотиновой зависимости и пассивному курению. 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4494D68A-834C-44CD-B9CA-833FFDA9AEAB}"/>
              </a:ext>
            </a:extLst>
          </p:cNvPr>
          <p:cNvSpPr/>
          <p:nvPr/>
        </p:nvSpPr>
        <p:spPr>
          <a:xfrm>
            <a:off x="36567" y="974293"/>
            <a:ext cx="10070276" cy="2468631"/>
          </a:xfrm>
          <a:prstGeom prst="rect">
            <a:avLst/>
          </a:prstGeom>
          <a:solidFill>
            <a:srgbClr val="FF954D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>
                <a:solidFill>
                  <a:schemeClr val="bg1"/>
                </a:solidFill>
                <a:latin typeface="Montserrat" panose="00000500000000000000" pitchFamily="2" charset="-52"/>
              </a:rPr>
              <a:t>ПАРТНЁРЫ: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/>
                </a:solidFill>
                <a:latin typeface="Montserrat" panose="00000500000000000000" pitchFamily="2" charset="-52"/>
              </a:rPr>
              <a:t>АЛПСПП СОЗ "Донской антинаркотический фронт"                                      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/>
                </a:solidFill>
                <a:latin typeface="Montserrat" panose="00000500000000000000" pitchFamily="2" charset="-52"/>
              </a:rPr>
              <a:t>ГКОУ РО "Ростовская-на-Дону санаторная школа-интернат"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/>
                </a:solidFill>
                <a:latin typeface="Montserrat" panose="00000500000000000000" pitchFamily="2" charset="-52"/>
              </a:rPr>
              <a:t>РОООУСТ «Трезвый Дон»                   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/>
                </a:solidFill>
                <a:latin typeface="Montserrat" panose="00000500000000000000" pitchFamily="2" charset="-52"/>
              </a:rPr>
              <a:t>ОООППИОЗН "Общее дело"            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/>
                </a:solidFill>
                <a:latin typeface="Montserrat" panose="00000500000000000000" pitchFamily="2" charset="-52"/>
              </a:rPr>
              <a:t>ГБУ РО «Наркологический диспансер»                               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/>
                </a:solidFill>
                <a:latin typeface="Montserrat" panose="00000500000000000000" pitchFamily="2" charset="-52"/>
              </a:rPr>
              <a:t>АНКО "Добрые дела"                          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/>
                </a:solidFill>
                <a:latin typeface="Montserrat" panose="00000500000000000000" pitchFamily="2" charset="-52"/>
              </a:rPr>
              <a:t>РЦ-144 г. Ростова-на-Дону компании «ГРИНВЕЙ»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/>
                </a:solidFill>
                <a:latin typeface="Montserrat" panose="00000500000000000000" pitchFamily="2" charset="-52"/>
              </a:rPr>
              <a:t>РБОО "Территория Мечты"                                                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tx1"/>
                </a:solidFill>
                <a:latin typeface="Montserrat" panose="00000500000000000000" pitchFamily="2" charset="-52"/>
              </a:rPr>
              <a:t>НКО "Благотворительный фонд Алексея и Анастасии Денисенко "Твой путь к мечте" 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7E205661-626F-4B7D-B106-358D7850ADF7}"/>
              </a:ext>
            </a:extLst>
          </p:cNvPr>
          <p:cNvSpPr/>
          <p:nvPr/>
        </p:nvSpPr>
        <p:spPr>
          <a:xfrm>
            <a:off x="36567" y="3491808"/>
            <a:ext cx="10065329" cy="367311"/>
          </a:xfrm>
          <a:prstGeom prst="rect">
            <a:avLst/>
          </a:prstGeom>
          <a:solidFill>
            <a:srgbClr val="FF954D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ОРГАНЫ ВЛАСТИ: </a:t>
            </a:r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</a:rPr>
              <a:t>Отдел по делам молодёжи Администрации г.  Ростова-на-Дону</a:t>
            </a:r>
            <a:endParaRPr lang="ru-RU" sz="2400" b="1" i="1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C571A9D-FABE-4C67-BD9D-AD1B988AAB5A}"/>
              </a:ext>
            </a:extLst>
          </p:cNvPr>
          <p:cNvSpPr/>
          <p:nvPr/>
        </p:nvSpPr>
        <p:spPr>
          <a:xfrm>
            <a:off x="36567" y="3908003"/>
            <a:ext cx="10055584" cy="502865"/>
          </a:xfrm>
          <a:prstGeom prst="rect">
            <a:avLst/>
          </a:prstGeom>
          <a:solidFill>
            <a:srgbClr val="FF954D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МЕДИА: </a:t>
            </a:r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</a:rPr>
              <a:t>Гражданский форум Ростовской области, "Ростов официальный», медиа-ресурсы партнеров проекта </a:t>
            </a:r>
            <a:endParaRPr lang="ru-RU" sz="1600" b="1" i="1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41094F04-FA32-4135-B2EA-C6FDC631AC1E}"/>
              </a:ext>
            </a:extLst>
          </p:cNvPr>
          <p:cNvSpPr/>
          <p:nvPr/>
        </p:nvSpPr>
        <p:spPr>
          <a:xfrm>
            <a:off x="26823" y="4467164"/>
            <a:ext cx="10065328" cy="960716"/>
          </a:xfrm>
          <a:prstGeom prst="rect">
            <a:avLst/>
          </a:prstGeom>
          <a:solidFill>
            <a:srgbClr val="FF954D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ДОПОЛНИТЕЛЬНАЯ ИНФОРМАЦИЯ: </a:t>
            </a:r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</a:rPr>
              <a:t>Проект "Профилактика </a:t>
            </a:r>
            <a:r>
              <a:rPr lang="ru-RU" sz="1600" b="1" dirty="0" err="1">
                <a:solidFill>
                  <a:schemeClr val="tx1"/>
                </a:solidFill>
                <a:latin typeface="Montserrat" panose="00000500000000000000" pitchFamily="2" charset="-52"/>
              </a:rPr>
              <a:t>табакокурения</a:t>
            </a:r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</a:rPr>
              <a:t> у подростков и молодежи города Ростова-на-Дону и вовлечение их в волонтерскую деятельность проекта "Город без табачного дыма" в 2019 году стал победителем конкурса Фонда Президентских грантов.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0BA88C-4CB8-D84C-B9D0-6048F08B4C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492" y="5440705"/>
            <a:ext cx="2019913" cy="14280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339AD5-90AF-F243-8C6B-62094EE0DB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67" y="5441958"/>
            <a:ext cx="2020439" cy="142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0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3783E7-6DAA-4EF3-BEBE-FDA54E7BE0D4}"/>
              </a:ext>
            </a:extLst>
          </p:cNvPr>
          <p:cNvSpPr/>
          <p:nvPr/>
        </p:nvSpPr>
        <p:spPr>
          <a:xfrm>
            <a:off x="1323038" y="45938"/>
            <a:ext cx="3626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Montserrat Black" panose="00000A00000000000000" pitchFamily="50" charset="-52"/>
              </a:rPr>
              <a:t>БЮДЖЕТ ПРОЕКТА </a:t>
            </a:r>
          </a:p>
        </p:txBody>
      </p: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B1606DCC-87F2-4BCC-908F-8FABB098BF55}"/>
              </a:ext>
            </a:extLst>
          </p:cNvPr>
          <p:cNvGrpSpPr/>
          <p:nvPr/>
        </p:nvGrpSpPr>
        <p:grpSpPr>
          <a:xfrm>
            <a:off x="1216526" y="569079"/>
            <a:ext cx="4098571" cy="463022"/>
            <a:chOff x="1970016" y="1997327"/>
            <a:chExt cx="4098571" cy="463022"/>
          </a:xfrm>
          <a:solidFill>
            <a:schemeClr val="accent4"/>
          </a:solidFill>
        </p:grpSpPr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5C53EE68-8CD7-4E67-B3F0-61F8E17673E1}"/>
                </a:ext>
              </a:extLst>
            </p:cNvPr>
            <p:cNvSpPr/>
            <p:nvPr/>
          </p:nvSpPr>
          <p:spPr>
            <a:xfrm>
              <a:off x="1970016" y="1997327"/>
              <a:ext cx="3853867" cy="46302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Равнобедренный треугольник 79">
              <a:extLst>
                <a:ext uri="{FF2B5EF4-FFF2-40B4-BE49-F238E27FC236}">
                  <a16:creationId xmlns:a16="http://schemas.microsoft.com/office/drawing/2014/main" id="{9EA24566-1878-4F56-A82E-C11F7A06FDB6}"/>
                </a:ext>
              </a:extLst>
            </p:cNvPr>
            <p:cNvSpPr/>
            <p:nvPr/>
          </p:nvSpPr>
          <p:spPr>
            <a:xfrm rot="5400000">
              <a:off x="5745338" y="2116569"/>
              <a:ext cx="389642" cy="256856"/>
            </a:xfrm>
            <a:prstGeom prst="triangl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8CB6A7DB-5183-4733-9BBB-D43395BBED7C}"/>
              </a:ext>
            </a:extLst>
          </p:cNvPr>
          <p:cNvSpPr/>
          <p:nvPr/>
        </p:nvSpPr>
        <p:spPr>
          <a:xfrm>
            <a:off x="5427021" y="1265340"/>
            <a:ext cx="6590807" cy="885173"/>
          </a:xfrm>
          <a:prstGeom prst="rect">
            <a:avLst/>
          </a:prstGeom>
          <a:solidFill>
            <a:srgbClr val="FF954D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проезд, проживание, питание и организация 2-х дневного выездного обучающего семинара-тренинга для 20 лучших волонтёров проекта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49A1BA39-9D11-4875-85E3-F9C8CD1B4658}"/>
              </a:ext>
            </a:extLst>
          </p:cNvPr>
          <p:cNvSpPr/>
          <p:nvPr/>
        </p:nvSpPr>
        <p:spPr>
          <a:xfrm>
            <a:off x="1865313" y="607955"/>
            <a:ext cx="2016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46000 рублей 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619A0F1C-4145-41A0-BBB6-644C030CAAF0}"/>
              </a:ext>
            </a:extLst>
          </p:cNvPr>
          <p:cNvSpPr/>
          <p:nvPr/>
        </p:nvSpPr>
        <p:spPr>
          <a:xfrm>
            <a:off x="5427023" y="380584"/>
            <a:ext cx="6590807" cy="725971"/>
          </a:xfrm>
          <a:prstGeom prst="rect">
            <a:avLst/>
          </a:prstGeom>
          <a:solidFill>
            <a:srgbClr val="FF954D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для проведения профилактических уроков «Дыши свободно» и других мероприятий проекта будет изготовлено 4000 буклетов и листовок</a:t>
            </a:r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DBC396B0-9375-47BD-92BF-068D382DF446}"/>
              </a:ext>
            </a:extLst>
          </p:cNvPr>
          <p:cNvGrpSpPr/>
          <p:nvPr/>
        </p:nvGrpSpPr>
        <p:grpSpPr>
          <a:xfrm>
            <a:off x="534927" y="551922"/>
            <a:ext cx="584207" cy="492091"/>
            <a:chOff x="377332" y="2027353"/>
            <a:chExt cx="702731" cy="591927"/>
          </a:xfrm>
        </p:grpSpPr>
        <p:sp>
          <p:nvSpPr>
            <p:cNvPr id="85" name="Овал 84">
              <a:extLst>
                <a:ext uri="{FF2B5EF4-FFF2-40B4-BE49-F238E27FC236}">
                  <a16:creationId xmlns:a16="http://schemas.microsoft.com/office/drawing/2014/main" id="{4D899FDA-3C5F-4120-8F8B-BCB7973AF294}"/>
                </a:ext>
              </a:extLst>
            </p:cNvPr>
            <p:cNvSpPr/>
            <p:nvPr/>
          </p:nvSpPr>
          <p:spPr>
            <a:xfrm>
              <a:off x="377332" y="2027353"/>
              <a:ext cx="591927" cy="59192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EB8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75000"/>
                  </a:schemeClr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173B6E5-6C71-41BA-8EEF-7FECF1144F54}"/>
                </a:ext>
              </a:extLst>
            </p:cNvPr>
            <p:cNvSpPr txBox="1"/>
            <p:nvPr/>
          </p:nvSpPr>
          <p:spPr>
            <a:xfrm>
              <a:off x="494483" y="2060235"/>
              <a:ext cx="585580" cy="444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Circe ExtraBold" panose="020B0802020203020203" pitchFamily="34" charset="-52"/>
                </a:rPr>
                <a:t>1</a:t>
              </a:r>
              <a:endParaRPr lang="ru-RU" dirty="0">
                <a:solidFill>
                  <a:schemeClr val="accent2">
                    <a:lumMod val="75000"/>
                  </a:schemeClr>
                </a:solidFill>
                <a:latin typeface="Circe ExtraBold" panose="020B0802020203020203" pitchFamily="34" charset="-52"/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0F3822B9-1304-472B-B477-D35EFB4C4AC4}"/>
              </a:ext>
            </a:extLst>
          </p:cNvPr>
          <p:cNvGrpSpPr/>
          <p:nvPr/>
        </p:nvGrpSpPr>
        <p:grpSpPr>
          <a:xfrm>
            <a:off x="529013" y="1551997"/>
            <a:ext cx="587638" cy="492091"/>
            <a:chOff x="377332" y="2027353"/>
            <a:chExt cx="706858" cy="591927"/>
          </a:xfrm>
        </p:grpSpPr>
        <p:sp>
          <p:nvSpPr>
            <p:cNvPr id="88" name="Овал 87">
              <a:extLst>
                <a:ext uri="{FF2B5EF4-FFF2-40B4-BE49-F238E27FC236}">
                  <a16:creationId xmlns:a16="http://schemas.microsoft.com/office/drawing/2014/main" id="{CF915A89-5C21-4447-ABDC-247DBB0ED6A8}"/>
                </a:ext>
              </a:extLst>
            </p:cNvPr>
            <p:cNvSpPr/>
            <p:nvPr/>
          </p:nvSpPr>
          <p:spPr>
            <a:xfrm>
              <a:off x="377332" y="2027353"/>
              <a:ext cx="591927" cy="59192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EB8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75000"/>
                  </a:schemeClr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799B936-BB85-4796-9E16-37E3A82552C8}"/>
                </a:ext>
              </a:extLst>
            </p:cNvPr>
            <p:cNvSpPr txBox="1"/>
            <p:nvPr/>
          </p:nvSpPr>
          <p:spPr>
            <a:xfrm>
              <a:off x="488732" y="2088912"/>
              <a:ext cx="595458" cy="444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accent2">
                      <a:lumMod val="75000"/>
                    </a:schemeClr>
                  </a:solidFill>
                  <a:latin typeface="Circe ExtraBold" panose="020B0802020203020203" pitchFamily="34" charset="-52"/>
                </a:rPr>
                <a:t>2</a:t>
              </a:r>
            </a:p>
          </p:txBody>
        </p: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097C02AB-17F0-4FCF-937D-359B20534497}"/>
              </a:ext>
            </a:extLst>
          </p:cNvPr>
          <p:cNvGrpSpPr/>
          <p:nvPr/>
        </p:nvGrpSpPr>
        <p:grpSpPr>
          <a:xfrm>
            <a:off x="529013" y="2627088"/>
            <a:ext cx="608154" cy="492091"/>
            <a:chOff x="377332" y="2027353"/>
            <a:chExt cx="731536" cy="591927"/>
          </a:xfrm>
        </p:grpSpPr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BE35B1A0-4AA1-40E1-B35C-BC96B5C1056A}"/>
                </a:ext>
              </a:extLst>
            </p:cNvPr>
            <p:cNvSpPr/>
            <p:nvPr/>
          </p:nvSpPr>
          <p:spPr>
            <a:xfrm>
              <a:off x="377332" y="2027353"/>
              <a:ext cx="591927" cy="59192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EB8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75000"/>
                  </a:schemeClr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4C75369-0450-4AAE-8C7E-409369716C6C}"/>
                </a:ext>
              </a:extLst>
            </p:cNvPr>
            <p:cNvSpPr txBox="1"/>
            <p:nvPr/>
          </p:nvSpPr>
          <p:spPr>
            <a:xfrm>
              <a:off x="513410" y="2101185"/>
              <a:ext cx="595458" cy="444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accent2">
                      <a:lumMod val="75000"/>
                    </a:schemeClr>
                  </a:solidFill>
                  <a:latin typeface="Circe ExtraBold" panose="020B0802020203020203" pitchFamily="34" charset="-52"/>
                </a:rPr>
                <a:t>3</a:t>
              </a: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24394020-AAEA-43C0-ABAE-4468CA152684}"/>
              </a:ext>
            </a:extLst>
          </p:cNvPr>
          <p:cNvGrpSpPr/>
          <p:nvPr/>
        </p:nvGrpSpPr>
        <p:grpSpPr>
          <a:xfrm>
            <a:off x="537271" y="3683313"/>
            <a:ext cx="579380" cy="492091"/>
            <a:chOff x="377332" y="2027353"/>
            <a:chExt cx="696924" cy="591927"/>
          </a:xfrm>
        </p:grpSpPr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4E099C6B-BD8C-496E-BC85-96ECC42E87FE}"/>
                </a:ext>
              </a:extLst>
            </p:cNvPr>
            <p:cNvSpPr/>
            <p:nvPr/>
          </p:nvSpPr>
          <p:spPr>
            <a:xfrm>
              <a:off x="377332" y="2027353"/>
              <a:ext cx="591927" cy="59192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EB8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75000"/>
                  </a:schemeClr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A79642C-5623-471D-BF56-9BAD6903C1B2}"/>
                </a:ext>
              </a:extLst>
            </p:cNvPr>
            <p:cNvSpPr txBox="1"/>
            <p:nvPr/>
          </p:nvSpPr>
          <p:spPr>
            <a:xfrm>
              <a:off x="478798" y="2101185"/>
              <a:ext cx="595458" cy="444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accent2">
                      <a:lumMod val="75000"/>
                    </a:schemeClr>
                  </a:solidFill>
                  <a:latin typeface="Circe ExtraBold" panose="020B0802020203020203" pitchFamily="34" charset="-52"/>
                </a:rPr>
                <a:t>4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29706C62-50F9-4BAB-A8D2-F4AFBFFCD9E2}"/>
              </a:ext>
            </a:extLst>
          </p:cNvPr>
          <p:cNvGrpSpPr/>
          <p:nvPr/>
        </p:nvGrpSpPr>
        <p:grpSpPr>
          <a:xfrm>
            <a:off x="529013" y="4718721"/>
            <a:ext cx="587638" cy="492091"/>
            <a:chOff x="377332" y="2027353"/>
            <a:chExt cx="706858" cy="591927"/>
          </a:xfrm>
        </p:grpSpPr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4334B5CB-2CC9-448C-9F99-20B8D6F767A4}"/>
                </a:ext>
              </a:extLst>
            </p:cNvPr>
            <p:cNvSpPr/>
            <p:nvPr/>
          </p:nvSpPr>
          <p:spPr>
            <a:xfrm>
              <a:off x="377332" y="2027353"/>
              <a:ext cx="591927" cy="59192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EB8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75000"/>
                  </a:schemeClr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48D27A0-F880-4DB9-9E2D-A8FAAD19483C}"/>
                </a:ext>
              </a:extLst>
            </p:cNvPr>
            <p:cNvSpPr txBox="1"/>
            <p:nvPr/>
          </p:nvSpPr>
          <p:spPr>
            <a:xfrm>
              <a:off x="488732" y="2088912"/>
              <a:ext cx="595458" cy="444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accent2">
                      <a:lumMod val="75000"/>
                    </a:schemeClr>
                  </a:solidFill>
                  <a:latin typeface="Circe ExtraBold" panose="020B0802020203020203" pitchFamily="34" charset="-52"/>
                </a:rPr>
                <a:t>5</a:t>
              </a:r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0AF20329-6B45-4262-ABEA-5C311F0AA522}"/>
              </a:ext>
            </a:extLst>
          </p:cNvPr>
          <p:cNvGrpSpPr/>
          <p:nvPr/>
        </p:nvGrpSpPr>
        <p:grpSpPr>
          <a:xfrm>
            <a:off x="1209262" y="1576152"/>
            <a:ext cx="4098571" cy="463022"/>
            <a:chOff x="1970016" y="1997327"/>
            <a:chExt cx="4098571" cy="463022"/>
          </a:xfrm>
          <a:solidFill>
            <a:schemeClr val="accent4"/>
          </a:solidFill>
        </p:grpSpPr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id="{D0C7FFDF-9C1D-448A-9F8C-55D2096F7C83}"/>
                </a:ext>
              </a:extLst>
            </p:cNvPr>
            <p:cNvSpPr/>
            <p:nvPr/>
          </p:nvSpPr>
          <p:spPr>
            <a:xfrm>
              <a:off x="1970016" y="1997327"/>
              <a:ext cx="3853867" cy="46302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Равнобедренный треугольник 100">
              <a:extLst>
                <a:ext uri="{FF2B5EF4-FFF2-40B4-BE49-F238E27FC236}">
                  <a16:creationId xmlns:a16="http://schemas.microsoft.com/office/drawing/2014/main" id="{56441280-B56E-49B7-AA2D-F9BA5231C815}"/>
                </a:ext>
              </a:extLst>
            </p:cNvPr>
            <p:cNvSpPr/>
            <p:nvPr/>
          </p:nvSpPr>
          <p:spPr>
            <a:xfrm rot="5400000">
              <a:off x="5745338" y="2116569"/>
              <a:ext cx="389642" cy="256856"/>
            </a:xfrm>
            <a:prstGeom prst="triangl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6120D7C-AB18-48A5-9DB1-10C2043322C1}"/>
              </a:ext>
            </a:extLst>
          </p:cNvPr>
          <p:cNvGrpSpPr/>
          <p:nvPr/>
        </p:nvGrpSpPr>
        <p:grpSpPr>
          <a:xfrm>
            <a:off x="1216526" y="2627088"/>
            <a:ext cx="4098571" cy="463022"/>
            <a:chOff x="1970016" y="1997327"/>
            <a:chExt cx="4098571" cy="463022"/>
          </a:xfrm>
          <a:solidFill>
            <a:schemeClr val="accent4"/>
          </a:solidFill>
        </p:grpSpPr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A7B5367D-8476-4B29-AB9F-8E4E43E3E7F9}"/>
                </a:ext>
              </a:extLst>
            </p:cNvPr>
            <p:cNvSpPr/>
            <p:nvPr/>
          </p:nvSpPr>
          <p:spPr>
            <a:xfrm>
              <a:off x="1970016" y="1997327"/>
              <a:ext cx="3853867" cy="46302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Равнобедренный треугольник 103">
              <a:extLst>
                <a:ext uri="{FF2B5EF4-FFF2-40B4-BE49-F238E27FC236}">
                  <a16:creationId xmlns:a16="http://schemas.microsoft.com/office/drawing/2014/main" id="{80783DDD-D30A-479A-9D25-71371F33F4E9}"/>
                </a:ext>
              </a:extLst>
            </p:cNvPr>
            <p:cNvSpPr/>
            <p:nvPr/>
          </p:nvSpPr>
          <p:spPr>
            <a:xfrm rot="5400000">
              <a:off x="5745338" y="2116569"/>
              <a:ext cx="389642" cy="256856"/>
            </a:xfrm>
            <a:prstGeom prst="triangl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277FF354-EEF4-4693-8FA7-9D1AF9218614}"/>
              </a:ext>
            </a:extLst>
          </p:cNvPr>
          <p:cNvGrpSpPr/>
          <p:nvPr/>
        </p:nvGrpSpPr>
        <p:grpSpPr>
          <a:xfrm>
            <a:off x="1216526" y="3701667"/>
            <a:ext cx="4098571" cy="463022"/>
            <a:chOff x="1970016" y="2057225"/>
            <a:chExt cx="4098571" cy="463022"/>
          </a:xfrm>
          <a:solidFill>
            <a:schemeClr val="accent4"/>
          </a:solidFill>
        </p:grpSpPr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F54657C9-3601-4092-938A-43F89D39C893}"/>
                </a:ext>
              </a:extLst>
            </p:cNvPr>
            <p:cNvSpPr/>
            <p:nvPr/>
          </p:nvSpPr>
          <p:spPr>
            <a:xfrm>
              <a:off x="1970016" y="2057225"/>
              <a:ext cx="3853867" cy="46302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Равнобедренный треугольник 106">
              <a:extLst>
                <a:ext uri="{FF2B5EF4-FFF2-40B4-BE49-F238E27FC236}">
                  <a16:creationId xmlns:a16="http://schemas.microsoft.com/office/drawing/2014/main" id="{E6380B1D-E637-4ACD-811C-36F35D532A73}"/>
                </a:ext>
              </a:extLst>
            </p:cNvPr>
            <p:cNvSpPr/>
            <p:nvPr/>
          </p:nvSpPr>
          <p:spPr>
            <a:xfrm rot="5400000">
              <a:off x="5745338" y="2173366"/>
              <a:ext cx="389642" cy="256856"/>
            </a:xfrm>
            <a:prstGeom prst="triangl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91EB1E2D-E7F1-4865-9502-8C779E0071BD}"/>
              </a:ext>
            </a:extLst>
          </p:cNvPr>
          <p:cNvGrpSpPr/>
          <p:nvPr/>
        </p:nvGrpSpPr>
        <p:grpSpPr>
          <a:xfrm>
            <a:off x="1216526" y="4783607"/>
            <a:ext cx="4098571" cy="463022"/>
            <a:chOff x="1970016" y="1997327"/>
            <a:chExt cx="4098571" cy="463022"/>
          </a:xfrm>
          <a:solidFill>
            <a:schemeClr val="accent4"/>
          </a:solidFill>
        </p:grpSpPr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CBD9A60D-850B-4FCA-BF0D-E7F7CFE400A5}"/>
                </a:ext>
              </a:extLst>
            </p:cNvPr>
            <p:cNvSpPr/>
            <p:nvPr/>
          </p:nvSpPr>
          <p:spPr>
            <a:xfrm>
              <a:off x="1970016" y="1997327"/>
              <a:ext cx="3853867" cy="46302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Равнобедренный треугольник 109">
              <a:extLst>
                <a:ext uri="{FF2B5EF4-FFF2-40B4-BE49-F238E27FC236}">
                  <a16:creationId xmlns:a16="http://schemas.microsoft.com/office/drawing/2014/main" id="{0913C5E6-8CB8-42C3-95FB-D2F22F2966C7}"/>
                </a:ext>
              </a:extLst>
            </p:cNvPr>
            <p:cNvSpPr/>
            <p:nvPr/>
          </p:nvSpPr>
          <p:spPr>
            <a:xfrm rot="5400000">
              <a:off x="5745338" y="2116569"/>
              <a:ext cx="389642" cy="256856"/>
            </a:xfrm>
            <a:prstGeom prst="triangl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DFD076DE-A9D8-4569-9D36-2E6225D350AF}"/>
              </a:ext>
            </a:extLst>
          </p:cNvPr>
          <p:cNvSpPr/>
          <p:nvPr/>
        </p:nvSpPr>
        <p:spPr>
          <a:xfrm>
            <a:off x="5427020" y="2280143"/>
            <a:ext cx="6590807" cy="1148857"/>
          </a:xfrm>
          <a:prstGeom prst="rect">
            <a:avLst/>
          </a:prstGeom>
          <a:solidFill>
            <a:srgbClr val="FF954D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на покупку ноутбука, звукового и другого оборудования для проведения прямых эфиров и профилактических онлайн-уроков, и создания качественного профилактического контента в </a:t>
            </a:r>
            <a:r>
              <a:rPr lang="ru-RU" sz="16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соцсетях</a:t>
            </a:r>
            <a:endParaRPr lang="ru-RU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EC1798AF-BC62-4AFF-A6C5-B53492935252}"/>
              </a:ext>
            </a:extLst>
          </p:cNvPr>
          <p:cNvSpPr/>
          <p:nvPr/>
        </p:nvSpPr>
        <p:spPr>
          <a:xfrm>
            <a:off x="5427020" y="3547997"/>
            <a:ext cx="6590808" cy="885173"/>
          </a:xfrm>
          <a:prstGeom prst="rect">
            <a:avLst/>
          </a:prstGeom>
          <a:solidFill>
            <a:srgbClr val="FF954D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оплата привлечённого </a:t>
            </a:r>
            <a:r>
              <a:rPr lang="en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IT-</a:t>
            </a: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специалиста с дополнительными функциями </a:t>
            </a:r>
            <a:r>
              <a:rPr lang="ru-RU" sz="16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инфоменеджера</a:t>
            </a: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 и ведения бухгалтерского учёта за 10 месяцев проекта</a:t>
            </a:r>
          </a:p>
        </p:txBody>
      </p: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CD105590-CE1D-4FCD-B33E-D9F3AC6A69C2}"/>
              </a:ext>
            </a:extLst>
          </p:cNvPr>
          <p:cNvSpPr/>
          <p:nvPr/>
        </p:nvSpPr>
        <p:spPr>
          <a:xfrm>
            <a:off x="5427019" y="4602588"/>
            <a:ext cx="6590807" cy="725971"/>
          </a:xfrm>
          <a:prstGeom prst="rect">
            <a:avLst/>
          </a:prstGeom>
          <a:solidFill>
            <a:srgbClr val="FF954D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изготовление баннеров, браслетов, кепок и призов с логотипом организации для проведения мероприятий проекта</a:t>
            </a:r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3BA5DCC2-50B8-469E-B624-0E0FE0BC0B50}"/>
              </a:ext>
            </a:extLst>
          </p:cNvPr>
          <p:cNvSpPr/>
          <p:nvPr/>
        </p:nvSpPr>
        <p:spPr>
          <a:xfrm>
            <a:off x="1826951" y="1655653"/>
            <a:ext cx="199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85000 рублей </a:t>
            </a: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29BF212F-4D61-466C-B076-161BEB84B947}"/>
              </a:ext>
            </a:extLst>
          </p:cNvPr>
          <p:cNvSpPr/>
          <p:nvPr/>
        </p:nvSpPr>
        <p:spPr>
          <a:xfrm>
            <a:off x="1865313" y="2697712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126200 рублей </a:t>
            </a:r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4963C238-0DC0-422E-82BD-CEE17946274F}"/>
              </a:ext>
            </a:extLst>
          </p:cNvPr>
          <p:cNvSpPr/>
          <p:nvPr/>
        </p:nvSpPr>
        <p:spPr>
          <a:xfrm>
            <a:off x="1826951" y="3761570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180890 рублей </a:t>
            </a:r>
          </a:p>
        </p:txBody>
      </p: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id="{4F945642-0ACC-4D93-8C33-743113192DBB}"/>
              </a:ext>
            </a:extLst>
          </p:cNvPr>
          <p:cNvSpPr/>
          <p:nvPr/>
        </p:nvSpPr>
        <p:spPr>
          <a:xfrm>
            <a:off x="1865313" y="480904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87550 рублей </a:t>
            </a: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875888CC-120F-4416-A2F0-1E7AC494041A}"/>
              </a:ext>
            </a:extLst>
          </p:cNvPr>
          <p:cNvSpPr/>
          <p:nvPr/>
        </p:nvSpPr>
        <p:spPr>
          <a:xfrm>
            <a:off x="7130854" y="4877297"/>
            <a:ext cx="250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A05BBA74-6DCB-40D0-81C1-FEBB31836A8D}"/>
              </a:ext>
            </a:extLst>
          </p:cNvPr>
          <p:cNvSpPr/>
          <p:nvPr/>
        </p:nvSpPr>
        <p:spPr>
          <a:xfrm>
            <a:off x="2028832" y="6014394"/>
            <a:ext cx="7810697" cy="463022"/>
          </a:xfrm>
          <a:prstGeom prst="rect">
            <a:avLst/>
          </a:prstGeom>
          <a:solidFill>
            <a:schemeClr val="accent2"/>
          </a:solidFill>
          <a:ln>
            <a:solidFill>
              <a:srgbClr val="FF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5EF59587-C1DE-4769-AD48-1A6096AA1D25}"/>
              </a:ext>
            </a:extLst>
          </p:cNvPr>
          <p:cNvSpPr/>
          <p:nvPr/>
        </p:nvSpPr>
        <p:spPr>
          <a:xfrm>
            <a:off x="3343230" y="6056627"/>
            <a:ext cx="47981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ИТОГОВАЯ СУММА: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525640 рублей</a:t>
            </a:r>
          </a:p>
        </p:txBody>
      </p:sp>
    </p:spTree>
    <p:extLst>
      <p:ext uri="{BB962C8B-B14F-4D97-AF65-F5344CB8AC3E}">
        <p14:creationId xmlns:p14="http://schemas.microsoft.com/office/powerpoint/2010/main" val="398211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73F92C-50B0-AF49-BC14-967F92650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79" y="2226578"/>
            <a:ext cx="6551221" cy="46314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0B9DE2A-924E-4B8C-8777-22A9ED614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83" y="382233"/>
            <a:ext cx="8306707" cy="882878"/>
          </a:xfrm>
        </p:spPr>
        <p:txBody>
          <a:bodyPr>
            <a:noAutofit/>
          </a:bodyPr>
          <a:lstStyle/>
          <a:p>
            <a:pPr algn="l"/>
            <a:r>
              <a:rPr lang="ru-RU" sz="4400" b="1" dirty="0">
                <a:solidFill>
                  <a:schemeClr val="bg1"/>
                </a:solidFill>
                <a:latin typeface="Montserrat" panose="00000500000000000000" pitchFamily="50" charset="-52"/>
              </a:rPr>
              <a:t>СПАСИБО ЗА ВНИМАНИЕ!</a:t>
            </a:r>
            <a:endParaRPr lang="ru-RU" sz="4400" dirty="0">
              <a:solidFill>
                <a:schemeClr val="bg1"/>
              </a:solidFill>
              <a:latin typeface="Montserrat" panose="00000500000000000000" pitchFamily="50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61EF269-3C5A-4EF7-8814-B8304E5E289E}"/>
              </a:ext>
            </a:extLst>
          </p:cNvPr>
          <p:cNvSpPr/>
          <p:nvPr/>
        </p:nvSpPr>
        <p:spPr>
          <a:xfrm>
            <a:off x="1816925" y="2590904"/>
            <a:ext cx="9850468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Ссылки на социальные сети: </a:t>
            </a:r>
          </a:p>
          <a:p>
            <a:pPr>
              <a:spcAft>
                <a:spcPts val="800"/>
              </a:spcAft>
            </a:pPr>
            <a:endParaRPr lang="ru-RU" dirty="0">
              <a:solidFill>
                <a:schemeClr val="bg1"/>
              </a:solidFill>
              <a:effectLst>
                <a:glow rad="444500">
                  <a:srgbClr val="002060">
                    <a:alpha val="13000"/>
                  </a:srgbClr>
                </a:glow>
              </a:effectLst>
              <a:latin typeface="Circe Bold" panose="020B06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b="1" u="heavy" spc="-5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  <a:hlinkClick r:id="rId5"/>
            </a:endParaRPr>
          </a:p>
          <a:p>
            <a:pPr>
              <a:spcAft>
                <a:spcPts val="800"/>
              </a:spcAft>
            </a:pPr>
            <a:r>
              <a:rPr lang="en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https://vk.com/gorod_bez_tabachnogo_dima</a:t>
            </a:r>
            <a:endParaRPr lang="ru-RU" b="1" u="heavy" spc="-5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</a:endParaRPr>
          </a:p>
          <a:p>
            <a:pPr>
              <a:spcAft>
                <a:spcPts val="800"/>
              </a:spcAft>
            </a:pPr>
            <a:endParaRPr lang="ru-RU" b="1" u="heavy" spc="-5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  <a:hlinkClick r:id="rId6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ru-RU"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" sz="1600" dirty="0">
              <a:latin typeface="Times New Roman"/>
              <a:cs typeface="Times New Roman"/>
            </a:endParaRPr>
          </a:p>
          <a:p>
            <a:pPr marL="86995">
              <a:lnSpc>
                <a:spcPct val="100000"/>
              </a:lnSpc>
            </a:pPr>
            <a:r>
              <a:rPr lang="en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https://ok.ru/gorod.bez.tabachnogo.dima</a:t>
            </a:r>
            <a:endParaRPr lang="en" dirty="0">
              <a:latin typeface="Times New Roman"/>
              <a:cs typeface="Times New Roman"/>
            </a:endParaRPr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C08009BC-938E-DF45-9D27-42632A9AAFD3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82352" y="3714865"/>
            <a:ext cx="578662" cy="511807"/>
          </a:xfrm>
          <a:prstGeom prst="rect">
            <a:avLst/>
          </a:prstGeom>
          <a:effectLst>
            <a:outerShdw blurRad="302774" dist="50283" dir="10200000" sx="104000" sy="104000" algn="ctr" rotWithShape="0">
              <a:srgbClr val="000000">
                <a:alpha val="55000"/>
              </a:srgbClr>
            </a:outerShdw>
          </a:effectLst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A230F749-E846-EA47-91B1-6D8F544F5B6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4666" y="4885518"/>
            <a:ext cx="614033" cy="584404"/>
          </a:xfrm>
          <a:prstGeom prst="rect">
            <a:avLst/>
          </a:prstGeom>
          <a:effectLst>
            <a:outerShdw blurRad="186890" dist="121290" dir="8192722" sx="95000" sy="95000" algn="tr" rotWithShape="0">
              <a:prstClr val="black">
                <a:alpha val="62000"/>
              </a:prst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320699-49EC-BE4E-B096-670144268E43}"/>
              </a:ext>
            </a:extLst>
          </p:cNvPr>
          <p:cNvSpPr/>
          <p:nvPr/>
        </p:nvSpPr>
        <p:spPr>
          <a:xfrm>
            <a:off x="2101933" y="1419499"/>
            <a:ext cx="7196446" cy="9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Контактные данные:  </a:t>
            </a:r>
            <a:r>
              <a:rPr lang="ru-RU" sz="3200" dirty="0"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+7 928 965-78-90 </a:t>
            </a:r>
          </a:p>
          <a:p>
            <a:pPr algn="ctr">
              <a:spcAft>
                <a:spcPts val="800"/>
              </a:spcAft>
            </a:pPr>
            <a:r>
              <a:rPr lang="en" sz="2000" dirty="0"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serzh.pletnew@yandex.ru</a:t>
            </a:r>
            <a:endParaRPr lang="ru-RU" sz="2000" dirty="0">
              <a:solidFill>
                <a:schemeClr val="bg1"/>
              </a:solidFill>
              <a:effectLst>
                <a:glow rad="444500">
                  <a:srgbClr val="002060">
                    <a:alpha val="13000"/>
                  </a:srgbClr>
                </a:glow>
              </a:effectLst>
              <a:latin typeface="Circe Bold" panose="020B06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691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6047</TotalTime>
  <Words>527</Words>
  <Application>Microsoft Office PowerPoint</Application>
  <PresentationFormat>Широкоэкранный</PresentationFormat>
  <Paragraphs>59</Paragraphs>
  <Slides>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6" baseType="lpstr">
      <vt:lpstr>Circe</vt:lpstr>
      <vt:lpstr>Calibri Light</vt:lpstr>
      <vt:lpstr>Times New Roman</vt:lpstr>
      <vt:lpstr>Montserrat</vt:lpstr>
      <vt:lpstr>Arial</vt:lpstr>
      <vt:lpstr>Montserrat Black</vt:lpstr>
      <vt:lpstr>Circe Bold</vt:lpstr>
      <vt:lpstr>Calibri</vt:lpstr>
      <vt:lpstr>Circe ExtraBold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Общероссийская акция #МЫВМЕСТЕ</dc:title>
  <dc:creator>Зоя Дурдина</dc:creator>
  <cp:lastModifiedBy>secretar@cxm12.ru</cp:lastModifiedBy>
  <cp:revision>237</cp:revision>
  <dcterms:created xsi:type="dcterms:W3CDTF">2020-03-24T07:41:27Z</dcterms:created>
  <dcterms:modified xsi:type="dcterms:W3CDTF">2022-05-26T13:02:21Z</dcterms:modified>
</cp:coreProperties>
</file>