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73" r:id="rId5"/>
    <p:sldId id="274" r:id="rId6"/>
    <p:sldId id="261" r:id="rId7"/>
    <p:sldId id="275" r:id="rId8"/>
    <p:sldId id="262" r:id="rId9"/>
    <p:sldId id="263" r:id="rId10"/>
    <p:sldId id="276" r:id="rId11"/>
    <p:sldId id="265" r:id="rId12"/>
    <p:sldId id="266" r:id="rId13"/>
    <p:sldId id="267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2865" userDrawn="1">
          <p15:clr>
            <a:srgbClr val="A4A3A4"/>
          </p15:clr>
        </p15:guide>
        <p15:guide id="8" pos="48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99"/>
    <a:srgbClr val="FAFAFA"/>
    <a:srgbClr val="CC0099"/>
    <a:srgbClr val="969696"/>
    <a:srgbClr val="646464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15" autoAdjust="0"/>
  </p:normalViewPr>
  <p:slideViewPr>
    <p:cSldViewPr snapToGrid="0">
      <p:cViewPr varScale="1">
        <p:scale>
          <a:sx n="81" d="100"/>
          <a:sy n="81" d="100"/>
        </p:scale>
        <p:origin x="936" y="77"/>
      </p:cViewPr>
      <p:guideLst>
        <p:guide orient="horz" pos="2160"/>
        <p:guide pos="3840"/>
        <p:guide pos="438"/>
        <p:guide pos="7242"/>
        <p:guide orient="horz" pos="346"/>
        <p:guide orient="horz" pos="3974"/>
        <p:guide pos="2865"/>
        <p:guide pos="48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A0615-8249-414C-9078-489F3EF06B86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7070C-F3E0-4559-9DC2-2D0731BE6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78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982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24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372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981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603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39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881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287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536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64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038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973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135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070C-F3E0-4559-9DC2-2D0731BE6A1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5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5CED0-6EDD-4B62-BC1D-2E7D520C3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D80A26-0EA6-4DF5-88A6-2604091B6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FC0A10-F453-4462-9E35-F8B8F5422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543-52C9-404F-BE2A-AC9ED099D4CE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C5DDA0-1902-4933-933C-5A0425E88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8DCBC5-1B0F-4BA0-8CDF-E6D47E9D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DFCA-C59D-4F3D-911C-8AB627B7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158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4D1DE-C282-4741-8836-9B7BD388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B47438-CFDB-44EB-9A14-6D7E1BD60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ECD79-294B-4643-BC30-23A547E4A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543-52C9-404F-BE2A-AC9ED099D4CE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E49BD4-CCAD-490E-8022-7C55FFB19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E771A1-4DE2-44EB-8127-E42FC68B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DFCA-C59D-4F3D-911C-8AB627B7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5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92277F-DE2C-419C-80D2-76B20B1A0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958927-02FF-4E03-9092-B68ED53A5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C17C52-BC50-422E-A9D0-D76FBAF8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543-52C9-404F-BE2A-AC9ED099D4CE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4467A-3DFF-4E27-A614-D28163F2B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F73B0F-E098-4749-AF31-19F1C778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DFCA-C59D-4F3D-911C-8AB627B7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038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13514-4D13-4B0D-A049-1407CCA2B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9BDE24-0C69-49A6-8041-395A744B4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595517-8521-4921-87F5-CD6A2D982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543-52C9-404F-BE2A-AC9ED099D4CE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621C41-B804-4028-80DD-815807F7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ACEE9-4E69-4703-8DFF-B70E9E7C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DFCA-C59D-4F3D-911C-8AB627B7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92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0F12E-4560-4A51-9AF2-831DCC8B8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074499-8771-4B16-82B2-EB0EC12A4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6FE0D6-52B9-40A1-99B7-D7E455291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543-52C9-404F-BE2A-AC9ED099D4CE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8B14B2-DBFB-4097-B507-717BEB60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18D5D9-3FF5-404C-8FD4-EB778052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DFCA-C59D-4F3D-911C-8AB627B7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157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3759-6532-467F-8FD0-B34E6E765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B53875-7376-433D-9459-E19D096AA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234889-DE02-42CF-8EC0-482009B7D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D2B693-A874-4E36-8509-AEF07467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543-52C9-404F-BE2A-AC9ED099D4CE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B8A92E-87BC-4D15-A48E-76735CA9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B6B8BC-2840-422B-9E2A-0D28C3F8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DFCA-C59D-4F3D-911C-8AB627B7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228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3999B-5629-4D7E-AC23-3C7767F3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3531E9-723E-4124-8677-C7B5557B4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A4D20E-0584-449D-B6B1-6CBD90BA9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C844B3-E55D-4F2A-B606-F0BB54AC6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6181F9-05AA-4DD2-871A-68ADAC39E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2B4A0A-406F-48B7-B0C6-B1F773F2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543-52C9-404F-BE2A-AC9ED099D4CE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6164E5-8543-4B9F-AAA3-10D06A75B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A4D5AE-6F54-405C-9A02-B571B204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DFCA-C59D-4F3D-911C-8AB627B7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27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C2CE1-F627-44A4-8437-0E3579DA5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6B8E39-9A06-446D-978B-8645B345D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543-52C9-404F-BE2A-AC9ED099D4CE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A0F2DD-B752-4E24-BDD0-0B993D0A9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C719D2-1C0F-4E6B-8AE9-4F89813E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DFCA-C59D-4F3D-911C-8AB627B7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C26BCA1-80D2-4B64-BC92-D2B769A87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543-52C9-404F-BE2A-AC9ED099D4CE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2D0C11-8B99-4CAB-9FC4-82C30CDE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EBCCF4-E1A0-4D5A-91D3-D4084D00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DFCA-C59D-4F3D-911C-8AB627B7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09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517F40-03ED-426A-81F6-546B54ED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D26285-0D4D-4BF6-A85B-44E7665F1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23F28B-7A81-4C46-A688-2D527F93C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73B45-F9D9-4BBE-9103-5C2AA4AF4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543-52C9-404F-BE2A-AC9ED099D4CE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827A02-C403-4532-9B44-432F152F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810AD4-A697-4C9F-AE78-C2EB18D3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DFCA-C59D-4F3D-911C-8AB627B7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4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FF675-FF10-4B5C-A690-01EF34F1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CE4FCD-091E-4EDA-8BC3-94A7DB595E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673078-C645-44B2-A9C6-EAF676E2F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0F388C-DB4D-49DA-BF2E-0ED718638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543-52C9-404F-BE2A-AC9ED099D4CE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189F3E-4526-41CD-96A2-927468C0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1BD0A-7FFB-4FF2-8ADD-3BFFFC98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DFCA-C59D-4F3D-911C-8AB627B7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94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75C7E-E7E6-442F-BAD7-6F262A56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045C2B-94E0-4424-98EB-32E0ED2FA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E7604D-8D41-4C9F-8F6B-942861422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EE543-52C9-404F-BE2A-AC9ED099D4CE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5AFEAA-6162-432C-8ADA-838659AE8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77451F-A227-45C9-AE5A-B257BC600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FDFCA-C59D-4F3D-911C-8AB627B7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3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stavniki.org/" TargetMode="External"/><Relationship Id="rId3" Type="http://schemas.openxmlformats.org/officeDocument/2006/relationships/hyperlink" Target="mailto:info@nastavniki.org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hyperlink" Target="https://vk.com/nastavnikipr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6DA503-8592-4705-9AA5-F7E0AF232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139" y="2639797"/>
            <a:ext cx="6413500" cy="1595309"/>
          </a:xfrm>
        </p:spPr>
        <p:txBody>
          <a:bodyPr wrap="square">
            <a:spAutoFit/>
          </a:bodyPr>
          <a:lstStyle/>
          <a:p>
            <a:pPr algn="l"/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Программа индивидуального наставничества для детей </a:t>
            </a:r>
            <a:b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и подростков в трудной жизненной ситуации.</a:t>
            </a:r>
          </a:p>
          <a:p>
            <a:pPr algn="l"/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/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Входит в реестр социально-ориентированных НКО </a:t>
            </a:r>
            <a:b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Минэкономразвития РФ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56CD649A-D1EC-46C5-9990-1369A154059D}"/>
              </a:ext>
            </a:extLst>
          </p:cNvPr>
          <p:cNvSpPr txBox="1">
            <a:spLocks/>
          </p:cNvSpPr>
          <p:nvPr/>
        </p:nvSpPr>
        <p:spPr>
          <a:xfrm>
            <a:off x="595539" y="6161741"/>
            <a:ext cx="3956051" cy="2308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00" dirty="0">
                <a:solidFill>
                  <a:srgbClr val="96969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Не нужно быть для него родителем, чтобы быть ему нужным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F036DB-59EC-478F-B372-B94664820D64}"/>
              </a:ext>
            </a:extLst>
          </p:cNvPr>
          <p:cNvSpPr/>
          <p:nvPr/>
        </p:nvSpPr>
        <p:spPr>
          <a:xfrm>
            <a:off x="10312400" y="0"/>
            <a:ext cx="1879600" cy="6858000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C18F79A-552F-4437-8350-F7B48146DC2A}"/>
              </a:ext>
            </a:extLst>
          </p:cNvPr>
          <p:cNvSpPr/>
          <p:nvPr/>
        </p:nvSpPr>
        <p:spPr>
          <a:xfrm>
            <a:off x="-1742593" y="-442076"/>
            <a:ext cx="624114" cy="609600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F1F77A-60F8-4167-B7C8-7B685DB5D5D0}"/>
              </a:ext>
            </a:extLst>
          </p:cNvPr>
          <p:cNvSpPr/>
          <p:nvPr/>
        </p:nvSpPr>
        <p:spPr>
          <a:xfrm>
            <a:off x="-1742593" y="457084"/>
            <a:ext cx="624114" cy="6096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1356BF-4872-4B0C-A3DB-55EFE86670E7}"/>
              </a:ext>
            </a:extLst>
          </p:cNvPr>
          <p:cNvSpPr/>
          <p:nvPr/>
        </p:nvSpPr>
        <p:spPr>
          <a:xfrm>
            <a:off x="-1742593" y="1356244"/>
            <a:ext cx="624114" cy="609600"/>
          </a:xfrm>
          <a:prstGeom prst="rect">
            <a:avLst/>
          </a:prstGeom>
          <a:solidFill>
            <a:srgbClr val="00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995F64-B337-4743-B5B2-F95BD819B4F8}"/>
              </a:ext>
            </a:extLst>
          </p:cNvPr>
          <p:cNvSpPr/>
          <p:nvPr/>
        </p:nvSpPr>
        <p:spPr>
          <a:xfrm>
            <a:off x="-1742593" y="2255404"/>
            <a:ext cx="624114" cy="609600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37E69B9-1511-49EC-9B09-EB31F250D354}"/>
              </a:ext>
            </a:extLst>
          </p:cNvPr>
          <p:cNvSpPr/>
          <p:nvPr/>
        </p:nvSpPr>
        <p:spPr>
          <a:xfrm>
            <a:off x="-1742593" y="3154564"/>
            <a:ext cx="624114" cy="6096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99E2096-20B7-4DA9-88BD-C317F09E1677}"/>
              </a:ext>
            </a:extLst>
          </p:cNvPr>
          <p:cNvSpPr/>
          <p:nvPr/>
        </p:nvSpPr>
        <p:spPr>
          <a:xfrm>
            <a:off x="-1742593" y="4053724"/>
            <a:ext cx="624114" cy="609600"/>
          </a:xfrm>
          <a:prstGeom prst="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89A5AE7-D838-4695-81F1-2974F8C0802D}"/>
              </a:ext>
            </a:extLst>
          </p:cNvPr>
          <p:cNvSpPr/>
          <p:nvPr/>
        </p:nvSpPr>
        <p:spPr>
          <a:xfrm>
            <a:off x="-1742593" y="4952884"/>
            <a:ext cx="624114" cy="6096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C7B368-2FC5-4AB2-AF05-7A3A0C95E657}"/>
              </a:ext>
            </a:extLst>
          </p:cNvPr>
          <p:cNvSpPr txBox="1"/>
          <p:nvPr/>
        </p:nvSpPr>
        <p:spPr>
          <a:xfrm>
            <a:off x="7606266" y="6210730"/>
            <a:ext cx="1853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rgbClr val="96969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На фото:</a:t>
            </a:r>
            <a:r>
              <a:rPr lang="en-US" sz="1000" dirty="0">
                <a:solidFill>
                  <a:srgbClr val="96969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sz="1000" dirty="0">
                <a:solidFill>
                  <a:srgbClr val="96969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Алена  и Марина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D9F96E-7848-4832-8104-50CA51551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5" t="21889" r="30987" b="148"/>
          <a:stretch/>
        </p:blipFill>
        <p:spPr>
          <a:xfrm>
            <a:off x="7654925" y="786014"/>
            <a:ext cx="4140200" cy="53466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alpha val="13000"/>
              </a:scheme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30B8F43-08CC-4FFC-925C-8628C51E2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9" y="786014"/>
            <a:ext cx="5661728" cy="120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62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Заголовок 1">
            <a:extLst>
              <a:ext uri="{FF2B5EF4-FFF2-40B4-BE49-F238E27FC236}">
                <a16:creationId xmlns:a16="http://schemas.microsoft.com/office/drawing/2014/main" id="{B8F09D13-37F9-40F9-9410-30C9EF72EEAD}"/>
              </a:ext>
            </a:extLst>
          </p:cNvPr>
          <p:cNvSpPr txBox="1">
            <a:spLocks/>
          </p:cNvSpPr>
          <p:nvPr/>
        </p:nvSpPr>
        <p:spPr>
          <a:xfrm>
            <a:off x="1066800" y="763913"/>
            <a:ext cx="10058400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Благополучатель</a:t>
            </a:r>
            <a:r>
              <a:rPr lang="ru-RU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, или «Младший», — это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E6D123D-8D3A-433F-8EE2-22327A400F89}"/>
              </a:ext>
            </a:extLst>
          </p:cNvPr>
          <p:cNvSpPr txBox="1"/>
          <p:nvPr/>
        </p:nvSpPr>
        <p:spPr>
          <a:xfrm>
            <a:off x="750030" y="2864424"/>
            <a:ext cx="2359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Дети 8-17 лет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и выпускники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детских домов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до 23 лет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416746-374D-4431-90F6-4016F436C261}"/>
              </a:ext>
            </a:extLst>
          </p:cNvPr>
          <p:cNvSpPr txBox="1"/>
          <p:nvPr/>
        </p:nvSpPr>
        <p:spPr>
          <a:xfrm>
            <a:off x="2235291" y="5336956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Письменное заявление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от ребёнка + анкета</a:t>
            </a:r>
          </a:p>
        </p:txBody>
      </p:sp>
      <p:grpSp>
        <p:nvGrpSpPr>
          <p:cNvPr id="39" name="Graphic 2">
            <a:extLst>
              <a:ext uri="{FF2B5EF4-FFF2-40B4-BE49-F238E27FC236}">
                <a16:creationId xmlns:a16="http://schemas.microsoft.com/office/drawing/2014/main" id="{3E50785D-70DC-4155-A501-3805C217FD34}"/>
              </a:ext>
            </a:extLst>
          </p:cNvPr>
          <p:cNvGrpSpPr/>
          <p:nvPr/>
        </p:nvGrpSpPr>
        <p:grpSpPr>
          <a:xfrm>
            <a:off x="9628217" y="2018069"/>
            <a:ext cx="607122" cy="568724"/>
            <a:chOff x="9498330" y="5581643"/>
            <a:chExt cx="373380" cy="349765"/>
          </a:xfrm>
          <a:solidFill>
            <a:srgbClr val="660099"/>
          </a:solidFill>
        </p:grpSpPr>
        <p:sp>
          <p:nvSpPr>
            <p:cNvPr id="40" name="Freeform 2668">
              <a:extLst>
                <a:ext uri="{FF2B5EF4-FFF2-40B4-BE49-F238E27FC236}">
                  <a16:creationId xmlns:a16="http://schemas.microsoft.com/office/drawing/2014/main" id="{EA257B9B-490E-4E79-8752-F1819E361660}"/>
                </a:ext>
              </a:extLst>
            </p:cNvPr>
            <p:cNvSpPr/>
            <p:nvPr/>
          </p:nvSpPr>
          <p:spPr>
            <a:xfrm>
              <a:off x="9599676" y="5581643"/>
              <a:ext cx="272033" cy="311665"/>
            </a:xfrm>
            <a:custGeom>
              <a:avLst/>
              <a:gdLst>
                <a:gd name="connsiteX0" fmla="*/ 85344 w 272033"/>
                <a:gd name="connsiteY0" fmla="*/ 311665 h 311665"/>
                <a:gd name="connsiteX1" fmla="*/ 50292 w 272033"/>
                <a:gd name="connsiteY1" fmla="*/ 307855 h 311665"/>
                <a:gd name="connsiteX2" fmla="*/ 8382 w 272033"/>
                <a:gd name="connsiteY2" fmla="*/ 302521 h 311665"/>
                <a:gd name="connsiteX3" fmla="*/ 0 w 272033"/>
                <a:gd name="connsiteY3" fmla="*/ 303283 h 311665"/>
                <a:gd name="connsiteX4" fmla="*/ 0 w 272033"/>
                <a:gd name="connsiteY4" fmla="*/ 150883 h 311665"/>
                <a:gd name="connsiteX5" fmla="*/ 31242 w 272033"/>
                <a:gd name="connsiteY5" fmla="*/ 150883 h 311665"/>
                <a:gd name="connsiteX6" fmla="*/ 128015 w 272033"/>
                <a:gd name="connsiteY6" fmla="*/ 71635 h 311665"/>
                <a:gd name="connsiteX7" fmla="*/ 184404 w 272033"/>
                <a:gd name="connsiteY7" fmla="*/ 6865 h 311665"/>
                <a:gd name="connsiteX8" fmla="*/ 185165 w 272033"/>
                <a:gd name="connsiteY8" fmla="*/ 7 h 311665"/>
                <a:gd name="connsiteX9" fmla="*/ 192024 w 272033"/>
                <a:gd name="connsiteY9" fmla="*/ 7 h 311665"/>
                <a:gd name="connsiteX10" fmla="*/ 225552 w 272033"/>
                <a:gd name="connsiteY10" fmla="*/ 13723 h 311665"/>
                <a:gd name="connsiteX11" fmla="*/ 233172 w 272033"/>
                <a:gd name="connsiteY11" fmla="*/ 57919 h 311665"/>
                <a:gd name="connsiteX12" fmla="*/ 199644 w 272033"/>
                <a:gd name="connsiteY12" fmla="*/ 116593 h 311665"/>
                <a:gd name="connsiteX13" fmla="*/ 240792 w 272033"/>
                <a:gd name="connsiteY13" fmla="*/ 116593 h 311665"/>
                <a:gd name="connsiteX14" fmla="*/ 272034 w 272033"/>
                <a:gd name="connsiteY14" fmla="*/ 146311 h 311665"/>
                <a:gd name="connsiteX15" fmla="*/ 261365 w 272033"/>
                <a:gd name="connsiteY15" fmla="*/ 168409 h 311665"/>
                <a:gd name="connsiteX16" fmla="*/ 272034 w 272033"/>
                <a:gd name="connsiteY16" fmla="*/ 190507 h 311665"/>
                <a:gd name="connsiteX17" fmla="*/ 256794 w 272033"/>
                <a:gd name="connsiteY17" fmla="*/ 216415 h 311665"/>
                <a:gd name="connsiteX18" fmla="*/ 263652 w 272033"/>
                <a:gd name="connsiteY18" fmla="*/ 234703 h 311665"/>
                <a:gd name="connsiteX19" fmla="*/ 241554 w 272033"/>
                <a:gd name="connsiteY19" fmla="*/ 262897 h 311665"/>
                <a:gd name="connsiteX20" fmla="*/ 246125 w 272033"/>
                <a:gd name="connsiteY20" fmla="*/ 278899 h 311665"/>
                <a:gd name="connsiteX21" fmla="*/ 214884 w 272033"/>
                <a:gd name="connsiteY21" fmla="*/ 308617 h 311665"/>
                <a:gd name="connsiteX22" fmla="*/ 137160 w 272033"/>
                <a:gd name="connsiteY22" fmla="*/ 308617 h 311665"/>
                <a:gd name="connsiteX23" fmla="*/ 85344 w 272033"/>
                <a:gd name="connsiteY23" fmla="*/ 311665 h 311665"/>
                <a:gd name="connsiteX24" fmla="*/ 15240 w 272033"/>
                <a:gd name="connsiteY24" fmla="*/ 286519 h 311665"/>
                <a:gd name="connsiteX25" fmla="*/ 54864 w 272033"/>
                <a:gd name="connsiteY25" fmla="*/ 293377 h 311665"/>
                <a:gd name="connsiteX26" fmla="*/ 134874 w 272033"/>
                <a:gd name="connsiteY26" fmla="*/ 293377 h 311665"/>
                <a:gd name="connsiteX27" fmla="*/ 135635 w 272033"/>
                <a:gd name="connsiteY27" fmla="*/ 293377 h 311665"/>
                <a:gd name="connsiteX28" fmla="*/ 213360 w 272033"/>
                <a:gd name="connsiteY28" fmla="*/ 293377 h 311665"/>
                <a:gd name="connsiteX29" fmla="*/ 229362 w 272033"/>
                <a:gd name="connsiteY29" fmla="*/ 278899 h 311665"/>
                <a:gd name="connsiteX30" fmla="*/ 213360 w 272033"/>
                <a:gd name="connsiteY30" fmla="*/ 264421 h 311665"/>
                <a:gd name="connsiteX31" fmla="*/ 213360 w 272033"/>
                <a:gd name="connsiteY31" fmla="*/ 249181 h 311665"/>
                <a:gd name="connsiteX32" fmla="*/ 230885 w 272033"/>
                <a:gd name="connsiteY32" fmla="*/ 249181 h 311665"/>
                <a:gd name="connsiteX33" fmla="*/ 246887 w 272033"/>
                <a:gd name="connsiteY33" fmla="*/ 234703 h 311665"/>
                <a:gd name="connsiteX34" fmla="*/ 230885 w 272033"/>
                <a:gd name="connsiteY34" fmla="*/ 220225 h 311665"/>
                <a:gd name="connsiteX35" fmla="*/ 230885 w 272033"/>
                <a:gd name="connsiteY35" fmla="*/ 204985 h 311665"/>
                <a:gd name="connsiteX36" fmla="*/ 239267 w 272033"/>
                <a:gd name="connsiteY36" fmla="*/ 204985 h 311665"/>
                <a:gd name="connsiteX37" fmla="*/ 255270 w 272033"/>
                <a:gd name="connsiteY37" fmla="*/ 190507 h 311665"/>
                <a:gd name="connsiteX38" fmla="*/ 239267 w 272033"/>
                <a:gd name="connsiteY38" fmla="*/ 176029 h 311665"/>
                <a:gd name="connsiteX39" fmla="*/ 239267 w 272033"/>
                <a:gd name="connsiteY39" fmla="*/ 160789 h 311665"/>
                <a:gd name="connsiteX40" fmla="*/ 255270 w 272033"/>
                <a:gd name="connsiteY40" fmla="*/ 146311 h 311665"/>
                <a:gd name="connsiteX41" fmla="*/ 239267 w 272033"/>
                <a:gd name="connsiteY41" fmla="*/ 131833 h 311665"/>
                <a:gd name="connsiteX42" fmla="*/ 156972 w 272033"/>
                <a:gd name="connsiteY42" fmla="*/ 131833 h 311665"/>
                <a:gd name="connsiteX43" fmla="*/ 173735 w 272033"/>
                <a:gd name="connsiteY43" fmla="*/ 118117 h 311665"/>
                <a:gd name="connsiteX44" fmla="*/ 216407 w 272033"/>
                <a:gd name="connsiteY44" fmla="*/ 54871 h 311665"/>
                <a:gd name="connsiteX45" fmla="*/ 212597 w 272033"/>
                <a:gd name="connsiteY45" fmla="*/ 23629 h 311665"/>
                <a:gd name="connsiteX46" fmla="*/ 198120 w 272033"/>
                <a:gd name="connsiteY46" fmla="*/ 16009 h 311665"/>
                <a:gd name="connsiteX47" fmla="*/ 134874 w 272033"/>
                <a:gd name="connsiteY47" fmla="*/ 84589 h 311665"/>
                <a:gd name="connsiteX48" fmla="*/ 39624 w 272033"/>
                <a:gd name="connsiteY48" fmla="*/ 163837 h 311665"/>
                <a:gd name="connsiteX49" fmla="*/ 37337 w 272033"/>
                <a:gd name="connsiteY49" fmla="*/ 166123 h 311665"/>
                <a:gd name="connsiteX50" fmla="*/ 14477 w 272033"/>
                <a:gd name="connsiteY50" fmla="*/ 166123 h 311665"/>
                <a:gd name="connsiteX51" fmla="*/ 14477 w 272033"/>
                <a:gd name="connsiteY51" fmla="*/ 286519 h 31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72033" h="311665">
                  <a:moveTo>
                    <a:pt x="85344" y="311665"/>
                  </a:moveTo>
                  <a:cubicBezTo>
                    <a:pt x="72390" y="311665"/>
                    <a:pt x="59435" y="310903"/>
                    <a:pt x="50292" y="307855"/>
                  </a:cubicBezTo>
                  <a:cubicBezTo>
                    <a:pt x="28955" y="300997"/>
                    <a:pt x="8382" y="302521"/>
                    <a:pt x="8382" y="302521"/>
                  </a:cubicBezTo>
                  <a:lnTo>
                    <a:pt x="0" y="303283"/>
                  </a:lnTo>
                  <a:lnTo>
                    <a:pt x="0" y="150883"/>
                  </a:lnTo>
                  <a:lnTo>
                    <a:pt x="31242" y="150883"/>
                  </a:lnTo>
                  <a:cubicBezTo>
                    <a:pt x="40385" y="140215"/>
                    <a:pt x="77724" y="102115"/>
                    <a:pt x="128015" y="71635"/>
                  </a:cubicBezTo>
                  <a:cubicBezTo>
                    <a:pt x="182117" y="39631"/>
                    <a:pt x="183642" y="18295"/>
                    <a:pt x="184404" y="6865"/>
                  </a:cubicBezTo>
                  <a:lnTo>
                    <a:pt x="185165" y="7"/>
                  </a:lnTo>
                  <a:lnTo>
                    <a:pt x="192024" y="7"/>
                  </a:lnTo>
                  <a:cubicBezTo>
                    <a:pt x="192785" y="7"/>
                    <a:pt x="213360" y="-755"/>
                    <a:pt x="225552" y="13723"/>
                  </a:cubicBezTo>
                  <a:cubicBezTo>
                    <a:pt x="234695" y="24391"/>
                    <a:pt x="236982" y="38869"/>
                    <a:pt x="233172" y="57919"/>
                  </a:cubicBezTo>
                  <a:cubicBezTo>
                    <a:pt x="227837" y="82303"/>
                    <a:pt x="214122" y="102115"/>
                    <a:pt x="199644" y="116593"/>
                  </a:cubicBezTo>
                  <a:lnTo>
                    <a:pt x="240792" y="116593"/>
                  </a:lnTo>
                  <a:cubicBezTo>
                    <a:pt x="258317" y="116593"/>
                    <a:pt x="272034" y="129547"/>
                    <a:pt x="272034" y="146311"/>
                  </a:cubicBezTo>
                  <a:cubicBezTo>
                    <a:pt x="272034" y="154693"/>
                    <a:pt x="268224" y="163075"/>
                    <a:pt x="261365" y="168409"/>
                  </a:cubicBezTo>
                  <a:cubicBezTo>
                    <a:pt x="267462" y="173743"/>
                    <a:pt x="272034" y="181363"/>
                    <a:pt x="272034" y="190507"/>
                  </a:cubicBezTo>
                  <a:cubicBezTo>
                    <a:pt x="272034" y="201175"/>
                    <a:pt x="265937" y="211081"/>
                    <a:pt x="256794" y="216415"/>
                  </a:cubicBezTo>
                  <a:cubicBezTo>
                    <a:pt x="261365" y="221749"/>
                    <a:pt x="263652" y="227845"/>
                    <a:pt x="263652" y="234703"/>
                  </a:cubicBezTo>
                  <a:cubicBezTo>
                    <a:pt x="263652" y="248419"/>
                    <a:pt x="254507" y="259087"/>
                    <a:pt x="241554" y="262897"/>
                  </a:cubicBezTo>
                  <a:cubicBezTo>
                    <a:pt x="244602" y="267469"/>
                    <a:pt x="246125" y="272803"/>
                    <a:pt x="246125" y="278899"/>
                  </a:cubicBezTo>
                  <a:cubicBezTo>
                    <a:pt x="246125" y="294901"/>
                    <a:pt x="232410" y="308617"/>
                    <a:pt x="214884" y="308617"/>
                  </a:cubicBezTo>
                  <a:lnTo>
                    <a:pt x="137160" y="308617"/>
                  </a:lnTo>
                  <a:cubicBezTo>
                    <a:pt x="133350" y="308617"/>
                    <a:pt x="108965" y="311665"/>
                    <a:pt x="85344" y="311665"/>
                  </a:cubicBezTo>
                  <a:close/>
                  <a:moveTo>
                    <a:pt x="15240" y="286519"/>
                  </a:moveTo>
                  <a:cubicBezTo>
                    <a:pt x="24384" y="286519"/>
                    <a:pt x="39624" y="288043"/>
                    <a:pt x="54864" y="293377"/>
                  </a:cubicBezTo>
                  <a:cubicBezTo>
                    <a:pt x="72390" y="299473"/>
                    <a:pt x="118872" y="294901"/>
                    <a:pt x="134874" y="293377"/>
                  </a:cubicBezTo>
                  <a:lnTo>
                    <a:pt x="135635" y="293377"/>
                  </a:lnTo>
                  <a:lnTo>
                    <a:pt x="213360" y="293377"/>
                  </a:lnTo>
                  <a:cubicBezTo>
                    <a:pt x="222504" y="293377"/>
                    <a:pt x="229362" y="286519"/>
                    <a:pt x="229362" y="278899"/>
                  </a:cubicBezTo>
                  <a:cubicBezTo>
                    <a:pt x="229362" y="271279"/>
                    <a:pt x="222504" y="264421"/>
                    <a:pt x="213360" y="264421"/>
                  </a:cubicBezTo>
                  <a:lnTo>
                    <a:pt x="213360" y="249181"/>
                  </a:lnTo>
                  <a:lnTo>
                    <a:pt x="230885" y="249181"/>
                  </a:lnTo>
                  <a:cubicBezTo>
                    <a:pt x="240030" y="249181"/>
                    <a:pt x="246887" y="242323"/>
                    <a:pt x="246887" y="234703"/>
                  </a:cubicBezTo>
                  <a:cubicBezTo>
                    <a:pt x="246887" y="227083"/>
                    <a:pt x="240030" y="220225"/>
                    <a:pt x="230885" y="220225"/>
                  </a:cubicBezTo>
                  <a:lnTo>
                    <a:pt x="230885" y="204985"/>
                  </a:lnTo>
                  <a:lnTo>
                    <a:pt x="239267" y="204985"/>
                  </a:lnTo>
                  <a:cubicBezTo>
                    <a:pt x="248412" y="204985"/>
                    <a:pt x="255270" y="198127"/>
                    <a:pt x="255270" y="190507"/>
                  </a:cubicBezTo>
                  <a:cubicBezTo>
                    <a:pt x="255270" y="182887"/>
                    <a:pt x="248412" y="176029"/>
                    <a:pt x="239267" y="176029"/>
                  </a:cubicBezTo>
                  <a:lnTo>
                    <a:pt x="239267" y="160789"/>
                  </a:lnTo>
                  <a:cubicBezTo>
                    <a:pt x="248412" y="160789"/>
                    <a:pt x="255270" y="153931"/>
                    <a:pt x="255270" y="146311"/>
                  </a:cubicBezTo>
                  <a:cubicBezTo>
                    <a:pt x="255270" y="138691"/>
                    <a:pt x="248412" y="131833"/>
                    <a:pt x="239267" y="131833"/>
                  </a:cubicBezTo>
                  <a:lnTo>
                    <a:pt x="156972" y="131833"/>
                  </a:lnTo>
                  <a:lnTo>
                    <a:pt x="173735" y="118117"/>
                  </a:lnTo>
                  <a:cubicBezTo>
                    <a:pt x="189737" y="104401"/>
                    <a:pt x="211074" y="83065"/>
                    <a:pt x="216407" y="54871"/>
                  </a:cubicBezTo>
                  <a:cubicBezTo>
                    <a:pt x="219455" y="41155"/>
                    <a:pt x="217932" y="30487"/>
                    <a:pt x="212597" y="23629"/>
                  </a:cubicBezTo>
                  <a:cubicBezTo>
                    <a:pt x="208787" y="19057"/>
                    <a:pt x="202692" y="16771"/>
                    <a:pt x="198120" y="16009"/>
                  </a:cubicBezTo>
                  <a:cubicBezTo>
                    <a:pt x="195834" y="31249"/>
                    <a:pt x="185927" y="54109"/>
                    <a:pt x="134874" y="84589"/>
                  </a:cubicBezTo>
                  <a:cubicBezTo>
                    <a:pt x="79247" y="118117"/>
                    <a:pt x="39624" y="163075"/>
                    <a:pt x="39624" y="163837"/>
                  </a:cubicBezTo>
                  <a:lnTo>
                    <a:pt x="37337" y="166123"/>
                  </a:lnTo>
                  <a:lnTo>
                    <a:pt x="14477" y="166123"/>
                  </a:lnTo>
                  <a:lnTo>
                    <a:pt x="14477" y="286519"/>
                  </a:ln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Freeform 2669">
              <a:extLst>
                <a:ext uri="{FF2B5EF4-FFF2-40B4-BE49-F238E27FC236}">
                  <a16:creationId xmlns:a16="http://schemas.microsoft.com/office/drawing/2014/main" id="{F9652B43-BF7E-4206-A991-3B0C9FC9D6C6}"/>
                </a:ext>
              </a:extLst>
            </p:cNvPr>
            <p:cNvSpPr/>
            <p:nvPr/>
          </p:nvSpPr>
          <p:spPr>
            <a:xfrm>
              <a:off x="9498330" y="5708904"/>
              <a:ext cx="116586" cy="222504"/>
            </a:xfrm>
            <a:custGeom>
              <a:avLst/>
              <a:gdLst>
                <a:gd name="connsiteX0" fmla="*/ 116586 w 116586"/>
                <a:gd name="connsiteY0" fmla="*/ 222504 h 222504"/>
                <a:gd name="connsiteX1" fmla="*/ 0 w 116586"/>
                <a:gd name="connsiteY1" fmla="*/ 222504 h 222504"/>
                <a:gd name="connsiteX2" fmla="*/ 0 w 116586"/>
                <a:gd name="connsiteY2" fmla="*/ 0 h 222504"/>
                <a:gd name="connsiteX3" fmla="*/ 116586 w 116586"/>
                <a:gd name="connsiteY3" fmla="*/ 0 h 222504"/>
                <a:gd name="connsiteX4" fmla="*/ 116586 w 116586"/>
                <a:gd name="connsiteY4" fmla="*/ 222504 h 222504"/>
                <a:gd name="connsiteX5" fmla="*/ 15240 w 116586"/>
                <a:gd name="connsiteY5" fmla="*/ 207264 h 222504"/>
                <a:gd name="connsiteX6" fmla="*/ 101346 w 116586"/>
                <a:gd name="connsiteY6" fmla="*/ 207264 h 222504"/>
                <a:gd name="connsiteX7" fmla="*/ 101346 w 116586"/>
                <a:gd name="connsiteY7" fmla="*/ 15240 h 222504"/>
                <a:gd name="connsiteX8" fmla="*/ 15240 w 116586"/>
                <a:gd name="connsiteY8" fmla="*/ 15240 h 222504"/>
                <a:gd name="connsiteX9" fmla="*/ 15240 w 116586"/>
                <a:gd name="connsiteY9" fmla="*/ 207264 h 22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586" h="222504">
                  <a:moveTo>
                    <a:pt x="116586" y="222504"/>
                  </a:moveTo>
                  <a:lnTo>
                    <a:pt x="0" y="222504"/>
                  </a:lnTo>
                  <a:lnTo>
                    <a:pt x="0" y="0"/>
                  </a:lnTo>
                  <a:lnTo>
                    <a:pt x="116586" y="0"/>
                  </a:lnTo>
                  <a:lnTo>
                    <a:pt x="116586" y="222504"/>
                  </a:lnTo>
                  <a:close/>
                  <a:moveTo>
                    <a:pt x="15240" y="207264"/>
                  </a:moveTo>
                  <a:lnTo>
                    <a:pt x="101346" y="207264"/>
                  </a:lnTo>
                  <a:lnTo>
                    <a:pt x="101346" y="15240"/>
                  </a:lnTo>
                  <a:lnTo>
                    <a:pt x="15240" y="15240"/>
                  </a:lnTo>
                  <a:lnTo>
                    <a:pt x="15240" y="207264"/>
                  </a:ln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Freeform 2670">
              <a:extLst>
                <a:ext uri="{FF2B5EF4-FFF2-40B4-BE49-F238E27FC236}">
                  <a16:creationId xmlns:a16="http://schemas.microsoft.com/office/drawing/2014/main" id="{D5051249-2E8D-4996-AFA8-8EA9A5FD944A}"/>
                </a:ext>
              </a:extLst>
            </p:cNvPr>
            <p:cNvSpPr/>
            <p:nvPr/>
          </p:nvSpPr>
          <p:spPr>
            <a:xfrm>
              <a:off x="9524238" y="5855208"/>
              <a:ext cx="50291" cy="51815"/>
            </a:xfrm>
            <a:custGeom>
              <a:avLst/>
              <a:gdLst>
                <a:gd name="connsiteX0" fmla="*/ 25145 w 50291"/>
                <a:gd name="connsiteY0" fmla="*/ 51816 h 51815"/>
                <a:gd name="connsiteX1" fmla="*/ 0 w 50291"/>
                <a:gd name="connsiteY1" fmla="*/ 25908 h 51815"/>
                <a:gd name="connsiteX2" fmla="*/ 25145 w 50291"/>
                <a:gd name="connsiteY2" fmla="*/ 0 h 51815"/>
                <a:gd name="connsiteX3" fmla="*/ 50292 w 50291"/>
                <a:gd name="connsiteY3" fmla="*/ 25908 h 51815"/>
                <a:gd name="connsiteX4" fmla="*/ 25145 w 50291"/>
                <a:gd name="connsiteY4" fmla="*/ 51816 h 51815"/>
                <a:gd name="connsiteX5" fmla="*/ 25145 w 50291"/>
                <a:gd name="connsiteY5" fmla="*/ 16002 h 51815"/>
                <a:gd name="connsiteX6" fmla="*/ 15240 w 50291"/>
                <a:gd name="connsiteY6" fmla="*/ 26670 h 51815"/>
                <a:gd name="connsiteX7" fmla="*/ 25145 w 50291"/>
                <a:gd name="connsiteY7" fmla="*/ 37338 h 51815"/>
                <a:gd name="connsiteX8" fmla="*/ 35052 w 50291"/>
                <a:gd name="connsiteY8" fmla="*/ 26670 h 51815"/>
                <a:gd name="connsiteX9" fmla="*/ 25145 w 50291"/>
                <a:gd name="connsiteY9" fmla="*/ 16002 h 51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91" h="51815">
                  <a:moveTo>
                    <a:pt x="25145" y="51816"/>
                  </a:moveTo>
                  <a:cubicBezTo>
                    <a:pt x="11430" y="51816"/>
                    <a:pt x="0" y="40386"/>
                    <a:pt x="0" y="25908"/>
                  </a:cubicBezTo>
                  <a:cubicBezTo>
                    <a:pt x="0" y="11430"/>
                    <a:pt x="11430" y="0"/>
                    <a:pt x="25145" y="0"/>
                  </a:cubicBezTo>
                  <a:cubicBezTo>
                    <a:pt x="38862" y="0"/>
                    <a:pt x="50292" y="11430"/>
                    <a:pt x="50292" y="25908"/>
                  </a:cubicBezTo>
                  <a:cubicBezTo>
                    <a:pt x="50292" y="40386"/>
                    <a:pt x="38862" y="51816"/>
                    <a:pt x="25145" y="51816"/>
                  </a:cubicBezTo>
                  <a:close/>
                  <a:moveTo>
                    <a:pt x="25145" y="16002"/>
                  </a:moveTo>
                  <a:cubicBezTo>
                    <a:pt x="19812" y="16002"/>
                    <a:pt x="15240" y="20574"/>
                    <a:pt x="15240" y="26670"/>
                  </a:cubicBezTo>
                  <a:cubicBezTo>
                    <a:pt x="15240" y="32766"/>
                    <a:pt x="19812" y="37338"/>
                    <a:pt x="25145" y="37338"/>
                  </a:cubicBezTo>
                  <a:cubicBezTo>
                    <a:pt x="30480" y="37338"/>
                    <a:pt x="35052" y="32766"/>
                    <a:pt x="35052" y="26670"/>
                  </a:cubicBezTo>
                  <a:cubicBezTo>
                    <a:pt x="35052" y="20574"/>
                    <a:pt x="30480" y="16002"/>
                    <a:pt x="25145" y="16002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Freeform 2671">
              <a:extLst>
                <a:ext uri="{FF2B5EF4-FFF2-40B4-BE49-F238E27FC236}">
                  <a16:creationId xmlns:a16="http://schemas.microsoft.com/office/drawing/2014/main" id="{1BDFB4C9-3CAD-4737-B764-CE69761FA5A8}"/>
                </a:ext>
              </a:extLst>
            </p:cNvPr>
            <p:cNvSpPr/>
            <p:nvPr/>
          </p:nvSpPr>
          <p:spPr>
            <a:xfrm>
              <a:off x="9559290" y="5732526"/>
              <a:ext cx="15240" cy="112014"/>
            </a:xfrm>
            <a:custGeom>
              <a:avLst/>
              <a:gdLst>
                <a:gd name="connsiteX0" fmla="*/ 0 w 15240"/>
                <a:gd name="connsiteY0" fmla="*/ 0 h 112014"/>
                <a:gd name="connsiteX1" fmla="*/ 15240 w 15240"/>
                <a:gd name="connsiteY1" fmla="*/ 0 h 112014"/>
                <a:gd name="connsiteX2" fmla="*/ 15240 w 15240"/>
                <a:gd name="connsiteY2" fmla="*/ 112014 h 112014"/>
                <a:gd name="connsiteX3" fmla="*/ 0 w 15240"/>
                <a:gd name="connsiteY3" fmla="*/ 112014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" h="112014">
                  <a:moveTo>
                    <a:pt x="0" y="0"/>
                  </a:moveTo>
                  <a:lnTo>
                    <a:pt x="15240" y="0"/>
                  </a:lnTo>
                  <a:lnTo>
                    <a:pt x="15240" y="112014"/>
                  </a:lnTo>
                  <a:lnTo>
                    <a:pt x="0" y="112014"/>
                  </a:ln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Freeform 2672">
              <a:extLst>
                <a:ext uri="{FF2B5EF4-FFF2-40B4-BE49-F238E27FC236}">
                  <a16:creationId xmlns:a16="http://schemas.microsoft.com/office/drawing/2014/main" id="{96DD874F-FC9A-4B13-8958-F4A449BE91DE}"/>
                </a:ext>
              </a:extLst>
            </p:cNvPr>
            <p:cNvSpPr/>
            <p:nvPr/>
          </p:nvSpPr>
          <p:spPr>
            <a:xfrm>
              <a:off x="9664446" y="5689854"/>
              <a:ext cx="61721" cy="64770"/>
            </a:xfrm>
            <a:custGeom>
              <a:avLst/>
              <a:gdLst>
                <a:gd name="connsiteX0" fmla="*/ 13715 w 61721"/>
                <a:gd name="connsiteY0" fmla="*/ 64770 h 64770"/>
                <a:gd name="connsiteX1" fmla="*/ 0 w 61721"/>
                <a:gd name="connsiteY1" fmla="*/ 57912 h 64770"/>
                <a:gd name="connsiteX2" fmla="*/ 54102 w 61721"/>
                <a:gd name="connsiteY2" fmla="*/ 0 h 64770"/>
                <a:gd name="connsiteX3" fmla="*/ 61722 w 61721"/>
                <a:gd name="connsiteY3" fmla="*/ 12954 h 64770"/>
                <a:gd name="connsiteX4" fmla="*/ 13715 w 61721"/>
                <a:gd name="connsiteY4" fmla="*/ 64770 h 6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21" h="64770">
                  <a:moveTo>
                    <a:pt x="13715" y="64770"/>
                  </a:moveTo>
                  <a:lnTo>
                    <a:pt x="0" y="57912"/>
                  </a:lnTo>
                  <a:cubicBezTo>
                    <a:pt x="762" y="56388"/>
                    <a:pt x="20574" y="19812"/>
                    <a:pt x="54102" y="0"/>
                  </a:cubicBezTo>
                  <a:lnTo>
                    <a:pt x="61722" y="12954"/>
                  </a:lnTo>
                  <a:cubicBezTo>
                    <a:pt x="32004" y="30480"/>
                    <a:pt x="13715" y="64770"/>
                    <a:pt x="13715" y="64770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4715204-9F54-48F6-AEFB-886580A8FED1}"/>
              </a:ext>
            </a:extLst>
          </p:cNvPr>
          <p:cNvSpPr txBox="1"/>
          <p:nvPr/>
        </p:nvSpPr>
        <p:spPr>
          <a:xfrm>
            <a:off x="4351058" y="2864424"/>
            <a:ext cx="2579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Желание участвовать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в программе</a:t>
            </a:r>
          </a:p>
        </p:txBody>
      </p:sp>
      <p:grpSp>
        <p:nvGrpSpPr>
          <p:cNvPr id="21" name="Рисунок 669">
            <a:extLst>
              <a:ext uri="{FF2B5EF4-FFF2-40B4-BE49-F238E27FC236}">
                <a16:creationId xmlns:a16="http://schemas.microsoft.com/office/drawing/2014/main" id="{FFC87EEC-EEF9-44AE-822E-14265936600F}"/>
              </a:ext>
            </a:extLst>
          </p:cNvPr>
          <p:cNvGrpSpPr/>
          <p:nvPr/>
        </p:nvGrpSpPr>
        <p:grpSpPr>
          <a:xfrm>
            <a:off x="7461795" y="4550812"/>
            <a:ext cx="574735" cy="574741"/>
            <a:chOff x="5574177" y="4104314"/>
            <a:chExt cx="288000" cy="288003"/>
          </a:xfrm>
          <a:solidFill>
            <a:srgbClr val="660099"/>
          </a:solidFill>
        </p:grpSpPr>
        <p:grpSp>
          <p:nvGrpSpPr>
            <p:cNvPr id="22" name="Рисунок 669">
              <a:extLst>
                <a:ext uri="{FF2B5EF4-FFF2-40B4-BE49-F238E27FC236}">
                  <a16:creationId xmlns:a16="http://schemas.microsoft.com/office/drawing/2014/main" id="{F7D65D40-1775-4037-8E65-9056B8A41063}"/>
                </a:ext>
              </a:extLst>
            </p:cNvPr>
            <p:cNvGrpSpPr/>
            <p:nvPr/>
          </p:nvGrpSpPr>
          <p:grpSpPr>
            <a:xfrm>
              <a:off x="5574177" y="4158515"/>
              <a:ext cx="288000" cy="233802"/>
              <a:chOff x="5574177" y="4158515"/>
              <a:chExt cx="288000" cy="233802"/>
            </a:xfrm>
            <a:grpFill/>
          </p:grpSpPr>
          <p:sp>
            <p:nvSpPr>
              <p:cNvPr id="28" name="Полилиния 39">
                <a:extLst>
                  <a:ext uri="{FF2B5EF4-FFF2-40B4-BE49-F238E27FC236}">
                    <a16:creationId xmlns:a16="http://schemas.microsoft.com/office/drawing/2014/main" id="{235A86C9-EB0A-4588-BB59-7E897E478396}"/>
                  </a:ext>
                </a:extLst>
              </p:cNvPr>
              <p:cNvSpPr/>
              <p:nvPr/>
            </p:nvSpPr>
            <p:spPr>
              <a:xfrm>
                <a:off x="5574177" y="4158515"/>
                <a:ext cx="149412" cy="233802"/>
              </a:xfrm>
              <a:custGeom>
                <a:avLst/>
                <a:gdLst>
                  <a:gd name="connsiteX0" fmla="*/ 143418 w 149412"/>
                  <a:gd name="connsiteY0" fmla="*/ 233802 h 233802"/>
                  <a:gd name="connsiteX1" fmla="*/ 141432 w 149412"/>
                  <a:gd name="connsiteY1" fmla="*/ 233460 h 233802"/>
                  <a:gd name="connsiteX2" fmla="*/ 20436 w 149412"/>
                  <a:gd name="connsiteY2" fmla="*/ 208056 h 233802"/>
                  <a:gd name="connsiteX3" fmla="*/ 8046 w 149412"/>
                  <a:gd name="connsiteY3" fmla="*/ 208716 h 233802"/>
                  <a:gd name="connsiteX4" fmla="*/ 3372 w 149412"/>
                  <a:gd name="connsiteY4" fmla="*/ 207252 h 233802"/>
                  <a:gd name="connsiteX5" fmla="*/ 1344 w 149412"/>
                  <a:gd name="connsiteY5" fmla="*/ 202800 h 233802"/>
                  <a:gd name="connsiteX6" fmla="*/ 0 w 149412"/>
                  <a:gd name="connsiteY6" fmla="*/ 7014 h 233802"/>
                  <a:gd name="connsiteX7" fmla="*/ 5088 w 149412"/>
                  <a:gd name="connsiteY7" fmla="*/ 1044 h 233802"/>
                  <a:gd name="connsiteX8" fmla="*/ 23592 w 149412"/>
                  <a:gd name="connsiteY8" fmla="*/ 0 h 233802"/>
                  <a:gd name="connsiteX9" fmla="*/ 146016 w 149412"/>
                  <a:gd name="connsiteY9" fmla="*/ 30018 h 233802"/>
                  <a:gd name="connsiteX10" fmla="*/ 149412 w 149412"/>
                  <a:gd name="connsiteY10" fmla="*/ 35424 h 233802"/>
                  <a:gd name="connsiteX11" fmla="*/ 149412 w 149412"/>
                  <a:gd name="connsiteY11" fmla="*/ 227802 h 233802"/>
                  <a:gd name="connsiteX12" fmla="*/ 146886 w 149412"/>
                  <a:gd name="connsiteY12" fmla="*/ 232692 h 233802"/>
                  <a:gd name="connsiteX13" fmla="*/ 143418 w 149412"/>
                  <a:gd name="connsiteY13" fmla="*/ 233802 h 233802"/>
                  <a:gd name="connsiteX14" fmla="*/ 20436 w 149412"/>
                  <a:gd name="connsiteY14" fmla="*/ 196056 h 233802"/>
                  <a:gd name="connsiteX15" fmla="*/ 137418 w 149412"/>
                  <a:gd name="connsiteY15" fmla="*/ 219462 h 233802"/>
                  <a:gd name="connsiteX16" fmla="*/ 137418 w 149412"/>
                  <a:gd name="connsiteY16" fmla="*/ 39222 h 233802"/>
                  <a:gd name="connsiteX17" fmla="*/ 23592 w 149412"/>
                  <a:gd name="connsiteY17" fmla="*/ 11994 h 233802"/>
                  <a:gd name="connsiteX18" fmla="*/ 12036 w 149412"/>
                  <a:gd name="connsiteY18" fmla="*/ 12390 h 233802"/>
                  <a:gd name="connsiteX19" fmla="*/ 13296 w 149412"/>
                  <a:gd name="connsiteY19" fmla="*/ 196242 h 233802"/>
                  <a:gd name="connsiteX20" fmla="*/ 20436 w 149412"/>
                  <a:gd name="connsiteY20" fmla="*/ 196056 h 23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9412" h="233802">
                    <a:moveTo>
                      <a:pt x="143418" y="233802"/>
                    </a:moveTo>
                    <a:cubicBezTo>
                      <a:pt x="142752" y="233802"/>
                      <a:pt x="142080" y="233688"/>
                      <a:pt x="141432" y="233460"/>
                    </a:cubicBezTo>
                    <a:cubicBezTo>
                      <a:pt x="140706" y="233208"/>
                      <a:pt x="68448" y="208056"/>
                      <a:pt x="20436" y="208056"/>
                    </a:cubicBezTo>
                    <a:cubicBezTo>
                      <a:pt x="15954" y="208056"/>
                      <a:pt x="11784" y="208278"/>
                      <a:pt x="8046" y="208716"/>
                    </a:cubicBezTo>
                    <a:cubicBezTo>
                      <a:pt x="6348" y="208944"/>
                      <a:pt x="4650" y="208386"/>
                      <a:pt x="3372" y="207252"/>
                    </a:cubicBezTo>
                    <a:cubicBezTo>
                      <a:pt x="2094" y="206124"/>
                      <a:pt x="1356" y="204504"/>
                      <a:pt x="1344" y="202800"/>
                    </a:cubicBezTo>
                    <a:lnTo>
                      <a:pt x="0" y="7014"/>
                    </a:lnTo>
                    <a:cubicBezTo>
                      <a:pt x="-18" y="4038"/>
                      <a:pt x="2142" y="1494"/>
                      <a:pt x="5088" y="1044"/>
                    </a:cubicBezTo>
                    <a:cubicBezTo>
                      <a:pt x="5364" y="1002"/>
                      <a:pt x="12012" y="0"/>
                      <a:pt x="23592" y="0"/>
                    </a:cubicBezTo>
                    <a:cubicBezTo>
                      <a:pt x="45996" y="0"/>
                      <a:pt x="91698" y="3900"/>
                      <a:pt x="146016" y="30018"/>
                    </a:cubicBezTo>
                    <a:cubicBezTo>
                      <a:pt x="148092" y="31020"/>
                      <a:pt x="149412" y="33120"/>
                      <a:pt x="149412" y="35424"/>
                    </a:cubicBezTo>
                    <a:lnTo>
                      <a:pt x="149412" y="227802"/>
                    </a:lnTo>
                    <a:cubicBezTo>
                      <a:pt x="149412" y="229746"/>
                      <a:pt x="148476" y="231570"/>
                      <a:pt x="146886" y="232692"/>
                    </a:cubicBezTo>
                    <a:cubicBezTo>
                      <a:pt x="145860" y="233430"/>
                      <a:pt x="144642" y="233802"/>
                      <a:pt x="143418" y="233802"/>
                    </a:cubicBezTo>
                    <a:close/>
                    <a:moveTo>
                      <a:pt x="20436" y="196056"/>
                    </a:moveTo>
                    <a:cubicBezTo>
                      <a:pt x="61368" y="196056"/>
                      <a:pt x="116862" y="212778"/>
                      <a:pt x="137418" y="219462"/>
                    </a:cubicBezTo>
                    <a:lnTo>
                      <a:pt x="137418" y="39222"/>
                    </a:lnTo>
                    <a:cubicBezTo>
                      <a:pt x="86754" y="15582"/>
                      <a:pt x="44514" y="11994"/>
                      <a:pt x="23592" y="11994"/>
                    </a:cubicBezTo>
                    <a:cubicBezTo>
                      <a:pt x="18744" y="11994"/>
                      <a:pt x="14844" y="12186"/>
                      <a:pt x="12036" y="12390"/>
                    </a:cubicBezTo>
                    <a:lnTo>
                      <a:pt x="13296" y="196242"/>
                    </a:lnTo>
                    <a:cubicBezTo>
                      <a:pt x="15594" y="196122"/>
                      <a:pt x="17976" y="196056"/>
                      <a:pt x="20436" y="196056"/>
                    </a:cubicBezTo>
                    <a:close/>
                  </a:path>
                </a:pathLst>
              </a:custGeom>
              <a:grpFill/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40">
                <a:extLst>
                  <a:ext uri="{FF2B5EF4-FFF2-40B4-BE49-F238E27FC236}">
                    <a16:creationId xmlns:a16="http://schemas.microsoft.com/office/drawing/2014/main" id="{654270B8-D246-4D08-B82D-AAAFEA2B2509}"/>
                  </a:ext>
                </a:extLst>
              </p:cNvPr>
              <p:cNvSpPr/>
              <p:nvPr/>
            </p:nvSpPr>
            <p:spPr>
              <a:xfrm>
                <a:off x="5712754" y="4158515"/>
                <a:ext cx="149424" cy="233802"/>
              </a:xfrm>
              <a:custGeom>
                <a:avLst/>
                <a:gdLst>
                  <a:gd name="connsiteX0" fmla="*/ 6000 w 149424"/>
                  <a:gd name="connsiteY0" fmla="*/ 233802 h 233802"/>
                  <a:gd name="connsiteX1" fmla="*/ 2532 w 149424"/>
                  <a:gd name="connsiteY1" fmla="*/ 232692 h 233802"/>
                  <a:gd name="connsiteX2" fmla="*/ 0 w 149424"/>
                  <a:gd name="connsiteY2" fmla="*/ 227802 h 233802"/>
                  <a:gd name="connsiteX3" fmla="*/ 0 w 149424"/>
                  <a:gd name="connsiteY3" fmla="*/ 35424 h 233802"/>
                  <a:gd name="connsiteX4" fmla="*/ 3396 w 149424"/>
                  <a:gd name="connsiteY4" fmla="*/ 30018 h 233802"/>
                  <a:gd name="connsiteX5" fmla="*/ 125826 w 149424"/>
                  <a:gd name="connsiteY5" fmla="*/ 0 h 233802"/>
                  <a:gd name="connsiteX6" fmla="*/ 144336 w 149424"/>
                  <a:gd name="connsiteY6" fmla="*/ 1044 h 233802"/>
                  <a:gd name="connsiteX7" fmla="*/ 149424 w 149424"/>
                  <a:gd name="connsiteY7" fmla="*/ 7014 h 233802"/>
                  <a:gd name="connsiteX8" fmla="*/ 148074 w 149424"/>
                  <a:gd name="connsiteY8" fmla="*/ 202800 h 233802"/>
                  <a:gd name="connsiteX9" fmla="*/ 146046 w 149424"/>
                  <a:gd name="connsiteY9" fmla="*/ 207252 h 233802"/>
                  <a:gd name="connsiteX10" fmla="*/ 141378 w 149424"/>
                  <a:gd name="connsiteY10" fmla="*/ 208716 h 233802"/>
                  <a:gd name="connsiteX11" fmla="*/ 128988 w 149424"/>
                  <a:gd name="connsiteY11" fmla="*/ 208056 h 233802"/>
                  <a:gd name="connsiteX12" fmla="*/ 7986 w 149424"/>
                  <a:gd name="connsiteY12" fmla="*/ 233460 h 233802"/>
                  <a:gd name="connsiteX13" fmla="*/ 6000 w 149424"/>
                  <a:gd name="connsiteY13" fmla="*/ 233802 h 233802"/>
                  <a:gd name="connsiteX14" fmla="*/ 12006 w 149424"/>
                  <a:gd name="connsiteY14" fmla="*/ 39222 h 233802"/>
                  <a:gd name="connsiteX15" fmla="*/ 12006 w 149424"/>
                  <a:gd name="connsiteY15" fmla="*/ 219462 h 233802"/>
                  <a:gd name="connsiteX16" fmla="*/ 128988 w 149424"/>
                  <a:gd name="connsiteY16" fmla="*/ 196056 h 233802"/>
                  <a:gd name="connsiteX17" fmla="*/ 136122 w 149424"/>
                  <a:gd name="connsiteY17" fmla="*/ 196242 h 233802"/>
                  <a:gd name="connsiteX18" fmla="*/ 137388 w 149424"/>
                  <a:gd name="connsiteY18" fmla="*/ 12390 h 233802"/>
                  <a:gd name="connsiteX19" fmla="*/ 125826 w 149424"/>
                  <a:gd name="connsiteY19" fmla="*/ 11994 h 233802"/>
                  <a:gd name="connsiteX20" fmla="*/ 12006 w 149424"/>
                  <a:gd name="connsiteY20" fmla="*/ 39222 h 23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9424" h="233802">
                    <a:moveTo>
                      <a:pt x="6000" y="233802"/>
                    </a:moveTo>
                    <a:cubicBezTo>
                      <a:pt x="4770" y="233802"/>
                      <a:pt x="3558" y="233424"/>
                      <a:pt x="2532" y="232692"/>
                    </a:cubicBezTo>
                    <a:cubicBezTo>
                      <a:pt x="942" y="231564"/>
                      <a:pt x="0" y="229746"/>
                      <a:pt x="0" y="227802"/>
                    </a:cubicBezTo>
                    <a:lnTo>
                      <a:pt x="0" y="35424"/>
                    </a:lnTo>
                    <a:cubicBezTo>
                      <a:pt x="0" y="33120"/>
                      <a:pt x="1320" y="31014"/>
                      <a:pt x="3396" y="30018"/>
                    </a:cubicBezTo>
                    <a:cubicBezTo>
                      <a:pt x="57714" y="3894"/>
                      <a:pt x="103416" y="0"/>
                      <a:pt x="125826" y="0"/>
                    </a:cubicBezTo>
                    <a:cubicBezTo>
                      <a:pt x="137412" y="0"/>
                      <a:pt x="144054" y="1002"/>
                      <a:pt x="144336" y="1044"/>
                    </a:cubicBezTo>
                    <a:cubicBezTo>
                      <a:pt x="147276" y="1494"/>
                      <a:pt x="149442" y="4038"/>
                      <a:pt x="149424" y="7014"/>
                    </a:cubicBezTo>
                    <a:lnTo>
                      <a:pt x="148074" y="202800"/>
                    </a:lnTo>
                    <a:cubicBezTo>
                      <a:pt x="148062" y="204504"/>
                      <a:pt x="147324" y="206130"/>
                      <a:pt x="146046" y="207252"/>
                    </a:cubicBezTo>
                    <a:cubicBezTo>
                      <a:pt x="144768" y="208386"/>
                      <a:pt x="143070" y="208926"/>
                      <a:pt x="141378" y="208716"/>
                    </a:cubicBezTo>
                    <a:cubicBezTo>
                      <a:pt x="137634" y="208278"/>
                      <a:pt x="133464" y="208056"/>
                      <a:pt x="128988" y="208056"/>
                    </a:cubicBezTo>
                    <a:cubicBezTo>
                      <a:pt x="80940" y="208056"/>
                      <a:pt x="8712" y="233208"/>
                      <a:pt x="7986" y="233460"/>
                    </a:cubicBezTo>
                    <a:cubicBezTo>
                      <a:pt x="7338" y="233688"/>
                      <a:pt x="6672" y="233802"/>
                      <a:pt x="6000" y="233802"/>
                    </a:cubicBezTo>
                    <a:close/>
                    <a:moveTo>
                      <a:pt x="12006" y="39222"/>
                    </a:moveTo>
                    <a:lnTo>
                      <a:pt x="12006" y="219462"/>
                    </a:lnTo>
                    <a:cubicBezTo>
                      <a:pt x="32556" y="212778"/>
                      <a:pt x="88056" y="196056"/>
                      <a:pt x="128988" y="196056"/>
                    </a:cubicBezTo>
                    <a:cubicBezTo>
                      <a:pt x="131442" y="196056"/>
                      <a:pt x="133830" y="196122"/>
                      <a:pt x="136122" y="196242"/>
                    </a:cubicBezTo>
                    <a:lnTo>
                      <a:pt x="137388" y="12390"/>
                    </a:lnTo>
                    <a:cubicBezTo>
                      <a:pt x="134574" y="12186"/>
                      <a:pt x="130680" y="11994"/>
                      <a:pt x="125826" y="11994"/>
                    </a:cubicBezTo>
                    <a:cubicBezTo>
                      <a:pt x="104910" y="11994"/>
                      <a:pt x="62670" y="15576"/>
                      <a:pt x="12006" y="39222"/>
                    </a:cubicBezTo>
                    <a:close/>
                  </a:path>
                </a:pathLst>
              </a:custGeom>
              <a:grpFill/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3" name="Рисунок 669">
              <a:extLst>
                <a:ext uri="{FF2B5EF4-FFF2-40B4-BE49-F238E27FC236}">
                  <a16:creationId xmlns:a16="http://schemas.microsoft.com/office/drawing/2014/main" id="{AE1274A1-37B3-4BCF-9B20-A8C45895F5F2}"/>
                </a:ext>
              </a:extLst>
            </p:cNvPr>
            <p:cNvGrpSpPr/>
            <p:nvPr/>
          </p:nvGrpSpPr>
          <p:grpSpPr>
            <a:xfrm>
              <a:off x="5592310" y="4104314"/>
              <a:ext cx="251742" cy="72417"/>
              <a:chOff x="5592310" y="4104314"/>
              <a:chExt cx="251742" cy="72417"/>
            </a:xfrm>
            <a:grpFill/>
          </p:grpSpPr>
          <p:sp>
            <p:nvSpPr>
              <p:cNvPr id="24" name="Полилиния 42">
                <a:extLst>
                  <a:ext uri="{FF2B5EF4-FFF2-40B4-BE49-F238E27FC236}">
                    <a16:creationId xmlns:a16="http://schemas.microsoft.com/office/drawing/2014/main" id="{E8812D29-F693-4DB9-9BB8-7F92CA12A42E}"/>
                  </a:ext>
                </a:extLst>
              </p:cNvPr>
              <p:cNvSpPr/>
              <p:nvPr/>
            </p:nvSpPr>
            <p:spPr>
              <a:xfrm>
                <a:off x="5592310" y="4127934"/>
                <a:ext cx="116705" cy="48798"/>
              </a:xfrm>
              <a:custGeom>
                <a:avLst/>
                <a:gdLst>
                  <a:gd name="connsiteX0" fmla="*/ 110706 w 116705"/>
                  <a:gd name="connsiteY0" fmla="*/ 48798 h 48798"/>
                  <a:gd name="connsiteX1" fmla="*/ 106890 w 116705"/>
                  <a:gd name="connsiteY1" fmla="*/ 47424 h 48798"/>
                  <a:gd name="connsiteX2" fmla="*/ 6000 w 116705"/>
                  <a:gd name="connsiteY2" fmla="*/ 12000 h 48798"/>
                  <a:gd name="connsiteX3" fmla="*/ 0 w 116705"/>
                  <a:gd name="connsiteY3" fmla="*/ 6000 h 48798"/>
                  <a:gd name="connsiteX4" fmla="*/ 6000 w 116705"/>
                  <a:gd name="connsiteY4" fmla="*/ 0 h 48798"/>
                  <a:gd name="connsiteX5" fmla="*/ 114522 w 116705"/>
                  <a:gd name="connsiteY5" fmla="*/ 38166 h 48798"/>
                  <a:gd name="connsiteX6" fmla="*/ 115332 w 116705"/>
                  <a:gd name="connsiteY6" fmla="*/ 46614 h 48798"/>
                  <a:gd name="connsiteX7" fmla="*/ 110706 w 116705"/>
                  <a:gd name="connsiteY7" fmla="*/ 48798 h 48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705" h="48798">
                    <a:moveTo>
                      <a:pt x="110706" y="48798"/>
                    </a:moveTo>
                    <a:cubicBezTo>
                      <a:pt x="109362" y="48798"/>
                      <a:pt x="108012" y="48348"/>
                      <a:pt x="106890" y="47424"/>
                    </a:cubicBezTo>
                    <a:cubicBezTo>
                      <a:pt x="64398" y="12402"/>
                      <a:pt x="6582" y="12000"/>
                      <a:pt x="6000" y="12000"/>
                    </a:cubicBezTo>
                    <a:cubicBezTo>
                      <a:pt x="2688" y="12000"/>
                      <a:pt x="0" y="9312"/>
                      <a:pt x="0" y="6000"/>
                    </a:cubicBezTo>
                    <a:cubicBezTo>
                      <a:pt x="0" y="2688"/>
                      <a:pt x="2688" y="0"/>
                      <a:pt x="6000" y="0"/>
                    </a:cubicBezTo>
                    <a:cubicBezTo>
                      <a:pt x="8538" y="0"/>
                      <a:pt x="68742" y="432"/>
                      <a:pt x="114522" y="38166"/>
                    </a:cubicBezTo>
                    <a:cubicBezTo>
                      <a:pt x="117078" y="40272"/>
                      <a:pt x="117444" y="44052"/>
                      <a:pt x="115332" y="46614"/>
                    </a:cubicBezTo>
                    <a:cubicBezTo>
                      <a:pt x="114150" y="48054"/>
                      <a:pt x="112434" y="48798"/>
                      <a:pt x="110706" y="48798"/>
                    </a:cubicBezTo>
                    <a:close/>
                  </a:path>
                </a:pathLst>
              </a:custGeom>
              <a:grpFill/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43">
                <a:extLst>
                  <a:ext uri="{FF2B5EF4-FFF2-40B4-BE49-F238E27FC236}">
                    <a16:creationId xmlns:a16="http://schemas.microsoft.com/office/drawing/2014/main" id="{CBC979D5-CFB8-4228-8021-35C7FEEB88BA}"/>
                  </a:ext>
                </a:extLst>
              </p:cNvPr>
              <p:cNvSpPr/>
              <p:nvPr/>
            </p:nvSpPr>
            <p:spPr>
              <a:xfrm>
                <a:off x="5639799" y="4104323"/>
                <a:ext cx="76939" cy="60402"/>
              </a:xfrm>
              <a:custGeom>
                <a:avLst/>
                <a:gdLst>
                  <a:gd name="connsiteX0" fmla="*/ 70932 w 76939"/>
                  <a:gd name="connsiteY0" fmla="*/ 60402 h 60402"/>
                  <a:gd name="connsiteX1" fmla="*/ 65958 w 76939"/>
                  <a:gd name="connsiteY1" fmla="*/ 57768 h 60402"/>
                  <a:gd name="connsiteX2" fmla="*/ 3708 w 76939"/>
                  <a:gd name="connsiteY2" fmla="*/ 11544 h 60402"/>
                  <a:gd name="connsiteX3" fmla="*/ 456 w 76939"/>
                  <a:gd name="connsiteY3" fmla="*/ 3708 h 60402"/>
                  <a:gd name="connsiteX4" fmla="*/ 8292 w 76939"/>
                  <a:gd name="connsiteY4" fmla="*/ 456 h 60402"/>
                  <a:gd name="connsiteX5" fmla="*/ 75906 w 76939"/>
                  <a:gd name="connsiteY5" fmla="*/ 51048 h 60402"/>
                  <a:gd name="connsiteX6" fmla="*/ 74298 w 76939"/>
                  <a:gd name="connsiteY6" fmla="*/ 59382 h 60402"/>
                  <a:gd name="connsiteX7" fmla="*/ 70932 w 76939"/>
                  <a:gd name="connsiteY7" fmla="*/ 60402 h 6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939" h="60402">
                    <a:moveTo>
                      <a:pt x="70932" y="60402"/>
                    </a:moveTo>
                    <a:cubicBezTo>
                      <a:pt x="69006" y="60402"/>
                      <a:pt x="67116" y="59478"/>
                      <a:pt x="65958" y="57768"/>
                    </a:cubicBezTo>
                    <a:cubicBezTo>
                      <a:pt x="46932" y="29652"/>
                      <a:pt x="4134" y="11724"/>
                      <a:pt x="3708" y="11544"/>
                    </a:cubicBezTo>
                    <a:cubicBezTo>
                      <a:pt x="648" y="10278"/>
                      <a:pt x="-810" y="6774"/>
                      <a:pt x="456" y="3708"/>
                    </a:cubicBezTo>
                    <a:cubicBezTo>
                      <a:pt x="1728" y="648"/>
                      <a:pt x="5220" y="-810"/>
                      <a:pt x="8292" y="456"/>
                    </a:cubicBezTo>
                    <a:cubicBezTo>
                      <a:pt x="10182" y="1236"/>
                      <a:pt x="54828" y="19908"/>
                      <a:pt x="75906" y="51048"/>
                    </a:cubicBezTo>
                    <a:cubicBezTo>
                      <a:pt x="77766" y="53796"/>
                      <a:pt x="77046" y="57522"/>
                      <a:pt x="74298" y="59382"/>
                    </a:cubicBezTo>
                    <a:cubicBezTo>
                      <a:pt x="73254" y="60066"/>
                      <a:pt x="72090" y="60402"/>
                      <a:pt x="70932" y="60402"/>
                    </a:cubicBezTo>
                    <a:close/>
                  </a:path>
                </a:pathLst>
              </a:custGeom>
              <a:grpFill/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44">
                <a:extLst>
                  <a:ext uri="{FF2B5EF4-FFF2-40B4-BE49-F238E27FC236}">
                    <a16:creationId xmlns:a16="http://schemas.microsoft.com/office/drawing/2014/main" id="{9FD137D0-C17D-4DAB-B56D-4565F4AB9C91}"/>
                  </a:ext>
                </a:extLst>
              </p:cNvPr>
              <p:cNvSpPr/>
              <p:nvPr/>
            </p:nvSpPr>
            <p:spPr>
              <a:xfrm>
                <a:off x="5727341" y="4127934"/>
                <a:ext cx="116710" cy="48798"/>
              </a:xfrm>
              <a:custGeom>
                <a:avLst/>
                <a:gdLst>
                  <a:gd name="connsiteX0" fmla="*/ 6005 w 116710"/>
                  <a:gd name="connsiteY0" fmla="*/ 48798 h 48798"/>
                  <a:gd name="connsiteX1" fmla="*/ 1373 w 116710"/>
                  <a:gd name="connsiteY1" fmla="*/ 46614 h 48798"/>
                  <a:gd name="connsiteX2" fmla="*/ 2189 w 116710"/>
                  <a:gd name="connsiteY2" fmla="*/ 38166 h 48798"/>
                  <a:gd name="connsiteX3" fmla="*/ 110711 w 116710"/>
                  <a:gd name="connsiteY3" fmla="*/ 0 h 48798"/>
                  <a:gd name="connsiteX4" fmla="*/ 116711 w 116710"/>
                  <a:gd name="connsiteY4" fmla="*/ 5994 h 48798"/>
                  <a:gd name="connsiteX5" fmla="*/ 110717 w 116710"/>
                  <a:gd name="connsiteY5" fmla="*/ 12000 h 48798"/>
                  <a:gd name="connsiteX6" fmla="*/ 9821 w 116710"/>
                  <a:gd name="connsiteY6" fmla="*/ 47424 h 48798"/>
                  <a:gd name="connsiteX7" fmla="*/ 6005 w 116710"/>
                  <a:gd name="connsiteY7" fmla="*/ 48798 h 48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710" h="48798">
                    <a:moveTo>
                      <a:pt x="6005" y="48798"/>
                    </a:moveTo>
                    <a:cubicBezTo>
                      <a:pt x="4271" y="48798"/>
                      <a:pt x="2555" y="48054"/>
                      <a:pt x="1373" y="46614"/>
                    </a:cubicBezTo>
                    <a:cubicBezTo>
                      <a:pt x="-739" y="44058"/>
                      <a:pt x="-373" y="40272"/>
                      <a:pt x="2189" y="38166"/>
                    </a:cubicBezTo>
                    <a:cubicBezTo>
                      <a:pt x="47969" y="432"/>
                      <a:pt x="108167" y="0"/>
                      <a:pt x="110711" y="0"/>
                    </a:cubicBezTo>
                    <a:cubicBezTo>
                      <a:pt x="114023" y="0"/>
                      <a:pt x="116705" y="2682"/>
                      <a:pt x="116711" y="5994"/>
                    </a:cubicBezTo>
                    <a:cubicBezTo>
                      <a:pt x="116711" y="9306"/>
                      <a:pt x="114029" y="11994"/>
                      <a:pt x="110717" y="12000"/>
                    </a:cubicBezTo>
                    <a:cubicBezTo>
                      <a:pt x="110135" y="12000"/>
                      <a:pt x="52199" y="12498"/>
                      <a:pt x="9821" y="47424"/>
                    </a:cubicBezTo>
                    <a:cubicBezTo>
                      <a:pt x="8705" y="48348"/>
                      <a:pt x="7349" y="48798"/>
                      <a:pt x="6005" y="48798"/>
                    </a:cubicBezTo>
                    <a:close/>
                  </a:path>
                </a:pathLst>
              </a:custGeom>
              <a:grpFill/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45">
                <a:extLst>
                  <a:ext uri="{FF2B5EF4-FFF2-40B4-BE49-F238E27FC236}">
                    <a16:creationId xmlns:a16="http://schemas.microsoft.com/office/drawing/2014/main" id="{F0315600-8BF9-4AE8-AE32-978EDBA6D871}"/>
                  </a:ext>
                </a:extLst>
              </p:cNvPr>
              <p:cNvSpPr/>
              <p:nvPr/>
            </p:nvSpPr>
            <p:spPr>
              <a:xfrm>
                <a:off x="5719621" y="4104314"/>
                <a:ext cx="76929" cy="60411"/>
              </a:xfrm>
              <a:custGeom>
                <a:avLst/>
                <a:gdLst>
                  <a:gd name="connsiteX0" fmla="*/ 5997 w 76929"/>
                  <a:gd name="connsiteY0" fmla="*/ 60412 h 60411"/>
                  <a:gd name="connsiteX1" fmla="*/ 2637 w 76929"/>
                  <a:gd name="connsiteY1" fmla="*/ 59380 h 60411"/>
                  <a:gd name="connsiteX2" fmla="*/ 1029 w 76929"/>
                  <a:gd name="connsiteY2" fmla="*/ 51046 h 60411"/>
                  <a:gd name="connsiteX3" fmla="*/ 68643 w 76929"/>
                  <a:gd name="connsiteY3" fmla="*/ 454 h 60411"/>
                  <a:gd name="connsiteX4" fmla="*/ 76473 w 76929"/>
                  <a:gd name="connsiteY4" fmla="*/ 3706 h 60411"/>
                  <a:gd name="connsiteX5" fmla="*/ 73221 w 76929"/>
                  <a:gd name="connsiteY5" fmla="*/ 11542 h 60411"/>
                  <a:gd name="connsiteX6" fmla="*/ 10971 w 76929"/>
                  <a:gd name="connsiteY6" fmla="*/ 57766 h 60411"/>
                  <a:gd name="connsiteX7" fmla="*/ 5997 w 76929"/>
                  <a:gd name="connsiteY7" fmla="*/ 60412 h 60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929" h="60411">
                    <a:moveTo>
                      <a:pt x="5997" y="60412"/>
                    </a:moveTo>
                    <a:cubicBezTo>
                      <a:pt x="4845" y="60412"/>
                      <a:pt x="3669" y="60076"/>
                      <a:pt x="2637" y="59380"/>
                    </a:cubicBezTo>
                    <a:cubicBezTo>
                      <a:pt x="-105" y="57520"/>
                      <a:pt x="-825" y="53794"/>
                      <a:pt x="1029" y="51046"/>
                    </a:cubicBezTo>
                    <a:cubicBezTo>
                      <a:pt x="22095" y="19912"/>
                      <a:pt x="66747" y="1234"/>
                      <a:pt x="68643" y="454"/>
                    </a:cubicBezTo>
                    <a:cubicBezTo>
                      <a:pt x="71673" y="-806"/>
                      <a:pt x="75207" y="646"/>
                      <a:pt x="76473" y="3706"/>
                    </a:cubicBezTo>
                    <a:cubicBezTo>
                      <a:pt x="77739" y="6766"/>
                      <a:pt x="76281" y="10276"/>
                      <a:pt x="73221" y="11542"/>
                    </a:cubicBezTo>
                    <a:cubicBezTo>
                      <a:pt x="72789" y="11722"/>
                      <a:pt x="29997" y="29650"/>
                      <a:pt x="10971" y="57766"/>
                    </a:cubicBezTo>
                    <a:cubicBezTo>
                      <a:pt x="9813" y="59488"/>
                      <a:pt x="7929" y="60412"/>
                      <a:pt x="5997" y="60412"/>
                    </a:cubicBezTo>
                    <a:close/>
                  </a:path>
                </a:pathLst>
              </a:custGeom>
              <a:grpFill/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B75B9D2-0D4B-4CBA-91B6-9D5086E7F740}"/>
              </a:ext>
            </a:extLst>
          </p:cNvPr>
          <p:cNvSpPr txBox="1"/>
          <p:nvPr/>
        </p:nvSpPr>
        <p:spPr>
          <a:xfrm>
            <a:off x="8355159" y="2864424"/>
            <a:ext cx="2933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Рекомендация учреждения, согласие родителя / опекуна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EE013A-1FB3-4524-AC0D-43F9D569D6C7}"/>
              </a:ext>
            </a:extLst>
          </p:cNvPr>
          <p:cNvSpPr txBox="1"/>
          <p:nvPr/>
        </p:nvSpPr>
        <p:spPr>
          <a:xfrm>
            <a:off x="6079474" y="5336956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Мини-тренинг по подготовке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детей к программе </a:t>
            </a:r>
          </a:p>
        </p:txBody>
      </p: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15707B12-F297-4147-89F5-937F9DBB069B}"/>
              </a:ext>
            </a:extLst>
          </p:cNvPr>
          <p:cNvCxnSpPr/>
          <p:nvPr/>
        </p:nvCxnSpPr>
        <p:spPr>
          <a:xfrm>
            <a:off x="12046857" y="369000"/>
            <a:ext cx="0" cy="6120000"/>
          </a:xfrm>
          <a:prstGeom prst="line">
            <a:avLst/>
          </a:prstGeom>
          <a:ln w="12700">
            <a:solidFill>
              <a:srgbClr val="CC0099">
                <a:alpha val="2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38F6D7AD-4088-428C-86B1-E7956CDB08C6}"/>
              </a:ext>
            </a:extLst>
          </p:cNvPr>
          <p:cNvCxnSpPr/>
          <p:nvPr/>
        </p:nvCxnSpPr>
        <p:spPr>
          <a:xfrm>
            <a:off x="12046857" y="369000"/>
            <a:ext cx="0" cy="3600000"/>
          </a:xfrm>
          <a:prstGeom prst="line">
            <a:avLst/>
          </a:prstGeom>
          <a:ln w="2222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13915ED4-3074-DCDE-8C9C-90A84C60D26C}"/>
              </a:ext>
            </a:extLst>
          </p:cNvPr>
          <p:cNvGrpSpPr/>
          <p:nvPr/>
        </p:nvGrpSpPr>
        <p:grpSpPr>
          <a:xfrm>
            <a:off x="1623819" y="2113337"/>
            <a:ext cx="611472" cy="499882"/>
            <a:chOff x="1623819" y="2113337"/>
            <a:chExt cx="611472" cy="499882"/>
          </a:xfrm>
        </p:grpSpPr>
        <p:grpSp>
          <p:nvGrpSpPr>
            <p:cNvPr id="46" name="Graphic 2">
              <a:extLst>
                <a:ext uri="{FF2B5EF4-FFF2-40B4-BE49-F238E27FC236}">
                  <a16:creationId xmlns:a16="http://schemas.microsoft.com/office/drawing/2014/main" id="{5D84DC1F-3550-4CAE-B412-2ADF49A49BC2}"/>
                </a:ext>
              </a:extLst>
            </p:cNvPr>
            <p:cNvGrpSpPr/>
            <p:nvPr/>
          </p:nvGrpSpPr>
          <p:grpSpPr>
            <a:xfrm>
              <a:off x="1655338" y="2113337"/>
              <a:ext cx="550955" cy="189094"/>
              <a:chOff x="7598390" y="1251949"/>
              <a:chExt cx="276084" cy="94755"/>
            </a:xfrm>
            <a:solidFill>
              <a:srgbClr val="660099"/>
            </a:solidFill>
          </p:grpSpPr>
          <p:sp>
            <p:nvSpPr>
              <p:cNvPr id="51" name="Freeform 1313">
                <a:extLst>
                  <a:ext uri="{FF2B5EF4-FFF2-40B4-BE49-F238E27FC236}">
                    <a16:creationId xmlns:a16="http://schemas.microsoft.com/office/drawing/2014/main" id="{35964ABD-AD7D-40CE-B81E-1C687F8276EB}"/>
                  </a:ext>
                </a:extLst>
              </p:cNvPr>
              <p:cNvSpPr/>
              <p:nvPr/>
            </p:nvSpPr>
            <p:spPr>
              <a:xfrm>
                <a:off x="7598390" y="1251949"/>
                <a:ext cx="125090" cy="94755"/>
              </a:xfrm>
              <a:custGeom>
                <a:avLst/>
                <a:gdLst>
                  <a:gd name="connsiteX0" fmla="*/ 62545 w 125090"/>
                  <a:gd name="connsiteY0" fmla="*/ 94755 h 94755"/>
                  <a:gd name="connsiteX1" fmla="*/ 0 w 125090"/>
                  <a:gd name="connsiteY1" fmla="*/ 47378 h 94755"/>
                  <a:gd name="connsiteX2" fmla="*/ 62545 w 125090"/>
                  <a:gd name="connsiteY2" fmla="*/ 0 h 94755"/>
                  <a:gd name="connsiteX3" fmla="*/ 125091 w 125090"/>
                  <a:gd name="connsiteY3" fmla="*/ 47378 h 94755"/>
                  <a:gd name="connsiteX4" fmla="*/ 62545 w 125090"/>
                  <a:gd name="connsiteY4" fmla="*/ 94755 h 94755"/>
                  <a:gd name="connsiteX5" fmla="*/ 62545 w 125090"/>
                  <a:gd name="connsiteY5" fmla="*/ 12002 h 94755"/>
                  <a:gd name="connsiteX6" fmla="*/ 12635 w 125090"/>
                  <a:gd name="connsiteY6" fmla="*/ 46746 h 94755"/>
                  <a:gd name="connsiteX7" fmla="*/ 62545 w 125090"/>
                  <a:gd name="connsiteY7" fmla="*/ 81490 h 94755"/>
                  <a:gd name="connsiteX8" fmla="*/ 112455 w 125090"/>
                  <a:gd name="connsiteY8" fmla="*/ 46746 h 94755"/>
                  <a:gd name="connsiteX9" fmla="*/ 62545 w 125090"/>
                  <a:gd name="connsiteY9" fmla="*/ 12002 h 9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090" h="94755">
                    <a:moveTo>
                      <a:pt x="62545" y="94755"/>
                    </a:moveTo>
                    <a:cubicBezTo>
                      <a:pt x="27798" y="94755"/>
                      <a:pt x="0" y="73278"/>
                      <a:pt x="0" y="47378"/>
                    </a:cubicBezTo>
                    <a:cubicBezTo>
                      <a:pt x="0" y="21478"/>
                      <a:pt x="27798" y="0"/>
                      <a:pt x="62545" y="0"/>
                    </a:cubicBezTo>
                    <a:cubicBezTo>
                      <a:pt x="97293" y="0"/>
                      <a:pt x="125091" y="21478"/>
                      <a:pt x="125091" y="47378"/>
                    </a:cubicBezTo>
                    <a:cubicBezTo>
                      <a:pt x="125091" y="73278"/>
                      <a:pt x="96661" y="94755"/>
                      <a:pt x="62545" y="94755"/>
                    </a:cubicBezTo>
                    <a:close/>
                    <a:moveTo>
                      <a:pt x="62545" y="12002"/>
                    </a:moveTo>
                    <a:cubicBezTo>
                      <a:pt x="34747" y="12002"/>
                      <a:pt x="12635" y="27795"/>
                      <a:pt x="12635" y="46746"/>
                    </a:cubicBezTo>
                    <a:cubicBezTo>
                      <a:pt x="12635" y="65697"/>
                      <a:pt x="34747" y="81490"/>
                      <a:pt x="62545" y="81490"/>
                    </a:cubicBezTo>
                    <a:cubicBezTo>
                      <a:pt x="90343" y="81490"/>
                      <a:pt x="112455" y="65697"/>
                      <a:pt x="112455" y="46746"/>
                    </a:cubicBezTo>
                    <a:cubicBezTo>
                      <a:pt x="112455" y="27795"/>
                      <a:pt x="89712" y="12002"/>
                      <a:pt x="62545" y="12002"/>
                    </a:cubicBezTo>
                    <a:close/>
                  </a:path>
                </a:pathLst>
              </a:custGeom>
              <a:grpFill/>
              <a:ln w="63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Freeform 1314">
                <a:extLst>
                  <a:ext uri="{FF2B5EF4-FFF2-40B4-BE49-F238E27FC236}">
                    <a16:creationId xmlns:a16="http://schemas.microsoft.com/office/drawing/2014/main" id="{7CA64747-6DDA-4EF3-85B7-52181B76702D}"/>
                  </a:ext>
                </a:extLst>
              </p:cNvPr>
              <p:cNvSpPr/>
              <p:nvPr/>
            </p:nvSpPr>
            <p:spPr>
              <a:xfrm>
                <a:off x="7749383" y="1251949"/>
                <a:ext cx="125091" cy="94755"/>
              </a:xfrm>
              <a:custGeom>
                <a:avLst/>
                <a:gdLst>
                  <a:gd name="connsiteX0" fmla="*/ 62546 w 125091"/>
                  <a:gd name="connsiteY0" fmla="*/ 94755 h 94755"/>
                  <a:gd name="connsiteX1" fmla="*/ 0 w 125091"/>
                  <a:gd name="connsiteY1" fmla="*/ 47378 h 94755"/>
                  <a:gd name="connsiteX2" fmla="*/ 62546 w 125091"/>
                  <a:gd name="connsiteY2" fmla="*/ 0 h 94755"/>
                  <a:gd name="connsiteX3" fmla="*/ 125091 w 125091"/>
                  <a:gd name="connsiteY3" fmla="*/ 47378 h 94755"/>
                  <a:gd name="connsiteX4" fmla="*/ 62546 w 125091"/>
                  <a:gd name="connsiteY4" fmla="*/ 94755 h 94755"/>
                  <a:gd name="connsiteX5" fmla="*/ 62546 w 125091"/>
                  <a:gd name="connsiteY5" fmla="*/ 12002 h 94755"/>
                  <a:gd name="connsiteX6" fmla="*/ 12635 w 125091"/>
                  <a:gd name="connsiteY6" fmla="*/ 46746 h 94755"/>
                  <a:gd name="connsiteX7" fmla="*/ 62546 w 125091"/>
                  <a:gd name="connsiteY7" fmla="*/ 81490 h 94755"/>
                  <a:gd name="connsiteX8" fmla="*/ 112456 w 125091"/>
                  <a:gd name="connsiteY8" fmla="*/ 46746 h 94755"/>
                  <a:gd name="connsiteX9" fmla="*/ 62546 w 125091"/>
                  <a:gd name="connsiteY9" fmla="*/ 12002 h 9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091" h="94755">
                    <a:moveTo>
                      <a:pt x="62546" y="94755"/>
                    </a:moveTo>
                    <a:cubicBezTo>
                      <a:pt x="27798" y="94755"/>
                      <a:pt x="0" y="73278"/>
                      <a:pt x="0" y="47378"/>
                    </a:cubicBezTo>
                    <a:cubicBezTo>
                      <a:pt x="0" y="21478"/>
                      <a:pt x="27798" y="0"/>
                      <a:pt x="62546" y="0"/>
                    </a:cubicBezTo>
                    <a:cubicBezTo>
                      <a:pt x="97293" y="0"/>
                      <a:pt x="125091" y="21478"/>
                      <a:pt x="125091" y="47378"/>
                    </a:cubicBezTo>
                    <a:cubicBezTo>
                      <a:pt x="125091" y="73278"/>
                      <a:pt x="96662" y="94755"/>
                      <a:pt x="62546" y="94755"/>
                    </a:cubicBezTo>
                    <a:close/>
                    <a:moveTo>
                      <a:pt x="62546" y="12002"/>
                    </a:moveTo>
                    <a:cubicBezTo>
                      <a:pt x="34747" y="12002"/>
                      <a:pt x="12635" y="27795"/>
                      <a:pt x="12635" y="46746"/>
                    </a:cubicBezTo>
                    <a:cubicBezTo>
                      <a:pt x="12635" y="65697"/>
                      <a:pt x="34747" y="81490"/>
                      <a:pt x="62546" y="81490"/>
                    </a:cubicBezTo>
                    <a:cubicBezTo>
                      <a:pt x="90344" y="81490"/>
                      <a:pt x="112456" y="65697"/>
                      <a:pt x="112456" y="46746"/>
                    </a:cubicBezTo>
                    <a:cubicBezTo>
                      <a:pt x="112456" y="27795"/>
                      <a:pt x="89712" y="12002"/>
                      <a:pt x="62546" y="12002"/>
                    </a:cubicBezTo>
                    <a:close/>
                  </a:path>
                </a:pathLst>
              </a:custGeom>
              <a:grpFill/>
              <a:ln w="63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7" name="Freeform 1778">
              <a:extLst>
                <a:ext uri="{FF2B5EF4-FFF2-40B4-BE49-F238E27FC236}">
                  <a16:creationId xmlns:a16="http://schemas.microsoft.com/office/drawing/2014/main" id="{D804C157-9533-461E-A76F-557D41F56ED0}"/>
                </a:ext>
              </a:extLst>
            </p:cNvPr>
            <p:cNvSpPr/>
            <p:nvPr/>
          </p:nvSpPr>
          <p:spPr>
            <a:xfrm>
              <a:off x="1623819" y="2142331"/>
              <a:ext cx="70603" cy="25213"/>
            </a:xfrm>
            <a:custGeom>
              <a:avLst/>
              <a:gdLst>
                <a:gd name="connsiteX0" fmla="*/ 29061 w 35379"/>
                <a:gd name="connsiteY0" fmla="*/ 12634 h 12634"/>
                <a:gd name="connsiteX1" fmla="*/ 6318 w 35379"/>
                <a:gd name="connsiteY1" fmla="*/ 12634 h 12634"/>
                <a:gd name="connsiteX2" fmla="*/ 0 w 35379"/>
                <a:gd name="connsiteY2" fmla="*/ 6317 h 12634"/>
                <a:gd name="connsiteX3" fmla="*/ 6318 w 35379"/>
                <a:gd name="connsiteY3" fmla="*/ 0 h 12634"/>
                <a:gd name="connsiteX4" fmla="*/ 29061 w 35379"/>
                <a:gd name="connsiteY4" fmla="*/ 0 h 12634"/>
                <a:gd name="connsiteX5" fmla="*/ 35379 w 35379"/>
                <a:gd name="connsiteY5" fmla="*/ 6317 h 12634"/>
                <a:gd name="connsiteX6" fmla="*/ 29061 w 35379"/>
                <a:gd name="connsiteY6" fmla="*/ 12634 h 1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79" h="12634">
                  <a:moveTo>
                    <a:pt x="29061" y="12634"/>
                  </a:moveTo>
                  <a:lnTo>
                    <a:pt x="6318" y="12634"/>
                  </a:lnTo>
                  <a:cubicBezTo>
                    <a:pt x="2527" y="12634"/>
                    <a:pt x="0" y="10107"/>
                    <a:pt x="0" y="6317"/>
                  </a:cubicBezTo>
                  <a:cubicBezTo>
                    <a:pt x="0" y="2527"/>
                    <a:pt x="2527" y="0"/>
                    <a:pt x="6318" y="0"/>
                  </a:cubicBezTo>
                  <a:lnTo>
                    <a:pt x="29061" y="0"/>
                  </a:lnTo>
                  <a:cubicBezTo>
                    <a:pt x="32852" y="0"/>
                    <a:pt x="35379" y="2527"/>
                    <a:pt x="35379" y="6317"/>
                  </a:cubicBezTo>
                  <a:cubicBezTo>
                    <a:pt x="35379" y="10107"/>
                    <a:pt x="32852" y="12634"/>
                    <a:pt x="29061" y="12634"/>
                  </a:cubicBezTo>
                  <a:close/>
                </a:path>
              </a:pathLst>
            </a:custGeom>
            <a:solidFill>
              <a:srgbClr val="660099"/>
            </a:solidFill>
            <a:ln w="6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Freeform 1789">
              <a:extLst>
                <a:ext uri="{FF2B5EF4-FFF2-40B4-BE49-F238E27FC236}">
                  <a16:creationId xmlns:a16="http://schemas.microsoft.com/office/drawing/2014/main" id="{F4526BA7-3893-45AF-826A-A5E81352306D}"/>
                </a:ext>
              </a:extLst>
            </p:cNvPr>
            <p:cNvSpPr/>
            <p:nvPr/>
          </p:nvSpPr>
          <p:spPr>
            <a:xfrm>
              <a:off x="1857062" y="2142331"/>
              <a:ext cx="143726" cy="25213"/>
            </a:xfrm>
            <a:custGeom>
              <a:avLst/>
              <a:gdLst>
                <a:gd name="connsiteX0" fmla="*/ 65704 w 72021"/>
                <a:gd name="connsiteY0" fmla="*/ 12634 h 12634"/>
                <a:gd name="connsiteX1" fmla="*/ 6318 w 72021"/>
                <a:gd name="connsiteY1" fmla="*/ 12634 h 12634"/>
                <a:gd name="connsiteX2" fmla="*/ 0 w 72021"/>
                <a:gd name="connsiteY2" fmla="*/ 6317 h 12634"/>
                <a:gd name="connsiteX3" fmla="*/ 6318 w 72021"/>
                <a:gd name="connsiteY3" fmla="*/ 0 h 12634"/>
                <a:gd name="connsiteX4" fmla="*/ 65704 w 72021"/>
                <a:gd name="connsiteY4" fmla="*/ 0 h 12634"/>
                <a:gd name="connsiteX5" fmla="*/ 72022 w 72021"/>
                <a:gd name="connsiteY5" fmla="*/ 6317 h 12634"/>
                <a:gd name="connsiteX6" fmla="*/ 65704 w 72021"/>
                <a:gd name="connsiteY6" fmla="*/ 12634 h 1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021" h="12634">
                  <a:moveTo>
                    <a:pt x="65704" y="12634"/>
                  </a:moveTo>
                  <a:lnTo>
                    <a:pt x="6318" y="12634"/>
                  </a:lnTo>
                  <a:cubicBezTo>
                    <a:pt x="2527" y="12634"/>
                    <a:pt x="0" y="10107"/>
                    <a:pt x="0" y="6317"/>
                  </a:cubicBezTo>
                  <a:cubicBezTo>
                    <a:pt x="0" y="2527"/>
                    <a:pt x="2527" y="0"/>
                    <a:pt x="6318" y="0"/>
                  </a:cubicBezTo>
                  <a:lnTo>
                    <a:pt x="65704" y="0"/>
                  </a:lnTo>
                  <a:cubicBezTo>
                    <a:pt x="69495" y="0"/>
                    <a:pt x="72022" y="2527"/>
                    <a:pt x="72022" y="6317"/>
                  </a:cubicBezTo>
                  <a:cubicBezTo>
                    <a:pt x="72022" y="10107"/>
                    <a:pt x="68863" y="12634"/>
                    <a:pt x="65704" y="12634"/>
                  </a:cubicBezTo>
                  <a:close/>
                </a:path>
              </a:pathLst>
            </a:custGeom>
            <a:solidFill>
              <a:srgbClr val="660099"/>
            </a:solidFill>
            <a:ln w="6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Freeform 1790">
              <a:extLst>
                <a:ext uri="{FF2B5EF4-FFF2-40B4-BE49-F238E27FC236}">
                  <a16:creationId xmlns:a16="http://schemas.microsoft.com/office/drawing/2014/main" id="{EB63B940-4E27-4B46-92E4-75C68A9D88A7}"/>
                </a:ext>
              </a:extLst>
            </p:cNvPr>
            <p:cNvSpPr/>
            <p:nvPr/>
          </p:nvSpPr>
          <p:spPr>
            <a:xfrm>
              <a:off x="2164688" y="2142331"/>
              <a:ext cx="70603" cy="25213"/>
            </a:xfrm>
            <a:custGeom>
              <a:avLst/>
              <a:gdLst>
                <a:gd name="connsiteX0" fmla="*/ 29062 w 35379"/>
                <a:gd name="connsiteY0" fmla="*/ 12634 h 12634"/>
                <a:gd name="connsiteX1" fmla="*/ 6318 w 35379"/>
                <a:gd name="connsiteY1" fmla="*/ 12634 h 12634"/>
                <a:gd name="connsiteX2" fmla="*/ 0 w 35379"/>
                <a:gd name="connsiteY2" fmla="*/ 6317 h 12634"/>
                <a:gd name="connsiteX3" fmla="*/ 6318 w 35379"/>
                <a:gd name="connsiteY3" fmla="*/ 0 h 12634"/>
                <a:gd name="connsiteX4" fmla="*/ 29062 w 35379"/>
                <a:gd name="connsiteY4" fmla="*/ 0 h 12634"/>
                <a:gd name="connsiteX5" fmla="*/ 35380 w 35379"/>
                <a:gd name="connsiteY5" fmla="*/ 6317 h 12634"/>
                <a:gd name="connsiteX6" fmla="*/ 29062 w 35379"/>
                <a:gd name="connsiteY6" fmla="*/ 12634 h 1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79" h="12634">
                  <a:moveTo>
                    <a:pt x="29062" y="12634"/>
                  </a:moveTo>
                  <a:lnTo>
                    <a:pt x="6318" y="12634"/>
                  </a:lnTo>
                  <a:cubicBezTo>
                    <a:pt x="2527" y="12634"/>
                    <a:pt x="0" y="10107"/>
                    <a:pt x="0" y="6317"/>
                  </a:cubicBezTo>
                  <a:cubicBezTo>
                    <a:pt x="0" y="2527"/>
                    <a:pt x="2527" y="0"/>
                    <a:pt x="6318" y="0"/>
                  </a:cubicBezTo>
                  <a:lnTo>
                    <a:pt x="29062" y="0"/>
                  </a:lnTo>
                  <a:cubicBezTo>
                    <a:pt x="32852" y="0"/>
                    <a:pt x="35380" y="2527"/>
                    <a:pt x="35380" y="6317"/>
                  </a:cubicBezTo>
                  <a:cubicBezTo>
                    <a:pt x="35380" y="10107"/>
                    <a:pt x="32852" y="12634"/>
                    <a:pt x="29062" y="12634"/>
                  </a:cubicBezTo>
                  <a:close/>
                </a:path>
              </a:pathLst>
            </a:custGeom>
            <a:solidFill>
              <a:srgbClr val="660099"/>
            </a:solidFill>
            <a:ln w="6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" name="Месяц 1">
              <a:extLst>
                <a:ext uri="{FF2B5EF4-FFF2-40B4-BE49-F238E27FC236}">
                  <a16:creationId xmlns:a16="http://schemas.microsoft.com/office/drawing/2014/main" id="{6E9316E7-21B3-8E60-5B97-5378CE1645F3}"/>
                </a:ext>
              </a:extLst>
            </p:cNvPr>
            <p:cNvSpPr/>
            <p:nvPr/>
          </p:nvSpPr>
          <p:spPr>
            <a:xfrm rot="16200000">
              <a:off x="1843932" y="2332948"/>
              <a:ext cx="151928" cy="408614"/>
            </a:xfrm>
            <a:prstGeom prst="moon">
              <a:avLst>
                <a:gd name="adj" fmla="val 67196"/>
              </a:avLst>
            </a:prstGeom>
            <a:noFill/>
            <a:ln w="22225">
              <a:solidFill>
                <a:srgbClr val="66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6B4BF281-D561-2603-769D-0BB1867A6C5D}"/>
              </a:ext>
            </a:extLst>
          </p:cNvPr>
          <p:cNvGrpSpPr/>
          <p:nvPr/>
        </p:nvGrpSpPr>
        <p:grpSpPr>
          <a:xfrm>
            <a:off x="5146395" y="2062693"/>
            <a:ext cx="739452" cy="613742"/>
            <a:chOff x="5146395" y="2211031"/>
            <a:chExt cx="739452" cy="613742"/>
          </a:xfrm>
        </p:grpSpPr>
        <p:sp>
          <p:nvSpPr>
            <p:cNvPr id="55" name="Сердце 54">
              <a:extLst>
                <a:ext uri="{FF2B5EF4-FFF2-40B4-BE49-F238E27FC236}">
                  <a16:creationId xmlns:a16="http://schemas.microsoft.com/office/drawing/2014/main" id="{95C28E27-3381-4A56-94FE-31A83D9DE791}"/>
                </a:ext>
              </a:extLst>
            </p:cNvPr>
            <p:cNvSpPr/>
            <p:nvPr/>
          </p:nvSpPr>
          <p:spPr>
            <a:xfrm rot="20500117">
              <a:off x="5220686" y="2661421"/>
              <a:ext cx="200725" cy="163352"/>
            </a:xfrm>
            <a:prstGeom prst="heart">
              <a:avLst/>
            </a:prstGeom>
            <a:noFill/>
            <a:ln w="25400">
              <a:solidFill>
                <a:srgbClr val="66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Сердце 2">
              <a:extLst>
                <a:ext uri="{FF2B5EF4-FFF2-40B4-BE49-F238E27FC236}">
                  <a16:creationId xmlns:a16="http://schemas.microsoft.com/office/drawing/2014/main" id="{340998FA-505D-4FC7-C795-2FDF75B8C6C4}"/>
                </a:ext>
              </a:extLst>
            </p:cNvPr>
            <p:cNvSpPr/>
            <p:nvPr/>
          </p:nvSpPr>
          <p:spPr>
            <a:xfrm rot="1290356">
              <a:off x="5439203" y="2461290"/>
              <a:ext cx="446644" cy="363483"/>
            </a:xfrm>
            <a:prstGeom prst="heart">
              <a:avLst/>
            </a:prstGeom>
            <a:noFill/>
            <a:ln w="25400">
              <a:solidFill>
                <a:srgbClr val="66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Сердце 59">
              <a:extLst>
                <a:ext uri="{FF2B5EF4-FFF2-40B4-BE49-F238E27FC236}">
                  <a16:creationId xmlns:a16="http://schemas.microsoft.com/office/drawing/2014/main" id="{7FEEDB06-FE50-83FF-01CF-D5CA3002AE18}"/>
                </a:ext>
              </a:extLst>
            </p:cNvPr>
            <p:cNvSpPr/>
            <p:nvPr/>
          </p:nvSpPr>
          <p:spPr>
            <a:xfrm rot="20003343">
              <a:off x="5146395" y="2211031"/>
              <a:ext cx="339627" cy="276392"/>
            </a:xfrm>
            <a:prstGeom prst="heart">
              <a:avLst/>
            </a:prstGeom>
            <a:noFill/>
            <a:ln w="25400">
              <a:solidFill>
                <a:srgbClr val="66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469E231A-12E4-ED35-B980-149EA739743F}"/>
              </a:ext>
            </a:extLst>
          </p:cNvPr>
          <p:cNvGrpSpPr/>
          <p:nvPr/>
        </p:nvGrpSpPr>
        <p:grpSpPr>
          <a:xfrm>
            <a:off x="3410742" y="4487497"/>
            <a:ext cx="398568" cy="701370"/>
            <a:chOff x="3530401" y="4522001"/>
            <a:chExt cx="398568" cy="701370"/>
          </a:xfrm>
        </p:grpSpPr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A0D8BD8A-F9E3-6DAB-53B6-D3D2DEF17278}"/>
                </a:ext>
              </a:extLst>
            </p:cNvPr>
            <p:cNvSpPr/>
            <p:nvPr/>
          </p:nvSpPr>
          <p:spPr>
            <a:xfrm rot="2524462">
              <a:off x="3811433" y="4522001"/>
              <a:ext cx="117536" cy="646331"/>
            </a:xfrm>
            <a:prstGeom prst="rect">
              <a:avLst/>
            </a:prstGeom>
            <a:noFill/>
            <a:ln w="22225">
              <a:solidFill>
                <a:srgbClr val="66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Равнобедренный треугольник 66">
              <a:extLst>
                <a:ext uri="{FF2B5EF4-FFF2-40B4-BE49-F238E27FC236}">
                  <a16:creationId xmlns:a16="http://schemas.microsoft.com/office/drawing/2014/main" id="{BB68ABE9-FFEB-382B-1C6D-EAE0A1685544}"/>
                </a:ext>
              </a:extLst>
            </p:cNvPr>
            <p:cNvSpPr/>
            <p:nvPr/>
          </p:nvSpPr>
          <p:spPr>
            <a:xfrm rot="13322650">
              <a:off x="3530401" y="5079031"/>
              <a:ext cx="131696" cy="144340"/>
            </a:xfrm>
            <a:prstGeom prst="triangle">
              <a:avLst/>
            </a:prstGeom>
            <a:noFill/>
            <a:ln w="22225">
              <a:solidFill>
                <a:srgbClr val="66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5575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A4E290-C356-BC64-90D2-A52F725855D2}"/>
              </a:ext>
            </a:extLst>
          </p:cNvPr>
          <p:cNvSpPr/>
          <p:nvPr/>
        </p:nvSpPr>
        <p:spPr>
          <a:xfrm>
            <a:off x="0" y="0"/>
            <a:ext cx="5500914" cy="6858000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4BB429D-24C8-DCD9-A33D-8E5510CAED6B}"/>
              </a:ext>
            </a:extLst>
          </p:cNvPr>
          <p:cNvGrpSpPr/>
          <p:nvPr/>
        </p:nvGrpSpPr>
        <p:grpSpPr>
          <a:xfrm>
            <a:off x="5981700" y="969605"/>
            <a:ext cx="5727700" cy="4877241"/>
            <a:chOff x="6096000" y="963710"/>
            <a:chExt cx="5727700" cy="48772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71058D-DCCB-530E-EB5D-F406B483FF40}"/>
                </a:ext>
              </a:extLst>
            </p:cNvPr>
            <p:cNvSpPr txBox="1"/>
            <p:nvPr/>
          </p:nvSpPr>
          <p:spPr>
            <a:xfrm>
              <a:off x="6096000" y="963710"/>
              <a:ext cx="5400675" cy="1671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ru-RU" dirty="0">
                  <a:latin typeface="Roboto Medium" panose="02000000000000000000" pitchFamily="2" charset="0"/>
                  <a:ea typeface="Roboto Medium" panose="02000000000000000000" pitchFamily="2" charset="0"/>
                </a:rPr>
                <a:t>Мы уверены, что детям всегда лучше в семье. </a:t>
              </a: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  <a:t>Но пока ребёнок находится в детском доме, </a:t>
              </a:r>
              <a:b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  <a:t>а в особенности подросток, у которого шансы </a:t>
              </a:r>
              <a:b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  <a:t>на усыновление малы, он должен иметь возможность получить заботу и поддержку близкого человека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88FDA3-8B89-A355-5C5C-FF51A6D5F267}"/>
                </a:ext>
              </a:extLst>
            </p:cNvPr>
            <p:cNvSpPr txBox="1"/>
            <p:nvPr/>
          </p:nvSpPr>
          <p:spPr>
            <a:xfrm>
              <a:off x="6096000" y="3238439"/>
              <a:ext cx="5400675" cy="1144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ru-RU" dirty="0">
                  <a:latin typeface="Roboto Medium" panose="02000000000000000000" pitchFamily="2" charset="0"/>
                  <a:ea typeface="Roboto Medium" panose="02000000000000000000" pitchFamily="2" charset="0"/>
                </a:rPr>
                <a:t>Подарки, праздники и хорошие условия пребывания не помогут стать ответственным, </a:t>
              </a: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  <a:t>самостоятельным, не научат выстраивать отношения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4DB727-3C07-BD07-97CE-5D8371A6AFD0}"/>
                </a:ext>
              </a:extLst>
            </p:cNvPr>
            <p:cNvSpPr txBox="1"/>
            <p:nvPr/>
          </p:nvSpPr>
          <p:spPr>
            <a:xfrm>
              <a:off x="6096000" y="4959171"/>
              <a:ext cx="5727700" cy="881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ru-RU" dirty="0">
                  <a:latin typeface="Roboto Medium" panose="02000000000000000000" pitchFamily="2" charset="0"/>
                  <a:ea typeface="Roboto Medium" panose="02000000000000000000" pitchFamily="2" charset="0"/>
                </a:rPr>
                <a:t>«Человеку нужен человек», а ребёнку — взрослый, </a:t>
              </a: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  <a:t>который будет ролевой моделью, ответит </a:t>
              </a:r>
              <a:b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  <a:t>на сложные вопросы, разделит радость и боль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E7AE68-FBCE-D7E7-54EE-1EFED090CCFB}"/>
              </a:ext>
            </a:extLst>
          </p:cNvPr>
          <p:cNvSpPr/>
          <p:nvPr/>
        </p:nvSpPr>
        <p:spPr>
          <a:xfrm>
            <a:off x="-187" y="2927350"/>
            <a:ext cx="5501101" cy="10033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7818104-F130-42FC-B0C7-146EFAA62E9F}"/>
              </a:ext>
            </a:extLst>
          </p:cNvPr>
          <p:cNvSpPr txBox="1">
            <a:spLocks/>
          </p:cNvSpPr>
          <p:nvPr/>
        </p:nvSpPr>
        <p:spPr>
          <a:xfrm>
            <a:off x="50613" y="1982450"/>
            <a:ext cx="5613587" cy="28931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ru-RU" sz="6000" dirty="0">
                <a:solidFill>
                  <a:schemeClr val="bg1">
                    <a:lumMod val="9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Об</a:t>
            </a:r>
          </a:p>
          <a:p>
            <a:pPr algn="ctr">
              <a:spcAft>
                <a:spcPts val="1200"/>
              </a:spcAft>
            </a:pPr>
            <a:r>
              <a:rPr lang="ru-RU" sz="6000" dirty="0">
                <a:latin typeface="Roboto Black" panose="02000000000000000000" pitchFamily="2" charset="0"/>
                <a:ea typeface="Roboto Black" panose="02000000000000000000" pitchFamily="2" charset="0"/>
              </a:rPr>
              <a:t>одиночестве</a:t>
            </a:r>
            <a:r>
              <a:rPr lang="ru-RU" sz="6000" dirty="0">
                <a:solidFill>
                  <a:schemeClr val="bg1">
                    <a:lumMod val="9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ru-RU" sz="6000" dirty="0">
                <a:solidFill>
                  <a:schemeClr val="bg1">
                    <a:lumMod val="9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в толпе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950EE12-61FB-BB4E-2D84-AC91DD78E761}"/>
              </a:ext>
            </a:extLst>
          </p:cNvPr>
          <p:cNvCxnSpPr/>
          <p:nvPr/>
        </p:nvCxnSpPr>
        <p:spPr>
          <a:xfrm>
            <a:off x="12046857" y="369000"/>
            <a:ext cx="0" cy="6120000"/>
          </a:xfrm>
          <a:prstGeom prst="line">
            <a:avLst/>
          </a:prstGeom>
          <a:ln w="12700">
            <a:solidFill>
              <a:srgbClr val="CC0099">
                <a:alpha val="2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161A5DD-446E-FBAC-CBEF-6AD125B55EE8}"/>
              </a:ext>
            </a:extLst>
          </p:cNvPr>
          <p:cNvCxnSpPr/>
          <p:nvPr/>
        </p:nvCxnSpPr>
        <p:spPr>
          <a:xfrm>
            <a:off x="12046857" y="369000"/>
            <a:ext cx="0" cy="3960000"/>
          </a:xfrm>
          <a:prstGeom prst="line">
            <a:avLst/>
          </a:prstGeom>
          <a:ln w="2222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88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1C8471-9AAD-55A5-D378-CCCEA5FDEAB3}"/>
              </a:ext>
            </a:extLst>
          </p:cNvPr>
          <p:cNvSpPr/>
          <p:nvPr/>
        </p:nvSpPr>
        <p:spPr>
          <a:xfrm>
            <a:off x="7757656" y="559968"/>
            <a:ext cx="3904343" cy="5907314"/>
          </a:xfrm>
          <a:prstGeom prst="rect">
            <a:avLst/>
          </a:prstGeom>
          <a:noFill/>
          <a:ln w="22225"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Изображение выглядит как человек, внешний, мальчик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D5A7CA90-BC49-C677-8068-35AB3FCA4F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0" r="26051"/>
          <a:stretch/>
        </p:blipFill>
        <p:spPr>
          <a:xfrm>
            <a:off x="7628573" y="436823"/>
            <a:ext cx="3881184" cy="59073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alpha val="13000"/>
              </a:scheme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E8E5F44-3A01-3173-4E10-E52F4DD69F4D}"/>
              </a:ext>
            </a:extLst>
          </p:cNvPr>
          <p:cNvSpPr txBox="1">
            <a:spLocks/>
          </p:cNvSpPr>
          <p:nvPr/>
        </p:nvSpPr>
        <p:spPr>
          <a:xfrm>
            <a:off x="590961" y="348078"/>
            <a:ext cx="6221317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Что говорят </a:t>
            </a:r>
            <a:r>
              <a:rPr lang="ru-RU" sz="4000" dirty="0">
                <a:solidFill>
                  <a:srgbClr val="66009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дети</a:t>
            </a:r>
            <a:r>
              <a:rPr lang="ru-RU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19B90F-8F6A-5708-28E8-B7D95007DC38}"/>
              </a:ext>
            </a:extLst>
          </p:cNvPr>
          <p:cNvSpPr txBox="1"/>
          <p:nvPr/>
        </p:nvSpPr>
        <p:spPr>
          <a:xfrm>
            <a:off x="590961" y="1207050"/>
            <a:ext cx="4621119" cy="369332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«Спасибо, Лёша, ты мне детство вернул»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FC9194-14E7-C579-5B5A-6FD463DF1472}"/>
              </a:ext>
            </a:extLst>
          </p:cNvPr>
          <p:cNvSpPr txBox="1"/>
          <p:nvPr/>
        </p:nvSpPr>
        <p:spPr>
          <a:xfrm>
            <a:off x="590963" y="1769509"/>
            <a:ext cx="4621118" cy="618631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«Наставника не променяю ни на золото,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ни на кусок мира»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73B5E-624A-E811-4992-550F8DD102DD}"/>
              </a:ext>
            </a:extLst>
          </p:cNvPr>
          <p:cNvSpPr txBox="1"/>
          <p:nvPr/>
        </p:nvSpPr>
        <p:spPr>
          <a:xfrm>
            <a:off x="590962" y="2581267"/>
            <a:ext cx="4179157" cy="355482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«Наставник — мой родной человек»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F2B7D-1723-FDE6-D180-84C1B3CDCD50}"/>
              </a:ext>
            </a:extLst>
          </p:cNvPr>
          <p:cNvSpPr txBox="1"/>
          <p:nvPr/>
        </p:nvSpPr>
        <p:spPr>
          <a:xfrm>
            <a:off x="590963" y="3143726"/>
            <a:ext cx="5017358" cy="881780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«Моя жизнь сильно изменилась. С Мариной круто, весело, а самое главное, не страшно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и спокойно»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0B5BDA-21B5-77EE-CE6A-4759209BCECC}"/>
              </a:ext>
            </a:extLst>
          </p:cNvPr>
          <p:cNvSpPr txBox="1"/>
          <p:nvPr/>
        </p:nvSpPr>
        <p:spPr>
          <a:xfrm>
            <a:off x="590962" y="4218633"/>
            <a:ext cx="5400675" cy="881780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«Катя учит меня общению, правилам поведения в обществе, обсуждаем, что мне делать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в будущем при выпуске»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CB4C8F-3EFB-A859-CD10-A41653FAE69D}"/>
              </a:ext>
            </a:extLst>
          </p:cNvPr>
          <p:cNvSpPr txBox="1"/>
          <p:nvPr/>
        </p:nvSpPr>
        <p:spPr>
          <a:xfrm>
            <a:off x="590962" y="5293539"/>
            <a:ext cx="5400675" cy="1144929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«Помог мне мой самый уже близкий человек — мой наставник, моя опора и поддержка. Она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не дает мне рыбку, она даёт мне удочку и иногда её поддерживает, чтобы не упала»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7959B8F-7F47-C639-B239-7D7BB07D5082}"/>
              </a:ext>
            </a:extLst>
          </p:cNvPr>
          <p:cNvCxnSpPr/>
          <p:nvPr/>
        </p:nvCxnSpPr>
        <p:spPr>
          <a:xfrm>
            <a:off x="12046857" y="369000"/>
            <a:ext cx="0" cy="6120000"/>
          </a:xfrm>
          <a:prstGeom prst="line">
            <a:avLst/>
          </a:prstGeom>
          <a:ln w="12700">
            <a:solidFill>
              <a:srgbClr val="CC0099">
                <a:alpha val="2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30B24ABC-1ABE-9DCC-A3C3-C0DBB301DE8B}"/>
              </a:ext>
            </a:extLst>
          </p:cNvPr>
          <p:cNvCxnSpPr/>
          <p:nvPr/>
        </p:nvCxnSpPr>
        <p:spPr>
          <a:xfrm>
            <a:off x="12046857" y="369000"/>
            <a:ext cx="0" cy="4320000"/>
          </a:xfrm>
          <a:prstGeom prst="line">
            <a:avLst/>
          </a:prstGeom>
          <a:ln w="2222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246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3E79BC2-92C2-93A1-2047-A7ECA9DF1245}"/>
              </a:ext>
            </a:extLst>
          </p:cNvPr>
          <p:cNvCxnSpPr/>
          <p:nvPr/>
        </p:nvCxnSpPr>
        <p:spPr>
          <a:xfrm>
            <a:off x="12046857" y="369000"/>
            <a:ext cx="0" cy="6120000"/>
          </a:xfrm>
          <a:prstGeom prst="line">
            <a:avLst/>
          </a:prstGeom>
          <a:ln w="12700">
            <a:solidFill>
              <a:srgbClr val="CC0099">
                <a:alpha val="2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04647D1-C247-B570-1E3A-E02573F32110}"/>
              </a:ext>
            </a:extLst>
          </p:cNvPr>
          <p:cNvCxnSpPr/>
          <p:nvPr/>
        </p:nvCxnSpPr>
        <p:spPr>
          <a:xfrm>
            <a:off x="12046857" y="369000"/>
            <a:ext cx="0" cy="4680000"/>
          </a:xfrm>
          <a:prstGeom prst="line">
            <a:avLst/>
          </a:prstGeom>
          <a:ln w="2222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54B64F4-41EB-DC7B-D3BE-729E45FE76D8}"/>
              </a:ext>
            </a:extLst>
          </p:cNvPr>
          <p:cNvSpPr txBox="1">
            <a:spLocks/>
          </p:cNvSpPr>
          <p:nvPr/>
        </p:nvSpPr>
        <p:spPr>
          <a:xfrm>
            <a:off x="590962" y="1114336"/>
            <a:ext cx="4064362" cy="12003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Говорят</a:t>
            </a:r>
            <a:br>
              <a:rPr lang="ru-RU" sz="4000" dirty="0"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ru-RU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наставники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8036317-8C94-608E-53D3-CE6959B1C64C}"/>
              </a:ext>
            </a:extLst>
          </p:cNvPr>
          <p:cNvSpPr/>
          <p:nvPr/>
        </p:nvSpPr>
        <p:spPr>
          <a:xfrm>
            <a:off x="4062000" y="0"/>
            <a:ext cx="4068000" cy="3429000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49C7C57-B447-F629-E983-4596D5FF0F70}"/>
              </a:ext>
            </a:extLst>
          </p:cNvPr>
          <p:cNvSpPr/>
          <p:nvPr/>
        </p:nvSpPr>
        <p:spPr>
          <a:xfrm>
            <a:off x="8124000" y="0"/>
            <a:ext cx="4068000" cy="3429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B93B6F-7D79-414F-33AA-0AF8E6A2AA20}"/>
              </a:ext>
            </a:extLst>
          </p:cNvPr>
          <p:cNvSpPr/>
          <p:nvPr/>
        </p:nvSpPr>
        <p:spPr>
          <a:xfrm>
            <a:off x="4062000" y="3429000"/>
            <a:ext cx="4068000" cy="3429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6611FBA-C418-28EC-652F-1937BC70CA5B}"/>
              </a:ext>
            </a:extLst>
          </p:cNvPr>
          <p:cNvSpPr/>
          <p:nvPr/>
        </p:nvSpPr>
        <p:spPr>
          <a:xfrm>
            <a:off x="8124000" y="3429000"/>
            <a:ext cx="4068000" cy="3429000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13BDEB-67AF-5D72-BC6B-D6AC8342D749}"/>
              </a:ext>
            </a:extLst>
          </p:cNvPr>
          <p:cNvSpPr/>
          <p:nvPr/>
        </p:nvSpPr>
        <p:spPr>
          <a:xfrm>
            <a:off x="0" y="3429000"/>
            <a:ext cx="4068000" cy="3429000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F88FF3-6D61-B556-89D7-88DB6401674C}"/>
              </a:ext>
            </a:extLst>
          </p:cNvPr>
          <p:cNvSpPr txBox="1"/>
          <p:nvPr/>
        </p:nvSpPr>
        <p:spPr>
          <a:xfrm>
            <a:off x="4438393" y="316290"/>
            <a:ext cx="579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“</a:t>
            </a:r>
            <a:endParaRPr lang="ru-RU" sz="8000" dirty="0">
              <a:solidFill>
                <a:schemeClr val="bg1">
                  <a:lumMod val="9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D47E24-8084-4BC7-D8D4-EAD12D3D8F0E}"/>
              </a:ext>
            </a:extLst>
          </p:cNvPr>
          <p:cNvSpPr txBox="1"/>
          <p:nvPr/>
        </p:nvSpPr>
        <p:spPr>
          <a:xfrm>
            <a:off x="4438393" y="935320"/>
            <a:ext cx="3013967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Твёрдо верю, что каждый 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ребенок достоин 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благополучного будущего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274E6D-E63D-6F47-D316-202DAA9003C6}"/>
              </a:ext>
            </a:extLst>
          </p:cNvPr>
          <p:cNvSpPr txBox="1"/>
          <p:nvPr/>
        </p:nvSpPr>
        <p:spPr>
          <a:xfrm>
            <a:off x="8284785" y="316290"/>
            <a:ext cx="579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Roboto Medium" panose="02000000000000000000" pitchFamily="2" charset="0"/>
                <a:ea typeface="Roboto Medium" panose="02000000000000000000" pitchFamily="2" charset="0"/>
              </a:rPr>
              <a:t>“</a:t>
            </a:r>
            <a:endParaRPr lang="ru-RU" sz="80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6BA09E-5C34-9A58-E131-D8A16C203B69}"/>
              </a:ext>
            </a:extLst>
          </p:cNvPr>
          <p:cNvSpPr txBox="1"/>
          <p:nvPr/>
        </p:nvSpPr>
        <p:spPr>
          <a:xfrm>
            <a:off x="8284785" y="935320"/>
            <a:ext cx="3462145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Мое основное желание — быть полезной для ребёнка, дать частичку добра и быть рядом в любой ситуации. </a:t>
            </a:r>
            <a:b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От общения я получаю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мощный заряд энергии </a:t>
            </a:r>
            <a:b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и сама часто себя чувствую ребёнком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1EE6EF-0C91-906C-86C9-68AF93FB5C09}"/>
              </a:ext>
            </a:extLst>
          </p:cNvPr>
          <p:cNvSpPr txBox="1"/>
          <p:nvPr/>
        </p:nvSpPr>
        <p:spPr>
          <a:xfrm>
            <a:off x="4434499" y="3474325"/>
            <a:ext cx="579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Roboto Medium" panose="02000000000000000000" pitchFamily="2" charset="0"/>
                <a:ea typeface="Roboto Medium" panose="02000000000000000000" pitchFamily="2" charset="0"/>
              </a:rPr>
              <a:t>“</a:t>
            </a:r>
            <a:endParaRPr lang="ru-RU" sz="80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DA0181-0E58-0D83-DED4-B9876FFC50CF}"/>
              </a:ext>
            </a:extLst>
          </p:cNvPr>
          <p:cNvSpPr txBox="1"/>
          <p:nvPr/>
        </p:nvSpPr>
        <p:spPr>
          <a:xfrm>
            <a:off x="4434499" y="4093355"/>
            <a:ext cx="3462145" cy="234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Я прошёл путь от оператора </a:t>
            </a:r>
            <a:b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до главного бизнес-аналитика в одной компании, и на этом пути и у меня были наставники, и я был наставником для многих ребят. Я всегда знал, </a:t>
            </a:r>
            <a:b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что помощь нужна не только в работе, </a:t>
            </a:r>
            <a:b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не только взрослым. Наставник нужен для того, чтобы получить в жизни то, что нам досталось значительно проще, автоматически. И вот я нашёл Игоря, </a:t>
            </a:r>
            <a:b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а он меня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04A7CB-DDE6-AFA5-2723-ABFFFFECB070}"/>
              </a:ext>
            </a:extLst>
          </p:cNvPr>
          <p:cNvSpPr txBox="1"/>
          <p:nvPr/>
        </p:nvSpPr>
        <p:spPr>
          <a:xfrm>
            <a:off x="569174" y="3474325"/>
            <a:ext cx="579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“</a:t>
            </a:r>
            <a:endParaRPr lang="ru-RU" sz="8000" dirty="0">
              <a:solidFill>
                <a:schemeClr val="bg1">
                  <a:lumMod val="9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DAACDE-DAFB-E3D4-7E6B-906E72D0B291}"/>
              </a:ext>
            </a:extLst>
          </p:cNvPr>
          <p:cNvSpPr txBox="1"/>
          <p:nvPr/>
        </p:nvSpPr>
        <p:spPr>
          <a:xfrm>
            <a:off x="569174" y="4093355"/>
            <a:ext cx="3462145" cy="246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Сироты порой как «слепые котята», не знают базовых составляющих жизни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вне детского дома. В этом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и есть наша задача: рассказать, показать, направить. Всё основывается на доверии, взаимоуважении,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без давления и осуждения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2546B6-7DC1-6532-9117-2A9913EFE8B3}"/>
              </a:ext>
            </a:extLst>
          </p:cNvPr>
          <p:cNvSpPr txBox="1"/>
          <p:nvPr/>
        </p:nvSpPr>
        <p:spPr>
          <a:xfrm>
            <a:off x="8289964" y="3474325"/>
            <a:ext cx="579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“</a:t>
            </a:r>
            <a:endParaRPr lang="ru-RU" sz="8000" dirty="0">
              <a:solidFill>
                <a:schemeClr val="bg1">
                  <a:lumMod val="9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6EE321-EAEA-ED23-83AA-9E45C0508482}"/>
              </a:ext>
            </a:extLst>
          </p:cNvPr>
          <p:cNvSpPr txBox="1"/>
          <p:nvPr/>
        </p:nvSpPr>
        <p:spPr>
          <a:xfrm>
            <a:off x="8289964" y="4093355"/>
            <a:ext cx="3462145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Наставничество — качественный формат взаимодействия, когда ты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не распыляешься на многих,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а направляешь своё время, ресурсы и внимание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на одного человека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F9112E0-A031-E9F2-A447-0542769958C5}"/>
              </a:ext>
            </a:extLst>
          </p:cNvPr>
          <p:cNvCxnSpPr/>
          <p:nvPr/>
        </p:nvCxnSpPr>
        <p:spPr>
          <a:xfrm>
            <a:off x="12046857" y="369000"/>
            <a:ext cx="0" cy="6120000"/>
          </a:xfrm>
          <a:prstGeom prst="line">
            <a:avLst/>
          </a:prstGeom>
          <a:ln w="12700">
            <a:solidFill>
              <a:srgbClr val="CC0099">
                <a:alpha val="2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7F1D648B-1F8A-5098-05E8-4BF651AEDF92}"/>
              </a:ext>
            </a:extLst>
          </p:cNvPr>
          <p:cNvCxnSpPr/>
          <p:nvPr/>
        </p:nvCxnSpPr>
        <p:spPr>
          <a:xfrm>
            <a:off x="12046857" y="369000"/>
            <a:ext cx="0" cy="4680000"/>
          </a:xfrm>
          <a:prstGeom prst="line">
            <a:avLst/>
          </a:prstGeom>
          <a:ln w="2222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576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3CA1B97-C28D-4531-97A5-A7A2F4234E34}"/>
              </a:ext>
            </a:extLst>
          </p:cNvPr>
          <p:cNvSpPr/>
          <p:nvPr/>
        </p:nvSpPr>
        <p:spPr>
          <a:xfrm>
            <a:off x="-1742593" y="-442076"/>
            <a:ext cx="624114" cy="609600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E7F036-B27B-4BF8-89DF-5AB3A828EF4C}"/>
              </a:ext>
            </a:extLst>
          </p:cNvPr>
          <p:cNvSpPr/>
          <p:nvPr/>
        </p:nvSpPr>
        <p:spPr>
          <a:xfrm>
            <a:off x="-1742593" y="457084"/>
            <a:ext cx="624114" cy="6096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EC2212-2F80-47D5-896E-3D2AAF45CED2}"/>
              </a:ext>
            </a:extLst>
          </p:cNvPr>
          <p:cNvSpPr/>
          <p:nvPr/>
        </p:nvSpPr>
        <p:spPr>
          <a:xfrm>
            <a:off x="-1742593" y="1356244"/>
            <a:ext cx="624114" cy="609600"/>
          </a:xfrm>
          <a:prstGeom prst="rect">
            <a:avLst/>
          </a:prstGeom>
          <a:solidFill>
            <a:srgbClr val="00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3B8239-3C9C-4C77-B6BC-BF679D2FF68A}"/>
              </a:ext>
            </a:extLst>
          </p:cNvPr>
          <p:cNvSpPr/>
          <p:nvPr/>
        </p:nvSpPr>
        <p:spPr>
          <a:xfrm>
            <a:off x="-1742593" y="2255404"/>
            <a:ext cx="624114" cy="609600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69B24A-76E2-4AF0-A567-289E30CAC279}"/>
              </a:ext>
            </a:extLst>
          </p:cNvPr>
          <p:cNvSpPr/>
          <p:nvPr/>
        </p:nvSpPr>
        <p:spPr>
          <a:xfrm>
            <a:off x="-1742593" y="3154564"/>
            <a:ext cx="624114" cy="6096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01DA493-9941-4C3F-A61A-3952892464DE}"/>
              </a:ext>
            </a:extLst>
          </p:cNvPr>
          <p:cNvSpPr/>
          <p:nvPr/>
        </p:nvSpPr>
        <p:spPr>
          <a:xfrm>
            <a:off x="-1742593" y="4053724"/>
            <a:ext cx="624114" cy="609600"/>
          </a:xfrm>
          <a:prstGeom prst="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AA273C2-675B-41DA-BEA3-09C2431BD17E}"/>
              </a:ext>
            </a:extLst>
          </p:cNvPr>
          <p:cNvSpPr/>
          <p:nvPr/>
        </p:nvSpPr>
        <p:spPr>
          <a:xfrm>
            <a:off x="-1742593" y="4952884"/>
            <a:ext cx="624114" cy="6096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08D70-0226-FCFB-DB39-8E406D263889}"/>
              </a:ext>
            </a:extLst>
          </p:cNvPr>
          <p:cNvSpPr txBox="1">
            <a:spLocks/>
          </p:cNvSpPr>
          <p:nvPr/>
        </p:nvSpPr>
        <p:spPr>
          <a:xfrm>
            <a:off x="595538" y="3071526"/>
            <a:ext cx="91440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Вместе мы меняем жизнь и будущее детей к лучшему, </a:t>
            </a:r>
          </a:p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и эти изменения происходят прямо сейчас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650FF07C-5923-081E-A880-5B9B74A9E712}"/>
              </a:ext>
            </a:extLst>
          </p:cNvPr>
          <p:cNvSpPr txBox="1">
            <a:spLocks/>
          </p:cNvSpPr>
          <p:nvPr/>
        </p:nvSpPr>
        <p:spPr>
          <a:xfrm>
            <a:off x="595538" y="6092189"/>
            <a:ext cx="7192101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Не нужно быть для него родителем, чтобы быть ему нужным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35A5F35-903F-2310-7993-25F4C5C93D92}"/>
              </a:ext>
            </a:extLst>
          </p:cNvPr>
          <p:cNvSpPr/>
          <p:nvPr/>
        </p:nvSpPr>
        <p:spPr>
          <a:xfrm>
            <a:off x="7643813" y="0"/>
            <a:ext cx="4548187" cy="6858000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397;p13">
            <a:extLst>
              <a:ext uri="{FF2B5EF4-FFF2-40B4-BE49-F238E27FC236}">
                <a16:creationId xmlns:a16="http://schemas.microsoft.com/office/drawing/2014/main" id="{8B41FCCD-1C5D-48C0-9767-0446F8F1F79D}"/>
              </a:ext>
            </a:extLst>
          </p:cNvPr>
          <p:cNvSpPr txBox="1"/>
          <p:nvPr/>
        </p:nvSpPr>
        <p:spPr>
          <a:xfrm>
            <a:off x="8528881" y="3855422"/>
            <a:ext cx="3717600" cy="432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info@nastavniki.org</a:t>
            </a:r>
            <a:endParaRPr lang="ru-RU" dirty="0">
              <a:solidFill>
                <a:schemeClr val="bg1">
                  <a:lumMod val="9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"/>
              <a:sym typeface="Roboto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88CD7A7-0942-1642-7AFA-C594DC6E32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9" t="72652" r="76264" b="15581"/>
          <a:stretch/>
        </p:blipFill>
        <p:spPr>
          <a:xfrm>
            <a:off x="7820466" y="3762015"/>
            <a:ext cx="653954" cy="61920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A583EE8-18D6-36A6-86FB-D0D24D5F90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0" t="34322" r="50596" b="38314"/>
          <a:stretch/>
        </p:blipFill>
        <p:spPr>
          <a:xfrm>
            <a:off x="10957055" y="1334055"/>
            <a:ext cx="469639" cy="6713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CB75A9-69E0-7C7B-BF01-BB71B52C78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61111" r="76170" b="27122"/>
          <a:stretch/>
        </p:blipFill>
        <p:spPr>
          <a:xfrm>
            <a:off x="7820466" y="1192511"/>
            <a:ext cx="654458" cy="619677"/>
          </a:xfrm>
          <a:prstGeom prst="rect">
            <a:avLst/>
          </a:prstGeom>
        </p:spPr>
      </p:pic>
      <p:sp>
        <p:nvSpPr>
          <p:cNvPr id="28" name="Google Shape;397;p13">
            <a:extLst>
              <a:ext uri="{FF2B5EF4-FFF2-40B4-BE49-F238E27FC236}">
                <a16:creationId xmlns:a16="http://schemas.microsoft.com/office/drawing/2014/main" id="{DD2EB1A1-8274-E5EA-900D-43C92535474F}"/>
              </a:ext>
            </a:extLst>
          </p:cNvPr>
          <p:cNvSpPr txBox="1"/>
          <p:nvPr/>
        </p:nvSpPr>
        <p:spPr>
          <a:xfrm>
            <a:off x="8529133" y="1286156"/>
            <a:ext cx="3717600" cy="432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наставникидетям.рф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 </a:t>
            </a:r>
          </a:p>
        </p:txBody>
      </p:sp>
      <p:sp>
        <p:nvSpPr>
          <p:cNvPr id="29" name="Google Shape;397;p13">
            <a:extLst>
              <a:ext uri="{FF2B5EF4-FFF2-40B4-BE49-F238E27FC236}">
                <a16:creationId xmlns:a16="http://schemas.microsoft.com/office/drawing/2014/main" id="{6890DC44-1051-6A98-A1D9-1D09C5EDE85B}"/>
              </a:ext>
            </a:extLst>
          </p:cNvPr>
          <p:cNvSpPr txBox="1"/>
          <p:nvPr/>
        </p:nvSpPr>
        <p:spPr>
          <a:xfrm>
            <a:off x="8529133" y="2570908"/>
            <a:ext cx="3717600" cy="432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https://vk.com/nastavnikipro</a:t>
            </a:r>
            <a:endParaRPr lang="en-US" dirty="0">
              <a:solidFill>
                <a:schemeClr val="bg1">
                  <a:lumMod val="9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"/>
              <a:sym typeface="Roboto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7B50481-BCD6-68C0-799B-B018C2F1DA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61111" r="76170" b="27122"/>
          <a:stretch/>
        </p:blipFill>
        <p:spPr>
          <a:xfrm>
            <a:off x="7820466" y="2477263"/>
            <a:ext cx="654458" cy="6196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76F0BCC-0B48-BB3C-CF9B-A85B234411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0" t="24423" r="76463" b="63810"/>
          <a:stretch/>
        </p:blipFill>
        <p:spPr>
          <a:xfrm>
            <a:off x="7820466" y="5046290"/>
            <a:ext cx="653954" cy="619200"/>
          </a:xfrm>
          <a:prstGeom prst="rect">
            <a:avLst/>
          </a:prstGeom>
        </p:spPr>
      </p:pic>
      <p:sp>
        <p:nvSpPr>
          <p:cNvPr id="31" name="Google Shape;397;p13">
            <a:extLst>
              <a:ext uri="{FF2B5EF4-FFF2-40B4-BE49-F238E27FC236}">
                <a16:creationId xmlns:a16="http://schemas.microsoft.com/office/drawing/2014/main" id="{04D6810E-D4B3-CAD6-6619-0E8262D4B4B2}"/>
              </a:ext>
            </a:extLst>
          </p:cNvPr>
          <p:cNvSpPr txBox="1"/>
          <p:nvPr/>
        </p:nvSpPr>
        <p:spPr>
          <a:xfrm>
            <a:off x="8498773" y="5139697"/>
            <a:ext cx="3717600" cy="432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8 (800) 250-2342 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468E09-08CB-47F4-9D3A-93DADB5AB2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1" y="842833"/>
            <a:ext cx="4876810" cy="10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71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914BA8C-2438-4977-8F82-5871AF4FC717}"/>
              </a:ext>
            </a:extLst>
          </p:cNvPr>
          <p:cNvSpPr/>
          <p:nvPr/>
        </p:nvSpPr>
        <p:spPr>
          <a:xfrm>
            <a:off x="628694" y="1287624"/>
            <a:ext cx="3904343" cy="3928188"/>
          </a:xfrm>
          <a:prstGeom prst="rect">
            <a:avLst/>
          </a:prstGeom>
          <a:noFill/>
          <a:ln w="22225"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DF682-6F6D-4B20-85B3-4E925E74C849}"/>
              </a:ext>
            </a:extLst>
          </p:cNvPr>
          <p:cNvSpPr txBox="1"/>
          <p:nvPr/>
        </p:nvSpPr>
        <p:spPr>
          <a:xfrm>
            <a:off x="5413782" y="1133616"/>
            <a:ext cx="10390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500" dirty="0">
                <a:ln w="22225">
                  <a:solidFill>
                    <a:srgbClr val="660099"/>
                  </a:solidFill>
                </a:ln>
                <a:noFill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E92B0-CF02-4381-90DA-ACB332E0C98B}"/>
              </a:ext>
            </a:extLst>
          </p:cNvPr>
          <p:cNvSpPr txBox="1"/>
          <p:nvPr/>
        </p:nvSpPr>
        <p:spPr>
          <a:xfrm>
            <a:off x="6452849" y="1360601"/>
            <a:ext cx="5276054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>
              <a:lnSpc>
                <a:spcPct val="95000"/>
              </a:lnSpc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Сотрудничаем с детскими домами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и кризисными семьями, выявляем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запрос на поддержку среди детей,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подростков, выпускников сиротских учреждений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6EB5AB2-8DAD-422A-9805-909FC14E5C4F}"/>
              </a:ext>
            </a:extLst>
          </p:cNvPr>
          <p:cNvSpPr txBox="1">
            <a:spLocks/>
          </p:cNvSpPr>
          <p:nvPr/>
        </p:nvSpPr>
        <p:spPr>
          <a:xfrm>
            <a:off x="5506358" y="349627"/>
            <a:ext cx="5990315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Что мы делаем?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44C5F9-57E6-461B-A17E-2B63A0A1288A}"/>
              </a:ext>
            </a:extLst>
          </p:cNvPr>
          <p:cNvSpPr txBox="1"/>
          <p:nvPr/>
        </p:nvSpPr>
        <p:spPr>
          <a:xfrm>
            <a:off x="5413782" y="2970745"/>
            <a:ext cx="10390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500" dirty="0">
                <a:ln w="22225">
                  <a:solidFill>
                    <a:srgbClr val="660099"/>
                  </a:solidFill>
                </a:ln>
                <a:noFill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B82FCA-39C3-49CD-8B3B-871794086C61}"/>
              </a:ext>
            </a:extLst>
          </p:cNvPr>
          <p:cNvSpPr txBox="1"/>
          <p:nvPr/>
        </p:nvSpPr>
        <p:spPr>
          <a:xfrm>
            <a:off x="6452849" y="3331939"/>
            <a:ext cx="5276054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>
              <a:lnSpc>
                <a:spcPct val="95000"/>
              </a:lnSpc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Привлекаем, отбираем и обучаем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волонтеров, которые станут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персональными наставниками детям, находящимся в трудной жизненной ситуации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F8C201-F9C9-4619-BFD8-BC0A740CA00C}"/>
              </a:ext>
            </a:extLst>
          </p:cNvPr>
          <p:cNvSpPr txBox="1"/>
          <p:nvPr/>
        </p:nvSpPr>
        <p:spPr>
          <a:xfrm>
            <a:off x="5413782" y="4807874"/>
            <a:ext cx="10390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500" dirty="0">
                <a:ln w="22225">
                  <a:solidFill>
                    <a:srgbClr val="660099"/>
                  </a:solidFill>
                </a:ln>
                <a:noFill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A29085-D8B0-4DEC-A97A-B145FA37C33E}"/>
              </a:ext>
            </a:extLst>
          </p:cNvPr>
          <p:cNvSpPr txBox="1"/>
          <p:nvPr/>
        </p:nvSpPr>
        <p:spPr>
          <a:xfrm>
            <a:off x="6452849" y="5034859"/>
            <a:ext cx="5276054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>
              <a:lnSpc>
                <a:spcPct val="95000"/>
              </a:lnSpc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Наши кураторы-психологи подбирают </a:t>
            </a:r>
            <a:r>
              <a:rPr lang="ru-RU" dirty="0">
                <a:solidFill>
                  <a:schemeClr val="tx1"/>
                </a:solidFill>
              </a:rPr>
              <a:t>наставнические пары «Старший» + «Младший», сопровождают в течение всего срока взаимодействия, чтобы общение было эффективным и безопасным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B9D018CF-B9FF-427A-8CD0-4F35C67DC85E}"/>
              </a:ext>
            </a:extLst>
          </p:cNvPr>
          <p:cNvGrpSpPr/>
          <p:nvPr/>
        </p:nvGrpSpPr>
        <p:grpSpPr>
          <a:xfrm>
            <a:off x="12046857" y="369000"/>
            <a:ext cx="0" cy="6120000"/>
            <a:chOff x="12046857" y="549275"/>
            <a:chExt cx="0" cy="6120000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595B4E90-5D48-4207-8B1F-CEE64BF9346E}"/>
                </a:ext>
              </a:extLst>
            </p:cNvPr>
            <p:cNvCxnSpPr/>
            <p:nvPr/>
          </p:nvCxnSpPr>
          <p:spPr>
            <a:xfrm>
              <a:off x="12046857" y="549275"/>
              <a:ext cx="0" cy="6120000"/>
            </a:xfrm>
            <a:prstGeom prst="line">
              <a:avLst/>
            </a:prstGeom>
            <a:ln w="12700">
              <a:solidFill>
                <a:srgbClr val="CC0099">
                  <a:alpha val="2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8E608B61-1294-43A2-8B88-BD150B118BC3}"/>
                </a:ext>
              </a:extLst>
            </p:cNvPr>
            <p:cNvCxnSpPr/>
            <p:nvPr/>
          </p:nvCxnSpPr>
          <p:spPr>
            <a:xfrm>
              <a:off x="12046857" y="549275"/>
              <a:ext cx="0" cy="720000"/>
            </a:xfrm>
            <a:prstGeom prst="line">
              <a:avLst/>
            </a:prstGeom>
            <a:ln w="22225">
              <a:solidFill>
                <a:srgbClr val="CC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557333-572A-40AE-9A0F-F8CD7BADA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5" r="18346"/>
          <a:stretch/>
        </p:blipFill>
        <p:spPr>
          <a:xfrm>
            <a:off x="493502" y="1181565"/>
            <a:ext cx="3938875" cy="39281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572FEE-1F4A-46F9-BBBB-4F7DC0983734}"/>
              </a:ext>
            </a:extLst>
          </p:cNvPr>
          <p:cNvSpPr txBox="1"/>
          <p:nvPr/>
        </p:nvSpPr>
        <p:spPr>
          <a:xfrm>
            <a:off x="628694" y="5283792"/>
            <a:ext cx="17668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rgbClr val="96969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На фото:</a:t>
            </a:r>
            <a:r>
              <a:rPr lang="en-US" sz="1000" dirty="0">
                <a:solidFill>
                  <a:srgbClr val="96969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sz="1000" dirty="0">
                <a:solidFill>
                  <a:srgbClr val="96969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Кирилл и Никита</a:t>
            </a:r>
          </a:p>
        </p:txBody>
      </p:sp>
    </p:spTree>
    <p:extLst>
      <p:ext uri="{BB962C8B-B14F-4D97-AF65-F5344CB8AC3E}">
        <p14:creationId xmlns:p14="http://schemas.microsoft.com/office/powerpoint/2010/main" val="108849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E919235-D062-445F-8ED1-57E69CE2AA21}"/>
              </a:ext>
            </a:extLst>
          </p:cNvPr>
          <p:cNvSpPr/>
          <p:nvPr/>
        </p:nvSpPr>
        <p:spPr>
          <a:xfrm>
            <a:off x="1471422" y="1982302"/>
            <a:ext cx="3305554" cy="4104632"/>
          </a:xfrm>
          <a:prstGeom prst="rect">
            <a:avLst/>
          </a:prstGeom>
          <a:noFill/>
          <a:ln w="22225">
            <a:solidFill>
              <a:srgbClr val="660099"/>
            </a:solidFill>
          </a:ln>
          <a:effectLst>
            <a:outerShdw blurRad="63500" sx="101000" sy="101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F78C7B5-BEDB-48B4-95AE-FCB40AEE5DE2}"/>
              </a:ext>
            </a:extLst>
          </p:cNvPr>
          <p:cNvSpPr/>
          <p:nvPr/>
        </p:nvSpPr>
        <p:spPr>
          <a:xfrm>
            <a:off x="7391397" y="1982302"/>
            <a:ext cx="3305554" cy="4104632"/>
          </a:xfrm>
          <a:prstGeom prst="rect">
            <a:avLst/>
          </a:prstGeom>
          <a:noFill/>
          <a:ln w="22225">
            <a:solidFill>
              <a:srgbClr val="660099"/>
            </a:solidFill>
          </a:ln>
          <a:effectLst>
            <a:outerShdw blurRad="63500" sx="101000" sy="101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F1B2444-7F8E-4507-AF4E-E2611AFB5E0C}"/>
              </a:ext>
            </a:extLst>
          </p:cNvPr>
          <p:cNvSpPr txBox="1">
            <a:spLocks/>
          </p:cNvSpPr>
          <p:nvPr/>
        </p:nvSpPr>
        <p:spPr>
          <a:xfrm>
            <a:off x="3302636" y="763913"/>
            <a:ext cx="5586729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Для чего это нужно?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349548-0C67-41D1-BB29-022A5A0AEC84}"/>
              </a:ext>
            </a:extLst>
          </p:cNvPr>
          <p:cNvSpPr/>
          <p:nvPr/>
        </p:nvSpPr>
        <p:spPr>
          <a:xfrm>
            <a:off x="1319022" y="1829902"/>
            <a:ext cx="3305554" cy="4104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0D58F6-9D26-491C-A1A5-3E8423451546}"/>
              </a:ext>
            </a:extLst>
          </p:cNvPr>
          <p:cNvSpPr/>
          <p:nvPr/>
        </p:nvSpPr>
        <p:spPr>
          <a:xfrm>
            <a:off x="7238997" y="1829902"/>
            <a:ext cx="3305554" cy="4104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725EDF1-F5F4-44C8-89DC-EF8CB5053BB3}"/>
              </a:ext>
            </a:extLst>
          </p:cNvPr>
          <p:cNvSpPr txBox="1">
            <a:spLocks/>
          </p:cNvSpPr>
          <p:nvPr/>
        </p:nvSpPr>
        <p:spPr>
          <a:xfrm>
            <a:off x="2305051" y="1968497"/>
            <a:ext cx="1333496" cy="34163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Roboto Medium" panose="02000000000000000000" pitchFamily="2" charset="0"/>
                <a:ea typeface="Roboto Medium" panose="02000000000000000000" pitchFamily="2" charset="0"/>
              </a:rPr>
              <a:t>Миссия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0915B20-9BE0-4208-BA16-A4431E275088}"/>
              </a:ext>
            </a:extLst>
          </p:cNvPr>
          <p:cNvSpPr txBox="1">
            <a:spLocks/>
          </p:cNvSpPr>
          <p:nvPr/>
        </p:nvSpPr>
        <p:spPr>
          <a:xfrm>
            <a:off x="8429626" y="1968497"/>
            <a:ext cx="924296" cy="34163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Roboto Medium" panose="02000000000000000000" pitchFamily="2" charset="0"/>
                <a:ea typeface="Roboto Medium" panose="02000000000000000000" pitchFamily="2" charset="0"/>
              </a:rPr>
              <a:t>Цель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999182E-970E-4DC2-873D-65D92ED3331A}"/>
              </a:ext>
            </a:extLst>
          </p:cNvPr>
          <p:cNvSpPr txBox="1">
            <a:spLocks/>
          </p:cNvSpPr>
          <p:nvPr/>
        </p:nvSpPr>
        <p:spPr>
          <a:xfrm>
            <a:off x="1319022" y="2448725"/>
            <a:ext cx="3305554" cy="2336024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Помочь детям и подросткам, </a:t>
            </a:r>
            <a:b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находящимся в трудной жизненной ситуации, раскрыть личностный потенциал через профессионально организованное общение </a:t>
            </a:r>
            <a:b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со взрослым волонтёром-наставником 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1495DEC-C9C7-4943-811B-0EABF827066F}"/>
              </a:ext>
            </a:extLst>
          </p:cNvPr>
          <p:cNvSpPr txBox="1">
            <a:spLocks/>
          </p:cNvSpPr>
          <p:nvPr/>
        </p:nvSpPr>
        <p:spPr>
          <a:xfrm>
            <a:off x="7238997" y="2448825"/>
            <a:ext cx="3305554" cy="333322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Развивать программу наставничества, чтобы больше детей получили системную долгосрочную поддержку, в большем количестве регионов, с тем, чтобы помочь ребёнку получить опыт качественного взросления, условия для социализации </a:t>
            </a:r>
            <a:b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и адаптации к будущей благополучной самостоятельной жизни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6FCF9FB-7EBF-44CF-8160-4381DF0C3D4B}"/>
              </a:ext>
            </a:extLst>
          </p:cNvPr>
          <p:cNvGrpSpPr/>
          <p:nvPr/>
        </p:nvGrpSpPr>
        <p:grpSpPr>
          <a:xfrm>
            <a:off x="12046857" y="369000"/>
            <a:ext cx="0" cy="6120000"/>
            <a:chOff x="12046857" y="549275"/>
            <a:chExt cx="0" cy="6120000"/>
          </a:xfrm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C61790-460A-4519-A7F5-6A8A88A5E15A}"/>
                </a:ext>
              </a:extLst>
            </p:cNvPr>
            <p:cNvCxnSpPr/>
            <p:nvPr/>
          </p:nvCxnSpPr>
          <p:spPr>
            <a:xfrm>
              <a:off x="12046857" y="549275"/>
              <a:ext cx="0" cy="6120000"/>
            </a:xfrm>
            <a:prstGeom prst="line">
              <a:avLst/>
            </a:prstGeom>
            <a:ln w="12700">
              <a:solidFill>
                <a:srgbClr val="CC0099">
                  <a:alpha val="2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AAE9C523-842A-4464-83CC-6E96E08CB191}"/>
                </a:ext>
              </a:extLst>
            </p:cNvPr>
            <p:cNvCxnSpPr/>
            <p:nvPr/>
          </p:nvCxnSpPr>
          <p:spPr>
            <a:xfrm>
              <a:off x="12046857" y="549275"/>
              <a:ext cx="0" cy="1080000"/>
            </a:xfrm>
            <a:prstGeom prst="line">
              <a:avLst/>
            </a:prstGeom>
            <a:ln w="22225">
              <a:solidFill>
                <a:srgbClr val="CC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5165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C2B6B5F-1F3D-4D3E-9DB6-F26D8214BBFD}"/>
              </a:ext>
            </a:extLst>
          </p:cNvPr>
          <p:cNvSpPr/>
          <p:nvPr/>
        </p:nvSpPr>
        <p:spPr>
          <a:xfrm>
            <a:off x="6691086" y="0"/>
            <a:ext cx="5500914" cy="6858000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6A95044-524D-42F1-B7B7-B2F88FAB6763}"/>
              </a:ext>
            </a:extLst>
          </p:cNvPr>
          <p:cNvGrpSpPr/>
          <p:nvPr/>
        </p:nvGrpSpPr>
        <p:grpSpPr>
          <a:xfrm>
            <a:off x="12046857" y="369000"/>
            <a:ext cx="0" cy="6120000"/>
            <a:chOff x="12046857" y="549275"/>
            <a:chExt cx="0" cy="6120000"/>
          </a:xfrm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C61790-460A-4519-A7F5-6A8A88A5E15A}"/>
                </a:ext>
              </a:extLst>
            </p:cNvPr>
            <p:cNvCxnSpPr/>
            <p:nvPr/>
          </p:nvCxnSpPr>
          <p:spPr>
            <a:xfrm>
              <a:off x="12046857" y="549275"/>
              <a:ext cx="0" cy="6120000"/>
            </a:xfrm>
            <a:prstGeom prst="line">
              <a:avLst/>
            </a:prstGeom>
            <a:ln w="12700">
              <a:solidFill>
                <a:schemeClr val="bg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AAE9C523-842A-4464-83CC-6E96E08CB191}"/>
                </a:ext>
              </a:extLst>
            </p:cNvPr>
            <p:cNvCxnSpPr/>
            <p:nvPr/>
          </p:nvCxnSpPr>
          <p:spPr>
            <a:xfrm>
              <a:off x="12046857" y="549275"/>
              <a:ext cx="0" cy="1440000"/>
            </a:xfrm>
            <a:prstGeom prst="line">
              <a:avLst/>
            </a:prstGeom>
            <a:ln w="22225">
              <a:solidFill>
                <a:srgbClr val="CC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908BBE2-F0C3-4539-9988-5DDE6DCA1833}"/>
              </a:ext>
            </a:extLst>
          </p:cNvPr>
          <p:cNvSpPr txBox="1">
            <a:spLocks/>
          </p:cNvSpPr>
          <p:nvPr/>
        </p:nvSpPr>
        <p:spPr>
          <a:xfrm>
            <a:off x="6782526" y="2925785"/>
            <a:ext cx="5500914" cy="9233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>
                <a:solidFill>
                  <a:schemeClr val="bg1">
                    <a:lumMod val="9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Актуальность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AF083-D73B-474D-903A-2DEC2612C19E}"/>
              </a:ext>
            </a:extLst>
          </p:cNvPr>
          <p:cNvSpPr txBox="1"/>
          <p:nvPr/>
        </p:nvSpPr>
        <p:spPr>
          <a:xfrm>
            <a:off x="608240" y="432455"/>
            <a:ext cx="2613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6009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~</a:t>
            </a:r>
            <a:r>
              <a:rPr lang="ru-RU" sz="2800" dirty="0">
                <a:solidFill>
                  <a:srgbClr val="66009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40 000 детей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6A56C8-2ED7-47EA-83CC-5F24D00BF582}"/>
              </a:ext>
            </a:extLst>
          </p:cNvPr>
          <p:cNvSpPr txBox="1"/>
          <p:nvPr/>
        </p:nvSpPr>
        <p:spPr>
          <a:xfrm>
            <a:off x="608240" y="955675"/>
            <a:ext cx="3324949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Проживают в детских домах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прямо сейчас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2A3805-CCC3-486C-93A0-3F6CF5133623}"/>
              </a:ext>
            </a:extLst>
          </p:cNvPr>
          <p:cNvSpPr txBox="1"/>
          <p:nvPr/>
        </p:nvSpPr>
        <p:spPr>
          <a:xfrm>
            <a:off x="608240" y="2045139"/>
            <a:ext cx="2613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6009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~</a:t>
            </a:r>
            <a:r>
              <a:rPr lang="ru-RU" sz="2800" dirty="0">
                <a:solidFill>
                  <a:srgbClr val="66009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третья часть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FC7BD9-2989-4F72-BBFF-8E1E0066B9B1}"/>
              </a:ext>
            </a:extLst>
          </p:cNvPr>
          <p:cNvSpPr txBox="1"/>
          <p:nvPr/>
        </p:nvSpPr>
        <p:spPr>
          <a:xfrm>
            <a:off x="608240" y="2568359"/>
            <a:ext cx="3939948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Из них нуждаются в наставнике — значимом взрослом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2CBBFC-0637-4205-8B2E-9C1F84B64B6D}"/>
              </a:ext>
            </a:extLst>
          </p:cNvPr>
          <p:cNvSpPr txBox="1"/>
          <p:nvPr/>
        </p:nvSpPr>
        <p:spPr>
          <a:xfrm>
            <a:off x="608240" y="3657823"/>
            <a:ext cx="2374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66009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12 000 детей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3EE717-B123-43DD-9269-28804735625E}"/>
              </a:ext>
            </a:extLst>
          </p:cNvPr>
          <p:cNvSpPr txBox="1"/>
          <p:nvPr/>
        </p:nvSpPr>
        <p:spPr>
          <a:xfrm>
            <a:off x="608240" y="4181043"/>
            <a:ext cx="4352474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Детей только в детских домах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ждут своего персонального волонтера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8EF545-1E6F-46CD-B8E4-B9AFEF3DC676}"/>
              </a:ext>
            </a:extLst>
          </p:cNvPr>
          <p:cNvSpPr txBox="1"/>
          <p:nvPr/>
        </p:nvSpPr>
        <p:spPr>
          <a:xfrm>
            <a:off x="579212" y="5270508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66009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16 регионов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CD0FCF-DA26-4082-94D0-C7ECF82FC060}"/>
              </a:ext>
            </a:extLst>
          </p:cNvPr>
          <p:cNvSpPr txBox="1"/>
          <p:nvPr/>
        </p:nvSpPr>
        <p:spPr>
          <a:xfrm>
            <a:off x="579212" y="5793728"/>
            <a:ext cx="5727850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В листе ожидания. Мы регулярно получаем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запросы на открытие отделений в новых регионах  </a:t>
            </a:r>
          </a:p>
        </p:txBody>
      </p:sp>
    </p:spTree>
    <p:extLst>
      <p:ext uri="{BB962C8B-B14F-4D97-AF65-F5344CB8AC3E}">
        <p14:creationId xmlns:p14="http://schemas.microsoft.com/office/powerpoint/2010/main" val="3899629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6C82739-EC4A-4527-A218-C0B23778C479}"/>
              </a:ext>
            </a:extLst>
          </p:cNvPr>
          <p:cNvSpPr txBox="1">
            <a:spLocks/>
          </p:cNvSpPr>
          <p:nvPr/>
        </p:nvSpPr>
        <p:spPr>
          <a:xfrm>
            <a:off x="2811765" y="348078"/>
            <a:ext cx="9235092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Из истории «Старших» и «Младших»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13565B-C5E0-4BE0-8E8F-787F2E79BA1B}"/>
              </a:ext>
            </a:extLst>
          </p:cNvPr>
          <p:cNvSpPr txBox="1"/>
          <p:nvPr/>
        </p:nvSpPr>
        <p:spPr>
          <a:xfrm>
            <a:off x="4160868" y="1460376"/>
            <a:ext cx="5276054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>
              <a:lnSpc>
                <a:spcPct val="95000"/>
              </a:lnSpc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Наставничество —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исторически распространенная форма </a:t>
            </a:r>
            <a:r>
              <a:rPr lang="ru-RU" dirty="0">
                <a:solidFill>
                  <a:schemeClr val="tx1"/>
                </a:solidFill>
              </a:rPr>
              <a:t>поддержки молодежи, активно практиковалось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 производственном обучении ещё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во времена СССР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5147F2-C9F4-4B62-94BD-8C672840E708}"/>
              </a:ext>
            </a:extLst>
          </p:cNvPr>
          <p:cNvSpPr txBox="1"/>
          <p:nvPr/>
        </p:nvSpPr>
        <p:spPr>
          <a:xfrm>
            <a:off x="5902926" y="3478888"/>
            <a:ext cx="5276054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>
              <a:lnSpc>
                <a:spcPct val="95000"/>
              </a:lnSpc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В 2003 году официально зарегистрирована </a:t>
            </a:r>
            <a:r>
              <a:rPr lang="ru-RU" dirty="0">
                <a:solidFill>
                  <a:schemeClr val="tx1"/>
                </a:solidFill>
              </a:rPr>
              <a:t>первая организация, профессионально реализующая программу индивидуального волонтёрского наставничества «Старшие Братья Старшие Сёстры»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05DFD-5488-4EE8-A975-E7B9B5F0754F}"/>
              </a:ext>
            </a:extLst>
          </p:cNvPr>
          <p:cNvSpPr txBox="1"/>
          <p:nvPr/>
        </p:nvSpPr>
        <p:spPr>
          <a:xfrm>
            <a:off x="7252755" y="5497399"/>
            <a:ext cx="5276054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>
              <a:lnSpc>
                <a:spcPct val="95000"/>
              </a:lnSpc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За 20 лет работы программы </a:t>
            </a:r>
            <a:r>
              <a:rPr lang="ru-RU" dirty="0">
                <a:solidFill>
                  <a:schemeClr val="tx1"/>
                </a:solidFill>
              </a:rPr>
              <a:t>в ней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приняли участие более 4000 волонтёров,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детей и подростков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CE7A236-044B-4AF8-803E-F7A417D1E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r="43"/>
          <a:stretch>
            <a:fillRect/>
          </a:stretch>
        </p:blipFill>
        <p:spPr>
          <a:xfrm>
            <a:off x="-101529" y="-26670"/>
            <a:ext cx="7354284" cy="6884670"/>
          </a:xfrm>
          <a:custGeom>
            <a:avLst/>
            <a:gdLst>
              <a:gd name="connsiteX0" fmla="*/ 1886787 w 7354284"/>
              <a:gd name="connsiteY0" fmla="*/ 0 h 6884670"/>
              <a:gd name="connsiteX1" fmla="*/ 7354284 w 7354284"/>
              <a:gd name="connsiteY1" fmla="*/ 6884670 h 6884670"/>
              <a:gd name="connsiteX2" fmla="*/ 0 w 7354284"/>
              <a:gd name="connsiteY2" fmla="*/ 6884670 h 6884670"/>
              <a:gd name="connsiteX3" fmla="*/ 87016 w 7354284"/>
              <a:gd name="connsiteY3" fmla="*/ 14506 h 688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284" h="6884670">
                <a:moveTo>
                  <a:pt x="1886787" y="0"/>
                </a:moveTo>
                <a:lnTo>
                  <a:pt x="7354284" y="6884670"/>
                </a:lnTo>
                <a:lnTo>
                  <a:pt x="0" y="6884670"/>
                </a:lnTo>
                <a:lnTo>
                  <a:pt x="87016" y="14506"/>
                </a:lnTo>
                <a:close/>
              </a:path>
            </a:pathLst>
          </a:cu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FE8F47F-6B26-4E45-8C61-3CCBF047DDA7}"/>
              </a:ext>
            </a:extLst>
          </p:cNvPr>
          <p:cNvGrpSpPr/>
          <p:nvPr/>
        </p:nvGrpSpPr>
        <p:grpSpPr>
          <a:xfrm>
            <a:off x="12046857" y="369000"/>
            <a:ext cx="0" cy="6120000"/>
            <a:chOff x="12046857" y="549275"/>
            <a:chExt cx="0" cy="6120000"/>
          </a:xfrm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D4AE6FCE-09DC-42AF-83AE-5664C45F27C8}"/>
                </a:ext>
              </a:extLst>
            </p:cNvPr>
            <p:cNvCxnSpPr/>
            <p:nvPr/>
          </p:nvCxnSpPr>
          <p:spPr>
            <a:xfrm>
              <a:off x="12046857" y="549275"/>
              <a:ext cx="0" cy="6120000"/>
            </a:xfrm>
            <a:prstGeom prst="line">
              <a:avLst/>
            </a:prstGeom>
            <a:ln w="12700">
              <a:solidFill>
                <a:srgbClr val="CC0099">
                  <a:alpha val="2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5D17C04-A933-4969-9BCB-15D202EA0D9C}"/>
                </a:ext>
              </a:extLst>
            </p:cNvPr>
            <p:cNvCxnSpPr/>
            <p:nvPr/>
          </p:nvCxnSpPr>
          <p:spPr>
            <a:xfrm>
              <a:off x="12046857" y="549275"/>
              <a:ext cx="0" cy="1800000"/>
            </a:xfrm>
            <a:prstGeom prst="line">
              <a:avLst/>
            </a:prstGeom>
            <a:ln w="22225">
              <a:solidFill>
                <a:srgbClr val="CC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BE5FDA9E-F490-466E-83A2-FCE378F6E313}"/>
              </a:ext>
            </a:extLst>
          </p:cNvPr>
          <p:cNvSpPr/>
          <p:nvPr/>
        </p:nvSpPr>
        <p:spPr>
          <a:xfrm>
            <a:off x="8420756" y="1856196"/>
            <a:ext cx="795111" cy="1538515"/>
          </a:xfrm>
          <a:custGeom>
            <a:avLst/>
            <a:gdLst>
              <a:gd name="connsiteX0" fmla="*/ 0 w 795111"/>
              <a:gd name="connsiteY0" fmla="*/ 0 h 1538515"/>
              <a:gd name="connsiteX1" fmla="*/ 667658 w 795111"/>
              <a:gd name="connsiteY1" fmla="*/ 188686 h 1538515"/>
              <a:gd name="connsiteX2" fmla="*/ 769258 w 795111"/>
              <a:gd name="connsiteY2" fmla="*/ 754743 h 1538515"/>
              <a:gd name="connsiteX3" fmla="*/ 348343 w 795111"/>
              <a:gd name="connsiteY3" fmla="*/ 1306286 h 1538515"/>
              <a:gd name="connsiteX4" fmla="*/ 333829 w 795111"/>
              <a:gd name="connsiteY4" fmla="*/ 1538515 h 153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11" h="1538515">
                <a:moveTo>
                  <a:pt x="0" y="0"/>
                </a:moveTo>
                <a:cubicBezTo>
                  <a:pt x="269724" y="31448"/>
                  <a:pt x="539448" y="62896"/>
                  <a:pt x="667658" y="188686"/>
                </a:cubicBezTo>
                <a:cubicBezTo>
                  <a:pt x="795868" y="314476"/>
                  <a:pt x="822477" y="568476"/>
                  <a:pt x="769258" y="754743"/>
                </a:cubicBezTo>
                <a:cubicBezTo>
                  <a:pt x="716039" y="941010"/>
                  <a:pt x="420915" y="1175657"/>
                  <a:pt x="348343" y="1306286"/>
                </a:cubicBezTo>
                <a:cubicBezTo>
                  <a:pt x="275772" y="1436915"/>
                  <a:pt x="304800" y="1487715"/>
                  <a:pt x="333829" y="1538515"/>
                </a:cubicBezTo>
              </a:path>
            </a:pathLst>
          </a:custGeom>
          <a:noFill/>
          <a:ln w="22225">
            <a:solidFill>
              <a:srgbClr val="660099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E39A9454-9B03-4450-9D0D-C1B71E60DBD8}"/>
              </a:ext>
            </a:extLst>
          </p:cNvPr>
          <p:cNvSpPr/>
          <p:nvPr/>
        </p:nvSpPr>
        <p:spPr>
          <a:xfrm>
            <a:off x="6798895" y="4971143"/>
            <a:ext cx="394384" cy="972457"/>
          </a:xfrm>
          <a:custGeom>
            <a:avLst/>
            <a:gdLst>
              <a:gd name="connsiteX0" fmla="*/ 60556 w 394384"/>
              <a:gd name="connsiteY0" fmla="*/ 0 h 972457"/>
              <a:gd name="connsiteX1" fmla="*/ 2499 w 394384"/>
              <a:gd name="connsiteY1" fmla="*/ 232228 h 972457"/>
              <a:gd name="connsiteX2" fmla="*/ 17013 w 394384"/>
              <a:gd name="connsiteY2" fmla="*/ 522514 h 972457"/>
              <a:gd name="connsiteX3" fmla="*/ 75070 w 394384"/>
              <a:gd name="connsiteY3" fmla="*/ 638628 h 972457"/>
              <a:gd name="connsiteX4" fmla="*/ 234727 w 394384"/>
              <a:gd name="connsiteY4" fmla="*/ 812800 h 972457"/>
              <a:gd name="connsiteX5" fmla="*/ 394384 w 394384"/>
              <a:gd name="connsiteY5" fmla="*/ 972457 h 97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384" h="972457">
                <a:moveTo>
                  <a:pt x="60556" y="0"/>
                </a:moveTo>
                <a:cubicBezTo>
                  <a:pt x="35156" y="72571"/>
                  <a:pt x="9756" y="145142"/>
                  <a:pt x="2499" y="232228"/>
                </a:cubicBezTo>
                <a:cubicBezTo>
                  <a:pt x="-4758" y="319314"/>
                  <a:pt x="4918" y="454781"/>
                  <a:pt x="17013" y="522514"/>
                </a:cubicBezTo>
                <a:cubicBezTo>
                  <a:pt x="29108" y="590247"/>
                  <a:pt x="38784" y="590247"/>
                  <a:pt x="75070" y="638628"/>
                </a:cubicBezTo>
                <a:cubicBezTo>
                  <a:pt x="111356" y="687009"/>
                  <a:pt x="181508" y="757162"/>
                  <a:pt x="234727" y="812800"/>
                </a:cubicBezTo>
                <a:cubicBezTo>
                  <a:pt x="287946" y="868438"/>
                  <a:pt x="341165" y="920447"/>
                  <a:pt x="394384" y="972457"/>
                </a:cubicBezTo>
              </a:path>
            </a:pathLst>
          </a:custGeom>
          <a:noFill/>
          <a:ln w="22225">
            <a:solidFill>
              <a:srgbClr val="660099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358130-4D02-4A17-B861-9B58501F6D72}"/>
              </a:ext>
            </a:extLst>
          </p:cNvPr>
          <p:cNvSpPr txBox="1"/>
          <p:nvPr/>
        </p:nvSpPr>
        <p:spPr>
          <a:xfrm>
            <a:off x="695325" y="6161741"/>
            <a:ext cx="2401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rgbClr val="96969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На фото: </a:t>
            </a:r>
            <a:r>
              <a:rPr lang="ru-RU" sz="1000" dirty="0" err="1">
                <a:solidFill>
                  <a:srgbClr val="96969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Подашова</a:t>
            </a:r>
            <a:r>
              <a:rPr lang="ru-RU" sz="1000" dirty="0">
                <a:solidFill>
                  <a:srgbClr val="96969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Светлана и Саша</a:t>
            </a:r>
          </a:p>
        </p:txBody>
      </p:sp>
    </p:spTree>
    <p:extLst>
      <p:ext uri="{BB962C8B-B14F-4D97-AF65-F5344CB8AC3E}">
        <p14:creationId xmlns:p14="http://schemas.microsoft.com/office/powerpoint/2010/main" val="3474245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6FE894-70F6-4F1E-BB44-F4429CAB210F}"/>
              </a:ext>
            </a:extLst>
          </p:cNvPr>
          <p:cNvSpPr/>
          <p:nvPr/>
        </p:nvSpPr>
        <p:spPr>
          <a:xfrm>
            <a:off x="6676571" y="0"/>
            <a:ext cx="5500914" cy="6858000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95F629F-9997-4C0E-8D9A-F11A075B2E0B}"/>
              </a:ext>
            </a:extLst>
          </p:cNvPr>
          <p:cNvGrpSpPr/>
          <p:nvPr/>
        </p:nvGrpSpPr>
        <p:grpSpPr>
          <a:xfrm>
            <a:off x="12046857" y="369000"/>
            <a:ext cx="0" cy="6120000"/>
            <a:chOff x="12046857" y="549275"/>
            <a:chExt cx="0" cy="6120000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B1B7430B-47D1-4587-928D-E3FC1A7A0DA1}"/>
                </a:ext>
              </a:extLst>
            </p:cNvPr>
            <p:cNvCxnSpPr/>
            <p:nvPr/>
          </p:nvCxnSpPr>
          <p:spPr>
            <a:xfrm>
              <a:off x="12046857" y="549275"/>
              <a:ext cx="0" cy="6120000"/>
            </a:xfrm>
            <a:prstGeom prst="line">
              <a:avLst/>
            </a:prstGeom>
            <a:ln w="12700">
              <a:solidFill>
                <a:schemeClr val="bg1">
                  <a:alpha val="2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1DA55A3B-CDC2-44A8-AAFE-DD84AE3E0068}"/>
                </a:ext>
              </a:extLst>
            </p:cNvPr>
            <p:cNvCxnSpPr/>
            <p:nvPr/>
          </p:nvCxnSpPr>
          <p:spPr>
            <a:xfrm>
              <a:off x="12046857" y="549275"/>
              <a:ext cx="0" cy="2160000"/>
            </a:xfrm>
            <a:prstGeom prst="line">
              <a:avLst/>
            </a:prstGeom>
            <a:ln w="22225">
              <a:solidFill>
                <a:srgbClr val="CC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5763A29-5226-4C3E-94CE-BA4BA028B2DF}"/>
              </a:ext>
            </a:extLst>
          </p:cNvPr>
          <p:cNvSpPr txBox="1">
            <a:spLocks/>
          </p:cNvSpPr>
          <p:nvPr/>
        </p:nvSpPr>
        <p:spPr>
          <a:xfrm>
            <a:off x="579212" y="960272"/>
            <a:ext cx="6149522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Программа сегодня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E26E69-4548-4D51-9DA3-922D4DF33645}"/>
              </a:ext>
            </a:extLst>
          </p:cNvPr>
          <p:cNvSpPr txBox="1"/>
          <p:nvPr/>
        </p:nvSpPr>
        <p:spPr>
          <a:xfrm>
            <a:off x="642997" y="3287305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66009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390ECE-6157-44CE-94B7-A7ABB708659E}"/>
              </a:ext>
            </a:extLst>
          </p:cNvPr>
          <p:cNvSpPr txBox="1"/>
          <p:nvPr/>
        </p:nvSpPr>
        <p:spPr>
          <a:xfrm>
            <a:off x="1364289" y="3387529"/>
            <a:ext cx="1296388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регионов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CC5920-A7CA-453E-9678-9C83005C398A}"/>
              </a:ext>
            </a:extLst>
          </p:cNvPr>
          <p:cNvSpPr txBox="1"/>
          <p:nvPr/>
        </p:nvSpPr>
        <p:spPr>
          <a:xfrm>
            <a:off x="7237090" y="1449000"/>
            <a:ext cx="3794203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Офисы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в Москве 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и Санкт-Петербурге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D17099-1797-49C4-98B9-B0D2F8820F94}"/>
              </a:ext>
            </a:extLst>
          </p:cNvPr>
          <p:cNvSpPr txBox="1"/>
          <p:nvPr/>
        </p:nvSpPr>
        <p:spPr>
          <a:xfrm>
            <a:off x="579212" y="3940201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66009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460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ED8D8-9EFA-4ECA-B9EB-98FDC8EBA1F7}"/>
              </a:ext>
            </a:extLst>
          </p:cNvPr>
          <p:cNvSpPr txBox="1"/>
          <p:nvPr/>
        </p:nvSpPr>
        <p:spPr>
          <a:xfrm>
            <a:off x="1364289" y="4024070"/>
            <a:ext cx="2558748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наставнических пар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10683-903D-4F6D-8120-222B4B740ACC}"/>
              </a:ext>
            </a:extLst>
          </p:cNvPr>
          <p:cNvSpPr txBox="1"/>
          <p:nvPr/>
        </p:nvSpPr>
        <p:spPr>
          <a:xfrm>
            <a:off x="675655" y="466061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6009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54</a:t>
            </a:r>
            <a:endParaRPr lang="ru-RU" sz="2800" dirty="0">
              <a:solidFill>
                <a:srgbClr val="660099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AC3A7F-B772-4308-927D-8165A2062062}"/>
              </a:ext>
            </a:extLst>
          </p:cNvPr>
          <p:cNvSpPr txBox="1"/>
          <p:nvPr/>
        </p:nvSpPr>
        <p:spPr>
          <a:xfrm>
            <a:off x="1336727" y="4738403"/>
            <a:ext cx="324130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учреждения сферы детства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803890-AF99-4BCD-B911-220335A9CB21}"/>
              </a:ext>
            </a:extLst>
          </p:cNvPr>
          <p:cNvSpPr txBox="1"/>
          <p:nvPr/>
        </p:nvSpPr>
        <p:spPr>
          <a:xfrm>
            <a:off x="568878" y="5353237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66009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</a:t>
            </a:r>
            <a:r>
              <a:rPr lang="en-US" sz="2800" dirty="0">
                <a:solidFill>
                  <a:srgbClr val="66009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10</a:t>
            </a:r>
            <a:endParaRPr lang="ru-RU" sz="2800" dirty="0">
              <a:solidFill>
                <a:srgbClr val="660099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D78502-A496-425F-949E-4C5815C9E472}"/>
              </a:ext>
            </a:extLst>
          </p:cNvPr>
          <p:cNvSpPr txBox="1"/>
          <p:nvPr/>
        </p:nvSpPr>
        <p:spPr>
          <a:xfrm>
            <a:off x="1364289" y="5437106"/>
            <a:ext cx="2849034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детей в листе ожидания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8F137F-514F-4F94-9703-BC490AF298BF}"/>
              </a:ext>
            </a:extLst>
          </p:cNvPr>
          <p:cNvSpPr txBox="1"/>
          <p:nvPr/>
        </p:nvSpPr>
        <p:spPr>
          <a:xfrm>
            <a:off x="7237090" y="2454094"/>
            <a:ext cx="4114005" cy="325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Региональные отделения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в Московской области, 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Ленинградской области, Тверской области, Тульской области, Калининградской области, Алтайском Крае, Ростовской области, Свердловской области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A29667-E9F9-4D07-B380-4F4E481A98FA}"/>
              </a:ext>
            </a:extLst>
          </p:cNvPr>
          <p:cNvSpPr txBox="1"/>
          <p:nvPr/>
        </p:nvSpPr>
        <p:spPr>
          <a:xfrm>
            <a:off x="675655" y="250062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66009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A11A9C-AB62-40E9-B923-BE33B02A6817}"/>
              </a:ext>
            </a:extLst>
          </p:cNvPr>
          <p:cNvSpPr txBox="1"/>
          <p:nvPr/>
        </p:nvSpPr>
        <p:spPr>
          <a:xfrm>
            <a:off x="1364289" y="2598951"/>
            <a:ext cx="2849034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лет работы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2888759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18FCED8-87E6-4C78-98BC-93B53ABA72C8}"/>
              </a:ext>
            </a:extLst>
          </p:cNvPr>
          <p:cNvSpPr/>
          <p:nvPr/>
        </p:nvSpPr>
        <p:spPr>
          <a:xfrm>
            <a:off x="7509928" y="3921099"/>
            <a:ext cx="4004727" cy="22965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F1B2444-7F8E-4507-AF4E-E2611AFB5E0C}"/>
              </a:ext>
            </a:extLst>
          </p:cNvPr>
          <p:cNvSpPr txBox="1">
            <a:spLocks/>
          </p:cNvSpPr>
          <p:nvPr/>
        </p:nvSpPr>
        <p:spPr>
          <a:xfrm>
            <a:off x="1859281" y="763913"/>
            <a:ext cx="8473438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Профессиональное признание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349548-0C67-41D1-BB29-022A5A0AEC84}"/>
              </a:ext>
            </a:extLst>
          </p:cNvPr>
          <p:cNvSpPr/>
          <p:nvPr/>
        </p:nvSpPr>
        <p:spPr>
          <a:xfrm>
            <a:off x="695325" y="1697690"/>
            <a:ext cx="4004727" cy="22965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999182E-970E-4DC2-873D-65D92ED3331A}"/>
              </a:ext>
            </a:extLst>
          </p:cNvPr>
          <p:cNvSpPr txBox="1">
            <a:spLocks/>
          </p:cNvSpPr>
          <p:nvPr/>
        </p:nvSpPr>
        <p:spPr>
          <a:xfrm>
            <a:off x="695325" y="1944506"/>
            <a:ext cx="4004727" cy="183742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Лауреаты премии города </a:t>
            </a:r>
            <a:b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Москвы «Крылья Аиста» 2021г</a:t>
            </a:r>
            <a:b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в номинации «Лучшая </a:t>
            </a:r>
            <a:b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организация года» за особый вклад в развитие семейного устройства детей-сирот и детей, оставшихся без попечения родителей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6FCF9FB-7EBF-44CF-8160-4381DF0C3D4B}"/>
              </a:ext>
            </a:extLst>
          </p:cNvPr>
          <p:cNvGrpSpPr/>
          <p:nvPr/>
        </p:nvGrpSpPr>
        <p:grpSpPr>
          <a:xfrm>
            <a:off x="12046857" y="369000"/>
            <a:ext cx="0" cy="6120000"/>
            <a:chOff x="12046857" y="549275"/>
            <a:chExt cx="0" cy="6120000"/>
          </a:xfrm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C61790-460A-4519-A7F5-6A8A88A5E15A}"/>
                </a:ext>
              </a:extLst>
            </p:cNvPr>
            <p:cNvCxnSpPr/>
            <p:nvPr/>
          </p:nvCxnSpPr>
          <p:spPr>
            <a:xfrm>
              <a:off x="12046857" y="549275"/>
              <a:ext cx="0" cy="6120000"/>
            </a:xfrm>
            <a:prstGeom prst="line">
              <a:avLst/>
            </a:prstGeom>
            <a:ln w="12700">
              <a:solidFill>
                <a:srgbClr val="CC0099">
                  <a:alpha val="2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AAE9C523-842A-4464-83CC-6E96E08CB191}"/>
                </a:ext>
              </a:extLst>
            </p:cNvPr>
            <p:cNvCxnSpPr/>
            <p:nvPr/>
          </p:nvCxnSpPr>
          <p:spPr>
            <a:xfrm>
              <a:off x="12046857" y="549275"/>
              <a:ext cx="0" cy="2520000"/>
            </a:xfrm>
            <a:prstGeom prst="line">
              <a:avLst/>
            </a:prstGeom>
            <a:ln w="22225">
              <a:solidFill>
                <a:srgbClr val="CC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CB15EF-7682-4602-91E6-37AF6C93F5EE}"/>
              </a:ext>
            </a:extLst>
          </p:cNvPr>
          <p:cNvSpPr/>
          <p:nvPr/>
        </p:nvSpPr>
        <p:spPr>
          <a:xfrm>
            <a:off x="2972999" y="3921099"/>
            <a:ext cx="4004727" cy="2296571"/>
          </a:xfrm>
          <a:prstGeom prst="rect">
            <a:avLst/>
          </a:prstGeom>
          <a:solidFill>
            <a:srgbClr val="FAFAFA"/>
          </a:solidFill>
          <a:ln w="22225">
            <a:gradFill flip="none" rotWithShape="1">
              <a:gsLst>
                <a:gs pos="0">
                  <a:srgbClr val="660099">
                    <a:alpha val="7000"/>
                  </a:srgbClr>
                </a:gs>
                <a:gs pos="100000">
                  <a:srgbClr val="660099"/>
                </a:gs>
              </a:gsLst>
              <a:lin ang="8100000" scaled="1"/>
              <a:tileRect/>
            </a:gradFill>
          </a:ln>
          <a:effectLst>
            <a:outerShdw blurRad="63500" sx="101000" sy="101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0D29675-6E76-4E87-90CD-843121E7A9E2}"/>
              </a:ext>
            </a:extLst>
          </p:cNvPr>
          <p:cNvSpPr txBox="1">
            <a:spLocks/>
          </p:cNvSpPr>
          <p:nvPr/>
        </p:nvSpPr>
        <p:spPr>
          <a:xfrm>
            <a:off x="2972999" y="4898568"/>
            <a:ext cx="4004727" cy="8402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latin typeface="Roboto Light" panose="02000000000000000000" pitchFamily="2" charset="0"/>
                <a:ea typeface="Roboto Light" panose="02000000000000000000" pitchFamily="2" charset="0"/>
              </a:rPr>
              <a:t>ТОП-100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 лучших проектов </a:t>
            </a:r>
          </a:p>
          <a:p>
            <a:pPr algn="ctr"/>
            <a:r>
              <a:rPr lang="ru-RU" sz="1800" b="1" dirty="0">
                <a:latin typeface="Roboto Light" panose="02000000000000000000" pitchFamily="2" charset="0"/>
                <a:ea typeface="Roboto Light" panose="02000000000000000000" pitchFamily="2" charset="0"/>
              </a:rPr>
              <a:t>Фонда Президентских грантов</a:t>
            </a:r>
          </a:p>
          <a:p>
            <a:pPr algn="ctr"/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«Наставники всегда рядом»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ECE1520-8466-4527-9DF7-4E628AB6AFF9}"/>
              </a:ext>
            </a:extLst>
          </p:cNvPr>
          <p:cNvSpPr/>
          <p:nvPr/>
        </p:nvSpPr>
        <p:spPr>
          <a:xfrm>
            <a:off x="5232254" y="1707553"/>
            <a:ext cx="4004727" cy="2296571"/>
          </a:xfrm>
          <a:prstGeom prst="rect">
            <a:avLst/>
          </a:prstGeom>
          <a:solidFill>
            <a:srgbClr val="FAFAFA"/>
          </a:solidFill>
          <a:ln w="22225">
            <a:gradFill flip="none" rotWithShape="1">
              <a:gsLst>
                <a:gs pos="0">
                  <a:srgbClr val="660099"/>
                </a:gs>
                <a:gs pos="100000">
                  <a:srgbClr val="660099">
                    <a:alpha val="7000"/>
                  </a:srgbClr>
                </a:gs>
              </a:gsLst>
              <a:lin ang="8100000" scaled="1"/>
              <a:tileRect/>
            </a:gradFill>
          </a:ln>
          <a:effectLst>
            <a:outerShdw blurRad="63500" sx="101000" sy="101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2E3E773E-1E4B-4789-B483-E039E853B34C}"/>
              </a:ext>
            </a:extLst>
          </p:cNvPr>
          <p:cNvSpPr txBox="1">
            <a:spLocks/>
          </p:cNvSpPr>
          <p:nvPr/>
        </p:nvSpPr>
        <p:spPr>
          <a:xfrm>
            <a:off x="7509927" y="4407351"/>
            <a:ext cx="4004727" cy="133882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«Наставник-2018», Лучшая практика наставничества </a:t>
            </a:r>
            <a:b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по итогам Всероссийского форума, организованного Агентством стратегических инициатив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10362E13-7EAD-4F4B-A915-035207FBBB86}"/>
              </a:ext>
            </a:extLst>
          </p:cNvPr>
          <p:cNvSpPr txBox="1">
            <a:spLocks/>
          </p:cNvSpPr>
          <p:nvPr/>
        </p:nvSpPr>
        <p:spPr>
          <a:xfrm>
            <a:off x="5232253" y="2193805"/>
            <a:ext cx="4004727" cy="133882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latin typeface="Roboto Light" panose="02000000000000000000" pitchFamily="2" charset="0"/>
                <a:ea typeface="Roboto Light" panose="02000000000000000000" pitchFamily="2" charset="0"/>
              </a:rPr>
              <a:t>Призер регионального этапа</a:t>
            </a:r>
          </a:p>
          <a:p>
            <a:pPr algn="ctr"/>
            <a:r>
              <a:rPr lang="ru-RU" sz="1800" b="1" dirty="0">
                <a:latin typeface="Roboto Light" panose="02000000000000000000" pitchFamily="2" charset="0"/>
                <a:ea typeface="Roboto Light" panose="02000000000000000000" pitchFamily="2" charset="0"/>
              </a:rPr>
              <a:t> Категория «НКО», номинация «Лидер социальных изменений»</a:t>
            </a:r>
          </a:p>
          <a:p>
            <a:pPr algn="ctr"/>
            <a:r>
              <a:rPr lang="ru-RU" sz="1800" b="1" dirty="0">
                <a:latin typeface="Roboto Light" panose="02000000000000000000" pitchFamily="2" charset="0"/>
                <a:ea typeface="Roboto Light" panose="02000000000000000000" pitchFamily="2" charset="0"/>
              </a:rPr>
              <a:t>Премия #МЫВМЕСТЕ</a:t>
            </a:r>
          </a:p>
          <a:p>
            <a:pPr algn="ctr"/>
            <a:r>
              <a:rPr lang="ru-RU" sz="1800" b="1" dirty="0">
                <a:latin typeface="Roboto Light" panose="02000000000000000000" pitchFamily="2" charset="0"/>
                <a:ea typeface="Roboto Light" panose="02000000000000000000" pitchFamily="2" charset="0"/>
              </a:rPr>
              <a:t>2022г</a:t>
            </a:r>
          </a:p>
        </p:txBody>
      </p:sp>
    </p:spTree>
    <p:extLst>
      <p:ext uri="{BB962C8B-B14F-4D97-AF65-F5344CB8AC3E}">
        <p14:creationId xmlns:p14="http://schemas.microsoft.com/office/powerpoint/2010/main" val="2313994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B0411AB-CD13-45A6-9B61-FC5CC0E73642}"/>
              </a:ext>
            </a:extLst>
          </p:cNvPr>
          <p:cNvSpPr txBox="1">
            <a:spLocks/>
          </p:cNvSpPr>
          <p:nvPr/>
        </p:nvSpPr>
        <p:spPr>
          <a:xfrm>
            <a:off x="571501" y="960132"/>
            <a:ext cx="6134099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Принципы программы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41F54-A393-4CBA-8B36-1806A153D4BB}"/>
              </a:ext>
            </a:extLst>
          </p:cNvPr>
          <p:cNvSpPr txBox="1"/>
          <p:nvPr/>
        </p:nvSpPr>
        <p:spPr>
          <a:xfrm>
            <a:off x="921544" y="2241032"/>
            <a:ext cx="5276054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>
              <a:lnSpc>
                <a:spcPct val="95000"/>
              </a:lnSpc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Индивидуальность: </a:t>
            </a:r>
            <a:r>
              <a:rPr lang="ru-RU" dirty="0">
                <a:solidFill>
                  <a:schemeClr val="tx1"/>
                </a:solidFill>
              </a:rPr>
              <a:t>1 наставник + 1 ребёнок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22C082-23F9-4CA2-A61B-54CB835BBA7A}"/>
              </a:ext>
            </a:extLst>
          </p:cNvPr>
          <p:cNvSpPr txBox="1"/>
          <p:nvPr/>
        </p:nvSpPr>
        <p:spPr>
          <a:xfrm>
            <a:off x="921544" y="2907096"/>
            <a:ext cx="5276054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>
              <a:lnSpc>
                <a:spcPct val="95000"/>
              </a:lnSpc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Долгосрочность и регулярность: </a:t>
            </a:r>
            <a:r>
              <a:rPr lang="ru-RU" dirty="0">
                <a:solidFill>
                  <a:schemeClr val="tx1"/>
                </a:solidFill>
              </a:rPr>
              <a:t>встречи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2-4 раза в месяц в течение года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21F50-9E76-4A54-A437-2E64BF9970CA}"/>
              </a:ext>
            </a:extLst>
          </p:cNvPr>
          <p:cNvSpPr txBox="1"/>
          <p:nvPr/>
        </p:nvSpPr>
        <p:spPr>
          <a:xfrm>
            <a:off x="921544" y="3836309"/>
            <a:ext cx="5276054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>
              <a:lnSpc>
                <a:spcPct val="95000"/>
              </a:lnSpc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Целенаправленность: </a:t>
            </a:r>
            <a:r>
              <a:rPr lang="ru-RU" dirty="0">
                <a:solidFill>
                  <a:schemeClr val="tx1"/>
                </a:solidFill>
              </a:rPr>
              <a:t>чёткие и достижимые цели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3B8FC9-A00C-4C00-81A8-BDF8688E3FB6}"/>
              </a:ext>
            </a:extLst>
          </p:cNvPr>
          <p:cNvSpPr txBox="1"/>
          <p:nvPr/>
        </p:nvSpPr>
        <p:spPr>
          <a:xfrm>
            <a:off x="921544" y="4765522"/>
            <a:ext cx="5276054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>
              <a:lnSpc>
                <a:spcPct val="95000"/>
              </a:lnSpc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Сопровождение: </a:t>
            </a:r>
            <a:r>
              <a:rPr lang="ru-RU" dirty="0">
                <a:solidFill>
                  <a:schemeClr val="tx1"/>
                </a:solidFill>
              </a:rPr>
              <a:t>у каждой пары есть куратор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ABB7B-328B-466B-AC2A-E57161315DB2}"/>
              </a:ext>
            </a:extLst>
          </p:cNvPr>
          <p:cNvSpPr txBox="1"/>
          <p:nvPr/>
        </p:nvSpPr>
        <p:spPr>
          <a:xfrm>
            <a:off x="921544" y="5431586"/>
            <a:ext cx="5276054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>
              <a:lnSpc>
                <a:spcPct val="95000"/>
              </a:lnSpc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Безопасность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DB5F2B-9D10-4522-8C91-CE6DCC9E0669}"/>
              </a:ext>
            </a:extLst>
          </p:cNvPr>
          <p:cNvSpPr/>
          <p:nvPr/>
        </p:nvSpPr>
        <p:spPr>
          <a:xfrm>
            <a:off x="7831658" y="524556"/>
            <a:ext cx="3904343" cy="5907314"/>
          </a:xfrm>
          <a:prstGeom prst="rect">
            <a:avLst/>
          </a:prstGeom>
          <a:noFill/>
          <a:ln w="22225">
            <a:solidFill>
              <a:srgbClr val="66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downloader.disk.yandex.ru/preview/9abb22af1ecd689a6187b4e0457d4eadc4a951cb14278029a801e1e984c08962/63123c3b/ZoLk2QiWxEPhUazfbZmoYC4IraIDv5Afuyq-l5ShYDkSbKd_aJwZvYuYcUpPrvWoaM5NkQck3CTWhN4MoEynCQ%3D%3D?uid=0&amp;filename=IMG_5530.jpg&amp;disposition=inline&amp;hash=&amp;limit=0&amp;content_type=image%2Fjpeg&amp;owner_uid=0&amp;tknv=v2&amp;size=1920x880">
            <a:extLst>
              <a:ext uri="{FF2B5EF4-FFF2-40B4-BE49-F238E27FC236}">
                <a16:creationId xmlns:a16="http://schemas.microsoft.com/office/drawing/2014/main" id="{AAB71D59-3B36-477C-B64A-D7173785D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" b="1"/>
          <a:stretch/>
        </p:blipFill>
        <p:spPr bwMode="auto">
          <a:xfrm>
            <a:off x="7666061" y="391885"/>
            <a:ext cx="3904343" cy="59168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alpha val="13000"/>
              </a:schemeClr>
            </a:outerShdw>
          </a:effectLst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B567799B-489A-4F07-ADCA-9FCBC4CB2A5C}"/>
              </a:ext>
            </a:extLst>
          </p:cNvPr>
          <p:cNvSpPr/>
          <p:nvPr/>
        </p:nvSpPr>
        <p:spPr>
          <a:xfrm>
            <a:off x="695325" y="2346201"/>
            <a:ext cx="145143" cy="145143"/>
          </a:xfrm>
          <a:prstGeom prst="ellipse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65F93F0-5A13-46AE-8F26-9FD2CE514AC6}"/>
              </a:ext>
            </a:extLst>
          </p:cNvPr>
          <p:cNvSpPr/>
          <p:nvPr/>
        </p:nvSpPr>
        <p:spPr>
          <a:xfrm>
            <a:off x="695325" y="3143839"/>
            <a:ext cx="145143" cy="145143"/>
          </a:xfrm>
          <a:prstGeom prst="ellipse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70D3BFD-F786-4330-A677-F2C1DB816E3F}"/>
              </a:ext>
            </a:extLst>
          </p:cNvPr>
          <p:cNvSpPr/>
          <p:nvPr/>
        </p:nvSpPr>
        <p:spPr>
          <a:xfrm>
            <a:off x="695325" y="4073052"/>
            <a:ext cx="145143" cy="145143"/>
          </a:xfrm>
          <a:prstGeom prst="ellipse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9F22333-EC7D-4C02-868F-7DCF93AC2F17}"/>
              </a:ext>
            </a:extLst>
          </p:cNvPr>
          <p:cNvSpPr/>
          <p:nvPr/>
        </p:nvSpPr>
        <p:spPr>
          <a:xfrm>
            <a:off x="695325" y="4870691"/>
            <a:ext cx="145143" cy="145143"/>
          </a:xfrm>
          <a:prstGeom prst="ellipse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A057949-864C-4EF9-B2B4-FD2A77C48FFE}"/>
              </a:ext>
            </a:extLst>
          </p:cNvPr>
          <p:cNvSpPr/>
          <p:nvPr/>
        </p:nvSpPr>
        <p:spPr>
          <a:xfrm>
            <a:off x="695325" y="5536755"/>
            <a:ext cx="145143" cy="145143"/>
          </a:xfrm>
          <a:prstGeom prst="ellipse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689DB4F-A7C3-40A1-ACE6-904F74F18414}"/>
              </a:ext>
            </a:extLst>
          </p:cNvPr>
          <p:cNvGrpSpPr/>
          <p:nvPr/>
        </p:nvGrpSpPr>
        <p:grpSpPr>
          <a:xfrm>
            <a:off x="12046857" y="369000"/>
            <a:ext cx="0" cy="6120000"/>
            <a:chOff x="12046857" y="549275"/>
            <a:chExt cx="0" cy="6120000"/>
          </a:xfrm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A68EE9F9-5D12-4A2A-97AB-3FBA6595EBCC}"/>
                </a:ext>
              </a:extLst>
            </p:cNvPr>
            <p:cNvCxnSpPr/>
            <p:nvPr/>
          </p:nvCxnSpPr>
          <p:spPr>
            <a:xfrm>
              <a:off x="12046857" y="549275"/>
              <a:ext cx="0" cy="6120000"/>
            </a:xfrm>
            <a:prstGeom prst="line">
              <a:avLst/>
            </a:prstGeom>
            <a:ln w="12700">
              <a:solidFill>
                <a:srgbClr val="CC0099">
                  <a:alpha val="2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0A413A7B-3304-4A26-9B93-A1D22D49C7F6}"/>
                </a:ext>
              </a:extLst>
            </p:cNvPr>
            <p:cNvCxnSpPr/>
            <p:nvPr/>
          </p:nvCxnSpPr>
          <p:spPr>
            <a:xfrm>
              <a:off x="12046857" y="549275"/>
              <a:ext cx="0" cy="2880000"/>
            </a:xfrm>
            <a:prstGeom prst="line">
              <a:avLst/>
            </a:prstGeom>
            <a:ln w="22225">
              <a:solidFill>
                <a:srgbClr val="CC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2531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Заголовок 1">
            <a:extLst>
              <a:ext uri="{FF2B5EF4-FFF2-40B4-BE49-F238E27FC236}">
                <a16:creationId xmlns:a16="http://schemas.microsoft.com/office/drawing/2014/main" id="{B8F09D13-37F9-40F9-9410-30C9EF72EEAD}"/>
              </a:ext>
            </a:extLst>
          </p:cNvPr>
          <p:cNvSpPr txBox="1">
            <a:spLocks/>
          </p:cNvSpPr>
          <p:nvPr/>
        </p:nvSpPr>
        <p:spPr>
          <a:xfrm>
            <a:off x="1478281" y="763913"/>
            <a:ext cx="926446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Наставник, или «Старший», — это</a:t>
            </a:r>
          </a:p>
        </p:txBody>
      </p:sp>
      <p:grpSp>
        <p:nvGrpSpPr>
          <p:cNvPr id="30" name="Graphic 2">
            <a:extLst>
              <a:ext uri="{FF2B5EF4-FFF2-40B4-BE49-F238E27FC236}">
                <a16:creationId xmlns:a16="http://schemas.microsoft.com/office/drawing/2014/main" id="{A61BB87C-6F8A-4AAB-857D-4A3D8D24D7C9}"/>
              </a:ext>
            </a:extLst>
          </p:cNvPr>
          <p:cNvGrpSpPr/>
          <p:nvPr/>
        </p:nvGrpSpPr>
        <p:grpSpPr>
          <a:xfrm>
            <a:off x="1625839" y="4538174"/>
            <a:ext cx="607433" cy="607122"/>
            <a:chOff x="4742972" y="2704337"/>
            <a:chExt cx="373572" cy="373380"/>
          </a:xfrm>
          <a:solidFill>
            <a:srgbClr val="660099"/>
          </a:solidFill>
        </p:grpSpPr>
        <p:grpSp>
          <p:nvGrpSpPr>
            <p:cNvPr id="31" name="Graphic 2">
              <a:extLst>
                <a:ext uri="{FF2B5EF4-FFF2-40B4-BE49-F238E27FC236}">
                  <a16:creationId xmlns:a16="http://schemas.microsoft.com/office/drawing/2014/main" id="{05562CFB-434E-4130-8A76-A15D893AC909}"/>
                </a:ext>
              </a:extLst>
            </p:cNvPr>
            <p:cNvGrpSpPr/>
            <p:nvPr/>
          </p:nvGrpSpPr>
          <p:grpSpPr>
            <a:xfrm>
              <a:off x="4742972" y="2749295"/>
              <a:ext cx="373572" cy="272796"/>
              <a:chOff x="4742972" y="2749295"/>
              <a:chExt cx="373572" cy="272796"/>
            </a:xfrm>
            <a:grpFill/>
          </p:grpSpPr>
          <p:sp>
            <p:nvSpPr>
              <p:cNvPr id="35" name="Freeform 2394">
                <a:extLst>
                  <a:ext uri="{FF2B5EF4-FFF2-40B4-BE49-F238E27FC236}">
                    <a16:creationId xmlns:a16="http://schemas.microsoft.com/office/drawing/2014/main" id="{96CEDB1C-19F7-4E06-BFB9-44000013063D}"/>
                  </a:ext>
                </a:extLst>
              </p:cNvPr>
              <p:cNvSpPr/>
              <p:nvPr/>
            </p:nvSpPr>
            <p:spPr>
              <a:xfrm>
                <a:off x="4743450" y="2933700"/>
                <a:ext cx="133364" cy="88392"/>
              </a:xfrm>
              <a:custGeom>
                <a:avLst/>
                <a:gdLst>
                  <a:gd name="connsiteX0" fmla="*/ 67056 w 133364"/>
                  <a:gd name="connsiteY0" fmla="*/ 88392 h 88392"/>
                  <a:gd name="connsiteX1" fmla="*/ 0 w 133364"/>
                  <a:gd name="connsiteY1" fmla="*/ 11430 h 88392"/>
                  <a:gd name="connsiteX2" fmla="*/ 0 w 133364"/>
                  <a:gd name="connsiteY2" fmla="*/ 7620 h 88392"/>
                  <a:gd name="connsiteX3" fmla="*/ 0 w 133364"/>
                  <a:gd name="connsiteY3" fmla="*/ 6858 h 88392"/>
                  <a:gd name="connsiteX4" fmla="*/ 7620 w 133364"/>
                  <a:gd name="connsiteY4" fmla="*/ 0 h 88392"/>
                  <a:gd name="connsiteX5" fmla="*/ 125730 w 133364"/>
                  <a:gd name="connsiteY5" fmla="*/ 0 h 88392"/>
                  <a:gd name="connsiteX6" fmla="*/ 133350 w 133364"/>
                  <a:gd name="connsiteY6" fmla="*/ 6858 h 88392"/>
                  <a:gd name="connsiteX7" fmla="*/ 133350 w 133364"/>
                  <a:gd name="connsiteY7" fmla="*/ 7620 h 88392"/>
                  <a:gd name="connsiteX8" fmla="*/ 133350 w 133364"/>
                  <a:gd name="connsiteY8" fmla="*/ 11430 h 88392"/>
                  <a:gd name="connsiteX9" fmla="*/ 67056 w 133364"/>
                  <a:gd name="connsiteY9" fmla="*/ 88392 h 88392"/>
                  <a:gd name="connsiteX10" fmla="*/ 15240 w 133364"/>
                  <a:gd name="connsiteY10" fmla="*/ 15240 h 88392"/>
                  <a:gd name="connsiteX11" fmla="*/ 67056 w 133364"/>
                  <a:gd name="connsiteY11" fmla="*/ 73152 h 88392"/>
                  <a:gd name="connsiteX12" fmla="*/ 118872 w 133364"/>
                  <a:gd name="connsiteY12" fmla="*/ 15240 h 88392"/>
                  <a:gd name="connsiteX13" fmla="*/ 15240 w 133364"/>
                  <a:gd name="connsiteY13" fmla="*/ 15240 h 88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3364" h="88392">
                    <a:moveTo>
                      <a:pt x="67056" y="88392"/>
                    </a:moveTo>
                    <a:cubicBezTo>
                      <a:pt x="29718" y="88392"/>
                      <a:pt x="0" y="54102"/>
                      <a:pt x="0" y="11430"/>
                    </a:cubicBezTo>
                    <a:cubicBezTo>
                      <a:pt x="0" y="9906"/>
                      <a:pt x="0" y="9144"/>
                      <a:pt x="0" y="7620"/>
                    </a:cubicBezTo>
                    <a:lnTo>
                      <a:pt x="0" y="6858"/>
                    </a:lnTo>
                    <a:cubicBezTo>
                      <a:pt x="0" y="3048"/>
                      <a:pt x="3810" y="0"/>
                      <a:pt x="7620" y="0"/>
                    </a:cubicBezTo>
                    <a:lnTo>
                      <a:pt x="125730" y="0"/>
                    </a:lnTo>
                    <a:cubicBezTo>
                      <a:pt x="129540" y="0"/>
                      <a:pt x="133350" y="3048"/>
                      <a:pt x="133350" y="6858"/>
                    </a:cubicBezTo>
                    <a:lnTo>
                      <a:pt x="133350" y="7620"/>
                    </a:lnTo>
                    <a:cubicBezTo>
                      <a:pt x="133350" y="9144"/>
                      <a:pt x="133350" y="9906"/>
                      <a:pt x="133350" y="11430"/>
                    </a:cubicBezTo>
                    <a:cubicBezTo>
                      <a:pt x="134112" y="54102"/>
                      <a:pt x="104394" y="88392"/>
                      <a:pt x="67056" y="88392"/>
                    </a:cubicBezTo>
                    <a:close/>
                    <a:moveTo>
                      <a:pt x="15240" y="15240"/>
                    </a:moveTo>
                    <a:cubicBezTo>
                      <a:pt x="16764" y="47244"/>
                      <a:pt x="39624" y="73152"/>
                      <a:pt x="67056" y="73152"/>
                    </a:cubicBezTo>
                    <a:cubicBezTo>
                      <a:pt x="94488" y="73152"/>
                      <a:pt x="117348" y="47244"/>
                      <a:pt x="118872" y="15240"/>
                    </a:cubicBezTo>
                    <a:lnTo>
                      <a:pt x="15240" y="15240"/>
                    </a:lnTo>
                    <a:close/>
                  </a:path>
                </a:pathLst>
              </a:custGeom>
              <a:grpFill/>
              <a:ln w="7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Freeform 2395">
                <a:extLst>
                  <a:ext uri="{FF2B5EF4-FFF2-40B4-BE49-F238E27FC236}">
                    <a16:creationId xmlns:a16="http://schemas.microsoft.com/office/drawing/2014/main" id="{BE95D1E2-26D4-4265-8BE0-BBE1EAB7B8EB}"/>
                  </a:ext>
                </a:extLst>
              </p:cNvPr>
              <p:cNvSpPr/>
              <p:nvPr/>
            </p:nvSpPr>
            <p:spPr>
              <a:xfrm>
                <a:off x="4742972" y="2749295"/>
                <a:ext cx="135066" cy="198882"/>
              </a:xfrm>
              <a:custGeom>
                <a:avLst/>
                <a:gdLst>
                  <a:gd name="connsiteX0" fmla="*/ 127731 w 135066"/>
                  <a:gd name="connsiteY0" fmla="*/ 198882 h 198882"/>
                  <a:gd name="connsiteX1" fmla="*/ 120111 w 135066"/>
                  <a:gd name="connsiteY1" fmla="*/ 193548 h 198882"/>
                  <a:gd name="connsiteX2" fmla="*/ 67533 w 135066"/>
                  <a:gd name="connsiteY2" fmla="*/ 32766 h 198882"/>
                  <a:gd name="connsiteX3" fmla="*/ 14955 w 135066"/>
                  <a:gd name="connsiteY3" fmla="*/ 193548 h 198882"/>
                  <a:gd name="connsiteX4" fmla="*/ 5049 w 135066"/>
                  <a:gd name="connsiteY4" fmla="*/ 198120 h 198882"/>
                  <a:gd name="connsiteX5" fmla="*/ 477 w 135066"/>
                  <a:gd name="connsiteY5" fmla="*/ 188214 h 198882"/>
                  <a:gd name="connsiteX6" fmla="*/ 59913 w 135066"/>
                  <a:gd name="connsiteY6" fmla="*/ 5334 h 198882"/>
                  <a:gd name="connsiteX7" fmla="*/ 67533 w 135066"/>
                  <a:gd name="connsiteY7" fmla="*/ 0 h 198882"/>
                  <a:gd name="connsiteX8" fmla="*/ 75153 w 135066"/>
                  <a:gd name="connsiteY8" fmla="*/ 5334 h 198882"/>
                  <a:gd name="connsiteX9" fmla="*/ 134589 w 135066"/>
                  <a:gd name="connsiteY9" fmla="*/ 188214 h 198882"/>
                  <a:gd name="connsiteX10" fmla="*/ 130017 w 135066"/>
                  <a:gd name="connsiteY10" fmla="*/ 198120 h 198882"/>
                  <a:gd name="connsiteX11" fmla="*/ 127731 w 135066"/>
                  <a:gd name="connsiteY11" fmla="*/ 198882 h 198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5066" h="198882">
                    <a:moveTo>
                      <a:pt x="127731" y="198882"/>
                    </a:moveTo>
                    <a:cubicBezTo>
                      <a:pt x="124683" y="198882"/>
                      <a:pt x="121635" y="196596"/>
                      <a:pt x="120111" y="193548"/>
                    </a:cubicBezTo>
                    <a:lnTo>
                      <a:pt x="67533" y="32766"/>
                    </a:lnTo>
                    <a:lnTo>
                      <a:pt x="14955" y="193548"/>
                    </a:lnTo>
                    <a:cubicBezTo>
                      <a:pt x="13431" y="197358"/>
                      <a:pt x="9621" y="199644"/>
                      <a:pt x="5049" y="198120"/>
                    </a:cubicBezTo>
                    <a:cubicBezTo>
                      <a:pt x="1239" y="196596"/>
                      <a:pt x="-1047" y="192786"/>
                      <a:pt x="477" y="188214"/>
                    </a:cubicBezTo>
                    <a:lnTo>
                      <a:pt x="59913" y="5334"/>
                    </a:lnTo>
                    <a:cubicBezTo>
                      <a:pt x="60675" y="2286"/>
                      <a:pt x="63723" y="0"/>
                      <a:pt x="67533" y="0"/>
                    </a:cubicBezTo>
                    <a:cubicBezTo>
                      <a:pt x="71343" y="0"/>
                      <a:pt x="73629" y="2286"/>
                      <a:pt x="75153" y="5334"/>
                    </a:cubicBezTo>
                    <a:lnTo>
                      <a:pt x="134589" y="188214"/>
                    </a:lnTo>
                    <a:cubicBezTo>
                      <a:pt x="136113" y="192024"/>
                      <a:pt x="133827" y="196596"/>
                      <a:pt x="130017" y="198120"/>
                    </a:cubicBezTo>
                    <a:cubicBezTo>
                      <a:pt x="129255" y="198882"/>
                      <a:pt x="128493" y="198882"/>
                      <a:pt x="127731" y="198882"/>
                    </a:cubicBezTo>
                    <a:close/>
                  </a:path>
                </a:pathLst>
              </a:custGeom>
              <a:grpFill/>
              <a:ln w="7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Freeform 2396">
                <a:extLst>
                  <a:ext uri="{FF2B5EF4-FFF2-40B4-BE49-F238E27FC236}">
                    <a16:creationId xmlns:a16="http://schemas.microsoft.com/office/drawing/2014/main" id="{0A6A10AB-683A-425A-9B50-C4B19D0F6309}"/>
                  </a:ext>
                </a:extLst>
              </p:cNvPr>
              <p:cNvSpPr/>
              <p:nvPr/>
            </p:nvSpPr>
            <p:spPr>
              <a:xfrm>
                <a:off x="4982717" y="2933700"/>
                <a:ext cx="133363" cy="88392"/>
              </a:xfrm>
              <a:custGeom>
                <a:avLst/>
                <a:gdLst>
                  <a:gd name="connsiteX0" fmla="*/ 67056 w 133363"/>
                  <a:gd name="connsiteY0" fmla="*/ 88392 h 88392"/>
                  <a:gd name="connsiteX1" fmla="*/ 0 w 133363"/>
                  <a:gd name="connsiteY1" fmla="*/ 11430 h 88392"/>
                  <a:gd name="connsiteX2" fmla="*/ 0 w 133363"/>
                  <a:gd name="connsiteY2" fmla="*/ 7620 h 88392"/>
                  <a:gd name="connsiteX3" fmla="*/ 0 w 133363"/>
                  <a:gd name="connsiteY3" fmla="*/ 6858 h 88392"/>
                  <a:gd name="connsiteX4" fmla="*/ 7620 w 133363"/>
                  <a:gd name="connsiteY4" fmla="*/ 0 h 88392"/>
                  <a:gd name="connsiteX5" fmla="*/ 125730 w 133363"/>
                  <a:gd name="connsiteY5" fmla="*/ 0 h 88392"/>
                  <a:gd name="connsiteX6" fmla="*/ 133350 w 133363"/>
                  <a:gd name="connsiteY6" fmla="*/ 6858 h 88392"/>
                  <a:gd name="connsiteX7" fmla="*/ 133350 w 133363"/>
                  <a:gd name="connsiteY7" fmla="*/ 7620 h 88392"/>
                  <a:gd name="connsiteX8" fmla="*/ 133350 w 133363"/>
                  <a:gd name="connsiteY8" fmla="*/ 11430 h 88392"/>
                  <a:gd name="connsiteX9" fmla="*/ 67056 w 133363"/>
                  <a:gd name="connsiteY9" fmla="*/ 88392 h 88392"/>
                  <a:gd name="connsiteX10" fmla="*/ 15240 w 133363"/>
                  <a:gd name="connsiteY10" fmla="*/ 15240 h 88392"/>
                  <a:gd name="connsiteX11" fmla="*/ 67056 w 133363"/>
                  <a:gd name="connsiteY11" fmla="*/ 73152 h 88392"/>
                  <a:gd name="connsiteX12" fmla="*/ 118872 w 133363"/>
                  <a:gd name="connsiteY12" fmla="*/ 15240 h 88392"/>
                  <a:gd name="connsiteX13" fmla="*/ 15240 w 133363"/>
                  <a:gd name="connsiteY13" fmla="*/ 15240 h 88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3363" h="88392">
                    <a:moveTo>
                      <a:pt x="67056" y="88392"/>
                    </a:moveTo>
                    <a:cubicBezTo>
                      <a:pt x="29718" y="88392"/>
                      <a:pt x="0" y="54102"/>
                      <a:pt x="0" y="11430"/>
                    </a:cubicBezTo>
                    <a:cubicBezTo>
                      <a:pt x="0" y="9906"/>
                      <a:pt x="0" y="9144"/>
                      <a:pt x="0" y="7620"/>
                    </a:cubicBezTo>
                    <a:lnTo>
                      <a:pt x="0" y="6858"/>
                    </a:lnTo>
                    <a:cubicBezTo>
                      <a:pt x="0" y="3048"/>
                      <a:pt x="3810" y="0"/>
                      <a:pt x="7620" y="0"/>
                    </a:cubicBezTo>
                    <a:lnTo>
                      <a:pt x="125730" y="0"/>
                    </a:lnTo>
                    <a:cubicBezTo>
                      <a:pt x="129540" y="0"/>
                      <a:pt x="133350" y="3048"/>
                      <a:pt x="133350" y="6858"/>
                    </a:cubicBezTo>
                    <a:lnTo>
                      <a:pt x="133350" y="7620"/>
                    </a:lnTo>
                    <a:cubicBezTo>
                      <a:pt x="133350" y="9144"/>
                      <a:pt x="133350" y="9906"/>
                      <a:pt x="133350" y="11430"/>
                    </a:cubicBezTo>
                    <a:cubicBezTo>
                      <a:pt x="134112" y="54102"/>
                      <a:pt x="103632" y="88392"/>
                      <a:pt x="67056" y="88392"/>
                    </a:cubicBezTo>
                    <a:close/>
                    <a:moveTo>
                      <a:pt x="15240" y="15240"/>
                    </a:moveTo>
                    <a:cubicBezTo>
                      <a:pt x="16764" y="47244"/>
                      <a:pt x="39624" y="73152"/>
                      <a:pt x="67056" y="73152"/>
                    </a:cubicBezTo>
                    <a:cubicBezTo>
                      <a:pt x="94488" y="73152"/>
                      <a:pt x="117348" y="47244"/>
                      <a:pt x="118872" y="15240"/>
                    </a:cubicBezTo>
                    <a:lnTo>
                      <a:pt x="15240" y="15240"/>
                    </a:lnTo>
                    <a:close/>
                  </a:path>
                </a:pathLst>
              </a:custGeom>
              <a:grpFill/>
              <a:ln w="7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Freeform 2397">
                <a:extLst>
                  <a:ext uri="{FF2B5EF4-FFF2-40B4-BE49-F238E27FC236}">
                    <a16:creationId xmlns:a16="http://schemas.microsoft.com/office/drawing/2014/main" id="{66E1FF5E-8C16-4EAD-AACB-381C31982E4B}"/>
                  </a:ext>
                </a:extLst>
              </p:cNvPr>
              <p:cNvSpPr/>
              <p:nvPr/>
            </p:nvSpPr>
            <p:spPr>
              <a:xfrm>
                <a:off x="4981478" y="2749295"/>
                <a:ext cx="135066" cy="198882"/>
              </a:xfrm>
              <a:custGeom>
                <a:avLst/>
                <a:gdLst>
                  <a:gd name="connsiteX0" fmla="*/ 127731 w 135066"/>
                  <a:gd name="connsiteY0" fmla="*/ 198882 h 198882"/>
                  <a:gd name="connsiteX1" fmla="*/ 120111 w 135066"/>
                  <a:gd name="connsiteY1" fmla="*/ 193548 h 198882"/>
                  <a:gd name="connsiteX2" fmla="*/ 67533 w 135066"/>
                  <a:gd name="connsiteY2" fmla="*/ 32766 h 198882"/>
                  <a:gd name="connsiteX3" fmla="*/ 14955 w 135066"/>
                  <a:gd name="connsiteY3" fmla="*/ 193548 h 198882"/>
                  <a:gd name="connsiteX4" fmla="*/ 5049 w 135066"/>
                  <a:gd name="connsiteY4" fmla="*/ 198120 h 198882"/>
                  <a:gd name="connsiteX5" fmla="*/ 477 w 135066"/>
                  <a:gd name="connsiteY5" fmla="*/ 188214 h 198882"/>
                  <a:gd name="connsiteX6" fmla="*/ 59913 w 135066"/>
                  <a:gd name="connsiteY6" fmla="*/ 5334 h 198882"/>
                  <a:gd name="connsiteX7" fmla="*/ 67533 w 135066"/>
                  <a:gd name="connsiteY7" fmla="*/ 0 h 198882"/>
                  <a:gd name="connsiteX8" fmla="*/ 75153 w 135066"/>
                  <a:gd name="connsiteY8" fmla="*/ 5334 h 198882"/>
                  <a:gd name="connsiteX9" fmla="*/ 134589 w 135066"/>
                  <a:gd name="connsiteY9" fmla="*/ 188214 h 198882"/>
                  <a:gd name="connsiteX10" fmla="*/ 130017 w 135066"/>
                  <a:gd name="connsiteY10" fmla="*/ 198120 h 198882"/>
                  <a:gd name="connsiteX11" fmla="*/ 127731 w 135066"/>
                  <a:gd name="connsiteY11" fmla="*/ 198882 h 198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5066" h="198882">
                    <a:moveTo>
                      <a:pt x="127731" y="198882"/>
                    </a:moveTo>
                    <a:cubicBezTo>
                      <a:pt x="124683" y="198882"/>
                      <a:pt x="121635" y="196596"/>
                      <a:pt x="120111" y="193548"/>
                    </a:cubicBezTo>
                    <a:lnTo>
                      <a:pt x="67533" y="32766"/>
                    </a:lnTo>
                    <a:lnTo>
                      <a:pt x="14955" y="193548"/>
                    </a:lnTo>
                    <a:cubicBezTo>
                      <a:pt x="13431" y="197358"/>
                      <a:pt x="9621" y="199644"/>
                      <a:pt x="5049" y="198120"/>
                    </a:cubicBezTo>
                    <a:cubicBezTo>
                      <a:pt x="1239" y="196596"/>
                      <a:pt x="-1047" y="192786"/>
                      <a:pt x="477" y="188214"/>
                    </a:cubicBezTo>
                    <a:lnTo>
                      <a:pt x="59913" y="5334"/>
                    </a:lnTo>
                    <a:cubicBezTo>
                      <a:pt x="60675" y="2286"/>
                      <a:pt x="63723" y="0"/>
                      <a:pt x="67533" y="0"/>
                    </a:cubicBezTo>
                    <a:cubicBezTo>
                      <a:pt x="71343" y="0"/>
                      <a:pt x="73629" y="2286"/>
                      <a:pt x="75153" y="5334"/>
                    </a:cubicBezTo>
                    <a:lnTo>
                      <a:pt x="134589" y="188214"/>
                    </a:lnTo>
                    <a:cubicBezTo>
                      <a:pt x="136113" y="192024"/>
                      <a:pt x="133827" y="196596"/>
                      <a:pt x="130017" y="198120"/>
                    </a:cubicBezTo>
                    <a:cubicBezTo>
                      <a:pt x="129255" y="198882"/>
                      <a:pt x="128493" y="198882"/>
                      <a:pt x="127731" y="198882"/>
                    </a:cubicBezTo>
                    <a:close/>
                  </a:path>
                </a:pathLst>
              </a:custGeom>
              <a:grpFill/>
              <a:ln w="7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2" name="Freeform 2398">
              <a:extLst>
                <a:ext uri="{FF2B5EF4-FFF2-40B4-BE49-F238E27FC236}">
                  <a16:creationId xmlns:a16="http://schemas.microsoft.com/office/drawing/2014/main" id="{3EE9052E-9858-4997-BBF7-5F86CF8E713D}"/>
                </a:ext>
              </a:extLst>
            </p:cNvPr>
            <p:cNvSpPr/>
            <p:nvPr/>
          </p:nvSpPr>
          <p:spPr>
            <a:xfrm>
              <a:off x="4774692" y="2748534"/>
              <a:ext cx="310895" cy="15240"/>
            </a:xfrm>
            <a:custGeom>
              <a:avLst/>
              <a:gdLst>
                <a:gd name="connsiteX0" fmla="*/ 303276 w 310895"/>
                <a:gd name="connsiteY0" fmla="*/ 15240 h 15240"/>
                <a:gd name="connsiteX1" fmla="*/ 7620 w 310895"/>
                <a:gd name="connsiteY1" fmla="*/ 15240 h 15240"/>
                <a:gd name="connsiteX2" fmla="*/ 0 w 310895"/>
                <a:gd name="connsiteY2" fmla="*/ 7620 h 15240"/>
                <a:gd name="connsiteX3" fmla="*/ 7620 w 310895"/>
                <a:gd name="connsiteY3" fmla="*/ 0 h 15240"/>
                <a:gd name="connsiteX4" fmla="*/ 303276 w 310895"/>
                <a:gd name="connsiteY4" fmla="*/ 0 h 15240"/>
                <a:gd name="connsiteX5" fmla="*/ 310896 w 310895"/>
                <a:gd name="connsiteY5" fmla="*/ 7620 h 15240"/>
                <a:gd name="connsiteX6" fmla="*/ 303276 w 310895"/>
                <a:gd name="connsiteY6" fmla="*/ 1524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895" h="15240">
                  <a:moveTo>
                    <a:pt x="303276" y="15240"/>
                  </a:moveTo>
                  <a:lnTo>
                    <a:pt x="7620" y="15240"/>
                  </a:lnTo>
                  <a:cubicBezTo>
                    <a:pt x="3048" y="15240"/>
                    <a:pt x="0" y="12192"/>
                    <a:pt x="0" y="7620"/>
                  </a:cubicBezTo>
                  <a:cubicBezTo>
                    <a:pt x="0" y="3048"/>
                    <a:pt x="3048" y="0"/>
                    <a:pt x="7620" y="0"/>
                  </a:cubicBezTo>
                  <a:lnTo>
                    <a:pt x="303276" y="0"/>
                  </a:lnTo>
                  <a:cubicBezTo>
                    <a:pt x="307848" y="0"/>
                    <a:pt x="310896" y="3048"/>
                    <a:pt x="310896" y="7620"/>
                  </a:cubicBezTo>
                  <a:cubicBezTo>
                    <a:pt x="310896" y="12192"/>
                    <a:pt x="307848" y="15240"/>
                    <a:pt x="303276" y="15240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Freeform 2399">
              <a:extLst>
                <a:ext uri="{FF2B5EF4-FFF2-40B4-BE49-F238E27FC236}">
                  <a16:creationId xmlns:a16="http://schemas.microsoft.com/office/drawing/2014/main" id="{AF188EBA-780E-486C-8007-8C88D8D82D21}"/>
                </a:ext>
              </a:extLst>
            </p:cNvPr>
            <p:cNvSpPr/>
            <p:nvPr/>
          </p:nvSpPr>
          <p:spPr>
            <a:xfrm>
              <a:off x="4922520" y="2704337"/>
              <a:ext cx="15240" cy="372617"/>
            </a:xfrm>
            <a:custGeom>
              <a:avLst/>
              <a:gdLst>
                <a:gd name="connsiteX0" fmla="*/ 7620 w 15240"/>
                <a:gd name="connsiteY0" fmla="*/ 372618 h 372617"/>
                <a:gd name="connsiteX1" fmla="*/ 0 w 15240"/>
                <a:gd name="connsiteY1" fmla="*/ 364998 h 372617"/>
                <a:gd name="connsiteX2" fmla="*/ 0 w 15240"/>
                <a:gd name="connsiteY2" fmla="*/ 7620 h 372617"/>
                <a:gd name="connsiteX3" fmla="*/ 7620 w 15240"/>
                <a:gd name="connsiteY3" fmla="*/ 0 h 372617"/>
                <a:gd name="connsiteX4" fmla="*/ 15240 w 15240"/>
                <a:gd name="connsiteY4" fmla="*/ 7620 h 372617"/>
                <a:gd name="connsiteX5" fmla="*/ 15240 w 15240"/>
                <a:gd name="connsiteY5" fmla="*/ 364998 h 372617"/>
                <a:gd name="connsiteX6" fmla="*/ 7620 w 15240"/>
                <a:gd name="connsiteY6" fmla="*/ 372618 h 37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" h="372617">
                  <a:moveTo>
                    <a:pt x="7620" y="372618"/>
                  </a:moveTo>
                  <a:cubicBezTo>
                    <a:pt x="3048" y="372618"/>
                    <a:pt x="0" y="369570"/>
                    <a:pt x="0" y="364998"/>
                  </a:cubicBezTo>
                  <a:lnTo>
                    <a:pt x="0" y="7620"/>
                  </a:lnTo>
                  <a:cubicBezTo>
                    <a:pt x="0" y="3048"/>
                    <a:pt x="3048" y="0"/>
                    <a:pt x="7620" y="0"/>
                  </a:cubicBezTo>
                  <a:cubicBezTo>
                    <a:pt x="12192" y="0"/>
                    <a:pt x="15240" y="3048"/>
                    <a:pt x="15240" y="7620"/>
                  </a:cubicBezTo>
                  <a:lnTo>
                    <a:pt x="15240" y="364998"/>
                  </a:lnTo>
                  <a:cubicBezTo>
                    <a:pt x="15240" y="369570"/>
                    <a:pt x="12192" y="372618"/>
                    <a:pt x="7620" y="372618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Freeform 2400">
              <a:extLst>
                <a:ext uri="{FF2B5EF4-FFF2-40B4-BE49-F238E27FC236}">
                  <a16:creationId xmlns:a16="http://schemas.microsoft.com/office/drawing/2014/main" id="{F337228D-0014-425B-B2BA-4CA320BA734D}"/>
                </a:ext>
              </a:extLst>
            </p:cNvPr>
            <p:cNvSpPr/>
            <p:nvPr/>
          </p:nvSpPr>
          <p:spPr>
            <a:xfrm>
              <a:off x="4846320" y="3062477"/>
              <a:ext cx="167640" cy="15240"/>
            </a:xfrm>
            <a:custGeom>
              <a:avLst/>
              <a:gdLst>
                <a:gd name="connsiteX0" fmla="*/ 160020 w 167640"/>
                <a:gd name="connsiteY0" fmla="*/ 15240 h 15240"/>
                <a:gd name="connsiteX1" fmla="*/ 7620 w 167640"/>
                <a:gd name="connsiteY1" fmla="*/ 15240 h 15240"/>
                <a:gd name="connsiteX2" fmla="*/ 0 w 167640"/>
                <a:gd name="connsiteY2" fmla="*/ 7620 h 15240"/>
                <a:gd name="connsiteX3" fmla="*/ 7620 w 167640"/>
                <a:gd name="connsiteY3" fmla="*/ 0 h 15240"/>
                <a:gd name="connsiteX4" fmla="*/ 160020 w 167640"/>
                <a:gd name="connsiteY4" fmla="*/ 0 h 15240"/>
                <a:gd name="connsiteX5" fmla="*/ 167640 w 167640"/>
                <a:gd name="connsiteY5" fmla="*/ 7620 h 15240"/>
                <a:gd name="connsiteX6" fmla="*/ 160020 w 167640"/>
                <a:gd name="connsiteY6" fmla="*/ 1524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40" h="15240">
                  <a:moveTo>
                    <a:pt x="160020" y="15240"/>
                  </a:moveTo>
                  <a:lnTo>
                    <a:pt x="7620" y="15240"/>
                  </a:lnTo>
                  <a:cubicBezTo>
                    <a:pt x="3048" y="15240"/>
                    <a:pt x="0" y="12192"/>
                    <a:pt x="0" y="7620"/>
                  </a:cubicBezTo>
                  <a:cubicBezTo>
                    <a:pt x="0" y="3048"/>
                    <a:pt x="3048" y="0"/>
                    <a:pt x="7620" y="0"/>
                  </a:cubicBezTo>
                  <a:lnTo>
                    <a:pt x="160020" y="0"/>
                  </a:lnTo>
                  <a:cubicBezTo>
                    <a:pt x="164592" y="0"/>
                    <a:pt x="167640" y="3048"/>
                    <a:pt x="167640" y="7620"/>
                  </a:cubicBezTo>
                  <a:cubicBezTo>
                    <a:pt x="167640" y="12192"/>
                    <a:pt x="163830" y="15240"/>
                    <a:pt x="160020" y="15240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5" name="Graphic 2">
            <a:extLst>
              <a:ext uri="{FF2B5EF4-FFF2-40B4-BE49-F238E27FC236}">
                <a16:creationId xmlns:a16="http://schemas.microsoft.com/office/drawing/2014/main" id="{86213F3B-C667-4200-A54F-C66E6645C6E5}"/>
              </a:ext>
            </a:extLst>
          </p:cNvPr>
          <p:cNvGrpSpPr/>
          <p:nvPr/>
        </p:nvGrpSpPr>
        <p:grpSpPr>
          <a:xfrm>
            <a:off x="1623819" y="2113333"/>
            <a:ext cx="611472" cy="556423"/>
            <a:chOff x="7582596" y="1251949"/>
            <a:chExt cx="306409" cy="278824"/>
          </a:xfrm>
          <a:solidFill>
            <a:srgbClr val="660099"/>
          </a:solidFill>
        </p:grpSpPr>
        <p:grpSp>
          <p:nvGrpSpPr>
            <p:cNvPr id="46" name="Graphic 2">
              <a:extLst>
                <a:ext uri="{FF2B5EF4-FFF2-40B4-BE49-F238E27FC236}">
                  <a16:creationId xmlns:a16="http://schemas.microsoft.com/office/drawing/2014/main" id="{5D84DC1F-3550-4CAE-B412-2ADF49A49BC2}"/>
                </a:ext>
              </a:extLst>
            </p:cNvPr>
            <p:cNvGrpSpPr/>
            <p:nvPr/>
          </p:nvGrpSpPr>
          <p:grpSpPr>
            <a:xfrm>
              <a:off x="7598390" y="1251949"/>
              <a:ext cx="276084" cy="94755"/>
              <a:chOff x="7598390" y="1251949"/>
              <a:chExt cx="276084" cy="94755"/>
            </a:xfrm>
            <a:grpFill/>
          </p:grpSpPr>
          <p:sp>
            <p:nvSpPr>
              <p:cNvPr id="51" name="Freeform 1313">
                <a:extLst>
                  <a:ext uri="{FF2B5EF4-FFF2-40B4-BE49-F238E27FC236}">
                    <a16:creationId xmlns:a16="http://schemas.microsoft.com/office/drawing/2014/main" id="{35964ABD-AD7D-40CE-B81E-1C687F8276EB}"/>
                  </a:ext>
                </a:extLst>
              </p:cNvPr>
              <p:cNvSpPr/>
              <p:nvPr/>
            </p:nvSpPr>
            <p:spPr>
              <a:xfrm>
                <a:off x="7598390" y="1251949"/>
                <a:ext cx="125090" cy="94755"/>
              </a:xfrm>
              <a:custGeom>
                <a:avLst/>
                <a:gdLst>
                  <a:gd name="connsiteX0" fmla="*/ 62545 w 125090"/>
                  <a:gd name="connsiteY0" fmla="*/ 94755 h 94755"/>
                  <a:gd name="connsiteX1" fmla="*/ 0 w 125090"/>
                  <a:gd name="connsiteY1" fmla="*/ 47378 h 94755"/>
                  <a:gd name="connsiteX2" fmla="*/ 62545 w 125090"/>
                  <a:gd name="connsiteY2" fmla="*/ 0 h 94755"/>
                  <a:gd name="connsiteX3" fmla="*/ 125091 w 125090"/>
                  <a:gd name="connsiteY3" fmla="*/ 47378 h 94755"/>
                  <a:gd name="connsiteX4" fmla="*/ 62545 w 125090"/>
                  <a:gd name="connsiteY4" fmla="*/ 94755 h 94755"/>
                  <a:gd name="connsiteX5" fmla="*/ 62545 w 125090"/>
                  <a:gd name="connsiteY5" fmla="*/ 12002 h 94755"/>
                  <a:gd name="connsiteX6" fmla="*/ 12635 w 125090"/>
                  <a:gd name="connsiteY6" fmla="*/ 46746 h 94755"/>
                  <a:gd name="connsiteX7" fmla="*/ 62545 w 125090"/>
                  <a:gd name="connsiteY7" fmla="*/ 81490 h 94755"/>
                  <a:gd name="connsiteX8" fmla="*/ 112455 w 125090"/>
                  <a:gd name="connsiteY8" fmla="*/ 46746 h 94755"/>
                  <a:gd name="connsiteX9" fmla="*/ 62545 w 125090"/>
                  <a:gd name="connsiteY9" fmla="*/ 12002 h 9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090" h="94755">
                    <a:moveTo>
                      <a:pt x="62545" y="94755"/>
                    </a:moveTo>
                    <a:cubicBezTo>
                      <a:pt x="27798" y="94755"/>
                      <a:pt x="0" y="73278"/>
                      <a:pt x="0" y="47378"/>
                    </a:cubicBezTo>
                    <a:cubicBezTo>
                      <a:pt x="0" y="21478"/>
                      <a:pt x="27798" y="0"/>
                      <a:pt x="62545" y="0"/>
                    </a:cubicBezTo>
                    <a:cubicBezTo>
                      <a:pt x="97293" y="0"/>
                      <a:pt x="125091" y="21478"/>
                      <a:pt x="125091" y="47378"/>
                    </a:cubicBezTo>
                    <a:cubicBezTo>
                      <a:pt x="125091" y="73278"/>
                      <a:pt x="96661" y="94755"/>
                      <a:pt x="62545" y="94755"/>
                    </a:cubicBezTo>
                    <a:close/>
                    <a:moveTo>
                      <a:pt x="62545" y="12002"/>
                    </a:moveTo>
                    <a:cubicBezTo>
                      <a:pt x="34747" y="12002"/>
                      <a:pt x="12635" y="27795"/>
                      <a:pt x="12635" y="46746"/>
                    </a:cubicBezTo>
                    <a:cubicBezTo>
                      <a:pt x="12635" y="65697"/>
                      <a:pt x="34747" y="81490"/>
                      <a:pt x="62545" y="81490"/>
                    </a:cubicBezTo>
                    <a:cubicBezTo>
                      <a:pt x="90343" y="81490"/>
                      <a:pt x="112455" y="65697"/>
                      <a:pt x="112455" y="46746"/>
                    </a:cubicBezTo>
                    <a:cubicBezTo>
                      <a:pt x="112455" y="27795"/>
                      <a:pt x="89712" y="12002"/>
                      <a:pt x="62545" y="12002"/>
                    </a:cubicBezTo>
                    <a:close/>
                  </a:path>
                </a:pathLst>
              </a:custGeom>
              <a:grpFill/>
              <a:ln w="63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Freeform 1314">
                <a:extLst>
                  <a:ext uri="{FF2B5EF4-FFF2-40B4-BE49-F238E27FC236}">
                    <a16:creationId xmlns:a16="http://schemas.microsoft.com/office/drawing/2014/main" id="{7CA64747-6DDA-4EF3-85B7-52181B76702D}"/>
                  </a:ext>
                </a:extLst>
              </p:cNvPr>
              <p:cNvSpPr/>
              <p:nvPr/>
            </p:nvSpPr>
            <p:spPr>
              <a:xfrm>
                <a:off x="7749383" y="1251949"/>
                <a:ext cx="125091" cy="94755"/>
              </a:xfrm>
              <a:custGeom>
                <a:avLst/>
                <a:gdLst>
                  <a:gd name="connsiteX0" fmla="*/ 62546 w 125091"/>
                  <a:gd name="connsiteY0" fmla="*/ 94755 h 94755"/>
                  <a:gd name="connsiteX1" fmla="*/ 0 w 125091"/>
                  <a:gd name="connsiteY1" fmla="*/ 47378 h 94755"/>
                  <a:gd name="connsiteX2" fmla="*/ 62546 w 125091"/>
                  <a:gd name="connsiteY2" fmla="*/ 0 h 94755"/>
                  <a:gd name="connsiteX3" fmla="*/ 125091 w 125091"/>
                  <a:gd name="connsiteY3" fmla="*/ 47378 h 94755"/>
                  <a:gd name="connsiteX4" fmla="*/ 62546 w 125091"/>
                  <a:gd name="connsiteY4" fmla="*/ 94755 h 94755"/>
                  <a:gd name="connsiteX5" fmla="*/ 62546 w 125091"/>
                  <a:gd name="connsiteY5" fmla="*/ 12002 h 94755"/>
                  <a:gd name="connsiteX6" fmla="*/ 12635 w 125091"/>
                  <a:gd name="connsiteY6" fmla="*/ 46746 h 94755"/>
                  <a:gd name="connsiteX7" fmla="*/ 62546 w 125091"/>
                  <a:gd name="connsiteY7" fmla="*/ 81490 h 94755"/>
                  <a:gd name="connsiteX8" fmla="*/ 112456 w 125091"/>
                  <a:gd name="connsiteY8" fmla="*/ 46746 h 94755"/>
                  <a:gd name="connsiteX9" fmla="*/ 62546 w 125091"/>
                  <a:gd name="connsiteY9" fmla="*/ 12002 h 9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091" h="94755">
                    <a:moveTo>
                      <a:pt x="62546" y="94755"/>
                    </a:moveTo>
                    <a:cubicBezTo>
                      <a:pt x="27798" y="94755"/>
                      <a:pt x="0" y="73278"/>
                      <a:pt x="0" y="47378"/>
                    </a:cubicBezTo>
                    <a:cubicBezTo>
                      <a:pt x="0" y="21478"/>
                      <a:pt x="27798" y="0"/>
                      <a:pt x="62546" y="0"/>
                    </a:cubicBezTo>
                    <a:cubicBezTo>
                      <a:pt x="97293" y="0"/>
                      <a:pt x="125091" y="21478"/>
                      <a:pt x="125091" y="47378"/>
                    </a:cubicBezTo>
                    <a:cubicBezTo>
                      <a:pt x="125091" y="73278"/>
                      <a:pt x="96662" y="94755"/>
                      <a:pt x="62546" y="94755"/>
                    </a:cubicBezTo>
                    <a:close/>
                    <a:moveTo>
                      <a:pt x="62546" y="12002"/>
                    </a:moveTo>
                    <a:cubicBezTo>
                      <a:pt x="34747" y="12002"/>
                      <a:pt x="12635" y="27795"/>
                      <a:pt x="12635" y="46746"/>
                    </a:cubicBezTo>
                    <a:cubicBezTo>
                      <a:pt x="12635" y="65697"/>
                      <a:pt x="34747" y="81490"/>
                      <a:pt x="62546" y="81490"/>
                    </a:cubicBezTo>
                    <a:cubicBezTo>
                      <a:pt x="90344" y="81490"/>
                      <a:pt x="112456" y="65697"/>
                      <a:pt x="112456" y="46746"/>
                    </a:cubicBezTo>
                    <a:cubicBezTo>
                      <a:pt x="112456" y="27795"/>
                      <a:pt x="89712" y="12002"/>
                      <a:pt x="62546" y="12002"/>
                    </a:cubicBezTo>
                    <a:close/>
                  </a:path>
                </a:pathLst>
              </a:custGeom>
              <a:grpFill/>
              <a:ln w="63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7" name="Freeform 1778">
              <a:extLst>
                <a:ext uri="{FF2B5EF4-FFF2-40B4-BE49-F238E27FC236}">
                  <a16:creationId xmlns:a16="http://schemas.microsoft.com/office/drawing/2014/main" id="{D804C157-9533-461E-A76F-557D41F56ED0}"/>
                </a:ext>
              </a:extLst>
            </p:cNvPr>
            <p:cNvSpPr/>
            <p:nvPr/>
          </p:nvSpPr>
          <p:spPr>
            <a:xfrm>
              <a:off x="7582596" y="1266478"/>
              <a:ext cx="35379" cy="12634"/>
            </a:xfrm>
            <a:custGeom>
              <a:avLst/>
              <a:gdLst>
                <a:gd name="connsiteX0" fmla="*/ 29061 w 35379"/>
                <a:gd name="connsiteY0" fmla="*/ 12634 h 12634"/>
                <a:gd name="connsiteX1" fmla="*/ 6318 w 35379"/>
                <a:gd name="connsiteY1" fmla="*/ 12634 h 12634"/>
                <a:gd name="connsiteX2" fmla="*/ 0 w 35379"/>
                <a:gd name="connsiteY2" fmla="*/ 6317 h 12634"/>
                <a:gd name="connsiteX3" fmla="*/ 6318 w 35379"/>
                <a:gd name="connsiteY3" fmla="*/ 0 h 12634"/>
                <a:gd name="connsiteX4" fmla="*/ 29061 w 35379"/>
                <a:gd name="connsiteY4" fmla="*/ 0 h 12634"/>
                <a:gd name="connsiteX5" fmla="*/ 35379 w 35379"/>
                <a:gd name="connsiteY5" fmla="*/ 6317 h 12634"/>
                <a:gd name="connsiteX6" fmla="*/ 29061 w 35379"/>
                <a:gd name="connsiteY6" fmla="*/ 12634 h 1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79" h="12634">
                  <a:moveTo>
                    <a:pt x="29061" y="12634"/>
                  </a:moveTo>
                  <a:lnTo>
                    <a:pt x="6318" y="12634"/>
                  </a:lnTo>
                  <a:cubicBezTo>
                    <a:pt x="2527" y="12634"/>
                    <a:pt x="0" y="10107"/>
                    <a:pt x="0" y="6317"/>
                  </a:cubicBezTo>
                  <a:cubicBezTo>
                    <a:pt x="0" y="2527"/>
                    <a:pt x="2527" y="0"/>
                    <a:pt x="6318" y="0"/>
                  </a:cubicBezTo>
                  <a:lnTo>
                    <a:pt x="29061" y="0"/>
                  </a:lnTo>
                  <a:cubicBezTo>
                    <a:pt x="32852" y="0"/>
                    <a:pt x="35379" y="2527"/>
                    <a:pt x="35379" y="6317"/>
                  </a:cubicBezTo>
                  <a:cubicBezTo>
                    <a:pt x="35379" y="10107"/>
                    <a:pt x="32852" y="12634"/>
                    <a:pt x="29061" y="12634"/>
                  </a:cubicBezTo>
                  <a:close/>
                </a:path>
              </a:pathLst>
            </a:custGeom>
            <a:grpFill/>
            <a:ln w="6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Freeform 1789">
              <a:extLst>
                <a:ext uri="{FF2B5EF4-FFF2-40B4-BE49-F238E27FC236}">
                  <a16:creationId xmlns:a16="http://schemas.microsoft.com/office/drawing/2014/main" id="{F4526BA7-3893-45AF-826A-A5E81352306D}"/>
                </a:ext>
              </a:extLst>
            </p:cNvPr>
            <p:cNvSpPr/>
            <p:nvPr/>
          </p:nvSpPr>
          <p:spPr>
            <a:xfrm>
              <a:off x="7699474" y="1266478"/>
              <a:ext cx="72021" cy="12634"/>
            </a:xfrm>
            <a:custGeom>
              <a:avLst/>
              <a:gdLst>
                <a:gd name="connsiteX0" fmla="*/ 65704 w 72021"/>
                <a:gd name="connsiteY0" fmla="*/ 12634 h 12634"/>
                <a:gd name="connsiteX1" fmla="*/ 6318 w 72021"/>
                <a:gd name="connsiteY1" fmla="*/ 12634 h 12634"/>
                <a:gd name="connsiteX2" fmla="*/ 0 w 72021"/>
                <a:gd name="connsiteY2" fmla="*/ 6317 h 12634"/>
                <a:gd name="connsiteX3" fmla="*/ 6318 w 72021"/>
                <a:gd name="connsiteY3" fmla="*/ 0 h 12634"/>
                <a:gd name="connsiteX4" fmla="*/ 65704 w 72021"/>
                <a:gd name="connsiteY4" fmla="*/ 0 h 12634"/>
                <a:gd name="connsiteX5" fmla="*/ 72022 w 72021"/>
                <a:gd name="connsiteY5" fmla="*/ 6317 h 12634"/>
                <a:gd name="connsiteX6" fmla="*/ 65704 w 72021"/>
                <a:gd name="connsiteY6" fmla="*/ 12634 h 1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021" h="12634">
                  <a:moveTo>
                    <a:pt x="65704" y="12634"/>
                  </a:moveTo>
                  <a:lnTo>
                    <a:pt x="6318" y="12634"/>
                  </a:lnTo>
                  <a:cubicBezTo>
                    <a:pt x="2527" y="12634"/>
                    <a:pt x="0" y="10107"/>
                    <a:pt x="0" y="6317"/>
                  </a:cubicBezTo>
                  <a:cubicBezTo>
                    <a:pt x="0" y="2527"/>
                    <a:pt x="2527" y="0"/>
                    <a:pt x="6318" y="0"/>
                  </a:cubicBezTo>
                  <a:lnTo>
                    <a:pt x="65704" y="0"/>
                  </a:lnTo>
                  <a:cubicBezTo>
                    <a:pt x="69495" y="0"/>
                    <a:pt x="72022" y="2527"/>
                    <a:pt x="72022" y="6317"/>
                  </a:cubicBezTo>
                  <a:cubicBezTo>
                    <a:pt x="72022" y="10107"/>
                    <a:pt x="68863" y="12634"/>
                    <a:pt x="65704" y="12634"/>
                  </a:cubicBezTo>
                  <a:close/>
                </a:path>
              </a:pathLst>
            </a:custGeom>
            <a:grpFill/>
            <a:ln w="6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Freeform 1790">
              <a:extLst>
                <a:ext uri="{FF2B5EF4-FFF2-40B4-BE49-F238E27FC236}">
                  <a16:creationId xmlns:a16="http://schemas.microsoft.com/office/drawing/2014/main" id="{EB63B940-4E27-4B46-92E4-75C68A9D88A7}"/>
                </a:ext>
              </a:extLst>
            </p:cNvPr>
            <p:cNvSpPr/>
            <p:nvPr/>
          </p:nvSpPr>
          <p:spPr>
            <a:xfrm>
              <a:off x="7853626" y="1266478"/>
              <a:ext cx="35379" cy="12634"/>
            </a:xfrm>
            <a:custGeom>
              <a:avLst/>
              <a:gdLst>
                <a:gd name="connsiteX0" fmla="*/ 29062 w 35379"/>
                <a:gd name="connsiteY0" fmla="*/ 12634 h 12634"/>
                <a:gd name="connsiteX1" fmla="*/ 6318 w 35379"/>
                <a:gd name="connsiteY1" fmla="*/ 12634 h 12634"/>
                <a:gd name="connsiteX2" fmla="*/ 0 w 35379"/>
                <a:gd name="connsiteY2" fmla="*/ 6317 h 12634"/>
                <a:gd name="connsiteX3" fmla="*/ 6318 w 35379"/>
                <a:gd name="connsiteY3" fmla="*/ 0 h 12634"/>
                <a:gd name="connsiteX4" fmla="*/ 29062 w 35379"/>
                <a:gd name="connsiteY4" fmla="*/ 0 h 12634"/>
                <a:gd name="connsiteX5" fmla="*/ 35380 w 35379"/>
                <a:gd name="connsiteY5" fmla="*/ 6317 h 12634"/>
                <a:gd name="connsiteX6" fmla="*/ 29062 w 35379"/>
                <a:gd name="connsiteY6" fmla="*/ 12634 h 1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79" h="12634">
                  <a:moveTo>
                    <a:pt x="29062" y="12634"/>
                  </a:moveTo>
                  <a:lnTo>
                    <a:pt x="6318" y="12634"/>
                  </a:lnTo>
                  <a:cubicBezTo>
                    <a:pt x="2527" y="12634"/>
                    <a:pt x="0" y="10107"/>
                    <a:pt x="0" y="6317"/>
                  </a:cubicBezTo>
                  <a:cubicBezTo>
                    <a:pt x="0" y="2527"/>
                    <a:pt x="2527" y="0"/>
                    <a:pt x="6318" y="0"/>
                  </a:cubicBezTo>
                  <a:lnTo>
                    <a:pt x="29062" y="0"/>
                  </a:lnTo>
                  <a:cubicBezTo>
                    <a:pt x="32852" y="0"/>
                    <a:pt x="35380" y="2527"/>
                    <a:pt x="35380" y="6317"/>
                  </a:cubicBezTo>
                  <a:cubicBezTo>
                    <a:pt x="35380" y="10107"/>
                    <a:pt x="32852" y="12634"/>
                    <a:pt x="29062" y="12634"/>
                  </a:cubicBezTo>
                  <a:close/>
                </a:path>
              </a:pathLst>
            </a:custGeom>
            <a:grpFill/>
            <a:ln w="6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Freeform 2879">
              <a:extLst>
                <a:ext uri="{FF2B5EF4-FFF2-40B4-BE49-F238E27FC236}">
                  <a16:creationId xmlns:a16="http://schemas.microsoft.com/office/drawing/2014/main" id="{51695B95-F723-4014-9065-89B357829C43}"/>
                </a:ext>
              </a:extLst>
            </p:cNvPr>
            <p:cNvSpPr/>
            <p:nvPr/>
          </p:nvSpPr>
          <p:spPr>
            <a:xfrm>
              <a:off x="7608183" y="1457613"/>
              <a:ext cx="245759" cy="73159"/>
            </a:xfrm>
            <a:custGeom>
              <a:avLst/>
              <a:gdLst>
                <a:gd name="connsiteX0" fmla="*/ 172790 w 245759"/>
                <a:gd name="connsiteY0" fmla="*/ 72916 h 73159"/>
                <a:gd name="connsiteX1" fmla="*/ 158259 w 245759"/>
                <a:gd name="connsiteY1" fmla="*/ 72284 h 73159"/>
                <a:gd name="connsiteX2" fmla="*/ 156995 w 245759"/>
                <a:gd name="connsiteY2" fmla="*/ 72284 h 73159"/>
                <a:gd name="connsiteX3" fmla="*/ 122880 w 245759"/>
                <a:gd name="connsiteY3" fmla="*/ 52070 h 73159"/>
                <a:gd name="connsiteX4" fmla="*/ 88764 w 245759"/>
                <a:gd name="connsiteY4" fmla="*/ 72284 h 73159"/>
                <a:gd name="connsiteX5" fmla="*/ 87500 w 245759"/>
                <a:gd name="connsiteY5" fmla="*/ 72284 h 73159"/>
                <a:gd name="connsiteX6" fmla="*/ 948 w 245759"/>
                <a:gd name="connsiteY6" fmla="*/ 40699 h 73159"/>
                <a:gd name="connsiteX7" fmla="*/ 948 w 245759"/>
                <a:gd name="connsiteY7" fmla="*/ 33751 h 73159"/>
                <a:gd name="connsiteX8" fmla="*/ 7265 w 245759"/>
                <a:gd name="connsiteY8" fmla="*/ 31224 h 73159"/>
                <a:gd name="connsiteX9" fmla="*/ 68547 w 245759"/>
                <a:gd name="connsiteY9" fmla="*/ 14799 h 73159"/>
                <a:gd name="connsiteX10" fmla="*/ 122880 w 245759"/>
                <a:gd name="connsiteY10" fmla="*/ 6587 h 73159"/>
                <a:gd name="connsiteX11" fmla="*/ 177212 w 245759"/>
                <a:gd name="connsiteY11" fmla="*/ 14799 h 73159"/>
                <a:gd name="connsiteX12" fmla="*/ 177212 w 245759"/>
                <a:gd name="connsiteY12" fmla="*/ 14799 h 73159"/>
                <a:gd name="connsiteX13" fmla="*/ 238494 w 245759"/>
                <a:gd name="connsiteY13" fmla="*/ 31224 h 73159"/>
                <a:gd name="connsiteX14" fmla="*/ 244812 w 245759"/>
                <a:gd name="connsiteY14" fmla="*/ 33751 h 73159"/>
                <a:gd name="connsiteX15" fmla="*/ 244812 w 245759"/>
                <a:gd name="connsiteY15" fmla="*/ 40699 h 73159"/>
                <a:gd name="connsiteX16" fmla="*/ 172790 w 245759"/>
                <a:gd name="connsiteY16" fmla="*/ 72916 h 73159"/>
                <a:gd name="connsiteX17" fmla="*/ 22428 w 245759"/>
                <a:gd name="connsiteY17" fmla="*/ 44490 h 73159"/>
                <a:gd name="connsiteX18" fmla="*/ 85605 w 245759"/>
                <a:gd name="connsiteY18" fmla="*/ 59650 h 73159"/>
                <a:gd name="connsiteX19" fmla="*/ 117194 w 245759"/>
                <a:gd name="connsiteY19" fmla="*/ 38172 h 73159"/>
                <a:gd name="connsiteX20" fmla="*/ 128565 w 245759"/>
                <a:gd name="connsiteY20" fmla="*/ 38172 h 73159"/>
                <a:gd name="connsiteX21" fmla="*/ 160154 w 245759"/>
                <a:gd name="connsiteY21" fmla="*/ 59650 h 73159"/>
                <a:gd name="connsiteX22" fmla="*/ 223331 w 245759"/>
                <a:gd name="connsiteY22" fmla="*/ 44490 h 73159"/>
                <a:gd name="connsiteX23" fmla="*/ 168367 w 245759"/>
                <a:gd name="connsiteY23" fmla="*/ 23643 h 73159"/>
                <a:gd name="connsiteX24" fmla="*/ 127302 w 245759"/>
                <a:gd name="connsiteY24" fmla="*/ 19221 h 73159"/>
                <a:gd name="connsiteX25" fmla="*/ 119089 w 245759"/>
                <a:gd name="connsiteY25" fmla="*/ 19221 h 73159"/>
                <a:gd name="connsiteX26" fmla="*/ 78024 w 245759"/>
                <a:gd name="connsiteY26" fmla="*/ 23643 h 73159"/>
                <a:gd name="connsiteX27" fmla="*/ 22428 w 245759"/>
                <a:gd name="connsiteY27" fmla="*/ 44490 h 7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5759" h="73159">
                  <a:moveTo>
                    <a:pt x="172790" y="72916"/>
                  </a:moveTo>
                  <a:cubicBezTo>
                    <a:pt x="168367" y="72916"/>
                    <a:pt x="163313" y="72916"/>
                    <a:pt x="158259" y="72284"/>
                  </a:cubicBezTo>
                  <a:cubicBezTo>
                    <a:pt x="157627" y="72284"/>
                    <a:pt x="157627" y="72284"/>
                    <a:pt x="156995" y="72284"/>
                  </a:cubicBezTo>
                  <a:cubicBezTo>
                    <a:pt x="154468" y="71653"/>
                    <a:pt x="134252" y="64072"/>
                    <a:pt x="122880" y="52070"/>
                  </a:cubicBezTo>
                  <a:cubicBezTo>
                    <a:pt x="111508" y="64072"/>
                    <a:pt x="91923" y="71021"/>
                    <a:pt x="88764" y="72284"/>
                  </a:cubicBezTo>
                  <a:cubicBezTo>
                    <a:pt x="88132" y="72284"/>
                    <a:pt x="88132" y="72284"/>
                    <a:pt x="87500" y="72284"/>
                  </a:cubicBezTo>
                  <a:cubicBezTo>
                    <a:pt x="26850" y="79233"/>
                    <a:pt x="2211" y="42594"/>
                    <a:pt x="948" y="40699"/>
                  </a:cubicBezTo>
                  <a:cubicBezTo>
                    <a:pt x="-316" y="38804"/>
                    <a:pt x="-316" y="35646"/>
                    <a:pt x="948" y="33751"/>
                  </a:cubicBezTo>
                  <a:cubicBezTo>
                    <a:pt x="2211" y="31855"/>
                    <a:pt x="4738" y="30592"/>
                    <a:pt x="7265" y="31224"/>
                  </a:cubicBezTo>
                  <a:cubicBezTo>
                    <a:pt x="7897" y="31224"/>
                    <a:pt x="46435" y="37541"/>
                    <a:pt x="68547" y="14799"/>
                  </a:cubicBezTo>
                  <a:cubicBezTo>
                    <a:pt x="88764" y="-6047"/>
                    <a:pt x="110876" y="-361"/>
                    <a:pt x="122880" y="6587"/>
                  </a:cubicBezTo>
                  <a:cubicBezTo>
                    <a:pt x="134883" y="-993"/>
                    <a:pt x="156995" y="-6047"/>
                    <a:pt x="177212" y="14799"/>
                  </a:cubicBezTo>
                  <a:lnTo>
                    <a:pt x="177212" y="14799"/>
                  </a:lnTo>
                  <a:cubicBezTo>
                    <a:pt x="199324" y="37541"/>
                    <a:pt x="237862" y="31224"/>
                    <a:pt x="238494" y="31224"/>
                  </a:cubicBezTo>
                  <a:cubicBezTo>
                    <a:pt x="241021" y="30592"/>
                    <a:pt x="243548" y="31855"/>
                    <a:pt x="244812" y="33751"/>
                  </a:cubicBezTo>
                  <a:cubicBezTo>
                    <a:pt x="246075" y="35646"/>
                    <a:pt x="246075" y="38804"/>
                    <a:pt x="244812" y="40699"/>
                  </a:cubicBezTo>
                  <a:cubicBezTo>
                    <a:pt x="243548" y="41963"/>
                    <a:pt x="222700" y="72916"/>
                    <a:pt x="172790" y="72916"/>
                  </a:cubicBezTo>
                  <a:close/>
                  <a:moveTo>
                    <a:pt x="22428" y="44490"/>
                  </a:moveTo>
                  <a:cubicBezTo>
                    <a:pt x="33800" y="52702"/>
                    <a:pt x="53385" y="62809"/>
                    <a:pt x="85605" y="59650"/>
                  </a:cubicBezTo>
                  <a:cubicBezTo>
                    <a:pt x="93186" y="57124"/>
                    <a:pt x="112140" y="48280"/>
                    <a:pt x="117194" y="38172"/>
                  </a:cubicBezTo>
                  <a:cubicBezTo>
                    <a:pt x="119089" y="33751"/>
                    <a:pt x="126670" y="33751"/>
                    <a:pt x="128565" y="38172"/>
                  </a:cubicBezTo>
                  <a:cubicBezTo>
                    <a:pt x="133620" y="48280"/>
                    <a:pt x="152573" y="57124"/>
                    <a:pt x="160154" y="59650"/>
                  </a:cubicBezTo>
                  <a:cubicBezTo>
                    <a:pt x="191743" y="62809"/>
                    <a:pt x="211960" y="53333"/>
                    <a:pt x="223331" y="44490"/>
                  </a:cubicBezTo>
                  <a:cubicBezTo>
                    <a:pt x="207537" y="44490"/>
                    <a:pt x="184793" y="40699"/>
                    <a:pt x="168367" y="23643"/>
                  </a:cubicBezTo>
                  <a:cubicBezTo>
                    <a:pt x="147519" y="2797"/>
                    <a:pt x="127934" y="18590"/>
                    <a:pt x="127302" y="19221"/>
                  </a:cubicBezTo>
                  <a:cubicBezTo>
                    <a:pt x="124775" y="21116"/>
                    <a:pt x="121616" y="21116"/>
                    <a:pt x="119089" y="19221"/>
                  </a:cubicBezTo>
                  <a:cubicBezTo>
                    <a:pt x="117194" y="17326"/>
                    <a:pt x="98240" y="2797"/>
                    <a:pt x="78024" y="23643"/>
                  </a:cubicBezTo>
                  <a:cubicBezTo>
                    <a:pt x="60966" y="40699"/>
                    <a:pt x="38222" y="43858"/>
                    <a:pt x="22428" y="44490"/>
                  </a:cubicBezTo>
                  <a:close/>
                </a:path>
              </a:pathLst>
            </a:custGeom>
            <a:grpFill/>
            <a:ln w="6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E6D123D-8D3A-433F-8EE2-22327A400F89}"/>
              </a:ext>
            </a:extLst>
          </p:cNvPr>
          <p:cNvSpPr txBox="1"/>
          <p:nvPr/>
        </p:nvSpPr>
        <p:spPr>
          <a:xfrm>
            <a:off x="1083811" y="2864424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Волонтёр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старше 18 лет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416746-374D-4431-90F6-4016F436C261}"/>
              </a:ext>
            </a:extLst>
          </p:cNvPr>
          <p:cNvSpPr txBox="1"/>
          <p:nvPr/>
        </p:nvSpPr>
        <p:spPr>
          <a:xfrm>
            <a:off x="1264149" y="5336956"/>
            <a:ext cx="1330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Не имеет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судимости</a:t>
            </a:r>
          </a:p>
        </p:txBody>
      </p:sp>
      <p:grpSp>
        <p:nvGrpSpPr>
          <p:cNvPr id="39" name="Graphic 2">
            <a:extLst>
              <a:ext uri="{FF2B5EF4-FFF2-40B4-BE49-F238E27FC236}">
                <a16:creationId xmlns:a16="http://schemas.microsoft.com/office/drawing/2014/main" id="{3E50785D-70DC-4155-A501-3805C217FD34}"/>
              </a:ext>
            </a:extLst>
          </p:cNvPr>
          <p:cNvGrpSpPr/>
          <p:nvPr/>
        </p:nvGrpSpPr>
        <p:grpSpPr>
          <a:xfrm>
            <a:off x="5337273" y="4628862"/>
            <a:ext cx="607122" cy="568724"/>
            <a:chOff x="9498330" y="5581643"/>
            <a:chExt cx="373380" cy="349765"/>
          </a:xfrm>
          <a:solidFill>
            <a:srgbClr val="660099"/>
          </a:solidFill>
        </p:grpSpPr>
        <p:sp>
          <p:nvSpPr>
            <p:cNvPr id="40" name="Freeform 2668">
              <a:extLst>
                <a:ext uri="{FF2B5EF4-FFF2-40B4-BE49-F238E27FC236}">
                  <a16:creationId xmlns:a16="http://schemas.microsoft.com/office/drawing/2014/main" id="{EA257B9B-490E-4E79-8752-F1819E361660}"/>
                </a:ext>
              </a:extLst>
            </p:cNvPr>
            <p:cNvSpPr/>
            <p:nvPr/>
          </p:nvSpPr>
          <p:spPr>
            <a:xfrm>
              <a:off x="9599676" y="5581643"/>
              <a:ext cx="272033" cy="311665"/>
            </a:xfrm>
            <a:custGeom>
              <a:avLst/>
              <a:gdLst>
                <a:gd name="connsiteX0" fmla="*/ 85344 w 272033"/>
                <a:gd name="connsiteY0" fmla="*/ 311665 h 311665"/>
                <a:gd name="connsiteX1" fmla="*/ 50292 w 272033"/>
                <a:gd name="connsiteY1" fmla="*/ 307855 h 311665"/>
                <a:gd name="connsiteX2" fmla="*/ 8382 w 272033"/>
                <a:gd name="connsiteY2" fmla="*/ 302521 h 311665"/>
                <a:gd name="connsiteX3" fmla="*/ 0 w 272033"/>
                <a:gd name="connsiteY3" fmla="*/ 303283 h 311665"/>
                <a:gd name="connsiteX4" fmla="*/ 0 w 272033"/>
                <a:gd name="connsiteY4" fmla="*/ 150883 h 311665"/>
                <a:gd name="connsiteX5" fmla="*/ 31242 w 272033"/>
                <a:gd name="connsiteY5" fmla="*/ 150883 h 311665"/>
                <a:gd name="connsiteX6" fmla="*/ 128015 w 272033"/>
                <a:gd name="connsiteY6" fmla="*/ 71635 h 311665"/>
                <a:gd name="connsiteX7" fmla="*/ 184404 w 272033"/>
                <a:gd name="connsiteY7" fmla="*/ 6865 h 311665"/>
                <a:gd name="connsiteX8" fmla="*/ 185165 w 272033"/>
                <a:gd name="connsiteY8" fmla="*/ 7 h 311665"/>
                <a:gd name="connsiteX9" fmla="*/ 192024 w 272033"/>
                <a:gd name="connsiteY9" fmla="*/ 7 h 311665"/>
                <a:gd name="connsiteX10" fmla="*/ 225552 w 272033"/>
                <a:gd name="connsiteY10" fmla="*/ 13723 h 311665"/>
                <a:gd name="connsiteX11" fmla="*/ 233172 w 272033"/>
                <a:gd name="connsiteY11" fmla="*/ 57919 h 311665"/>
                <a:gd name="connsiteX12" fmla="*/ 199644 w 272033"/>
                <a:gd name="connsiteY12" fmla="*/ 116593 h 311665"/>
                <a:gd name="connsiteX13" fmla="*/ 240792 w 272033"/>
                <a:gd name="connsiteY13" fmla="*/ 116593 h 311665"/>
                <a:gd name="connsiteX14" fmla="*/ 272034 w 272033"/>
                <a:gd name="connsiteY14" fmla="*/ 146311 h 311665"/>
                <a:gd name="connsiteX15" fmla="*/ 261365 w 272033"/>
                <a:gd name="connsiteY15" fmla="*/ 168409 h 311665"/>
                <a:gd name="connsiteX16" fmla="*/ 272034 w 272033"/>
                <a:gd name="connsiteY16" fmla="*/ 190507 h 311665"/>
                <a:gd name="connsiteX17" fmla="*/ 256794 w 272033"/>
                <a:gd name="connsiteY17" fmla="*/ 216415 h 311665"/>
                <a:gd name="connsiteX18" fmla="*/ 263652 w 272033"/>
                <a:gd name="connsiteY18" fmla="*/ 234703 h 311665"/>
                <a:gd name="connsiteX19" fmla="*/ 241554 w 272033"/>
                <a:gd name="connsiteY19" fmla="*/ 262897 h 311665"/>
                <a:gd name="connsiteX20" fmla="*/ 246125 w 272033"/>
                <a:gd name="connsiteY20" fmla="*/ 278899 h 311665"/>
                <a:gd name="connsiteX21" fmla="*/ 214884 w 272033"/>
                <a:gd name="connsiteY21" fmla="*/ 308617 h 311665"/>
                <a:gd name="connsiteX22" fmla="*/ 137160 w 272033"/>
                <a:gd name="connsiteY22" fmla="*/ 308617 h 311665"/>
                <a:gd name="connsiteX23" fmla="*/ 85344 w 272033"/>
                <a:gd name="connsiteY23" fmla="*/ 311665 h 311665"/>
                <a:gd name="connsiteX24" fmla="*/ 15240 w 272033"/>
                <a:gd name="connsiteY24" fmla="*/ 286519 h 311665"/>
                <a:gd name="connsiteX25" fmla="*/ 54864 w 272033"/>
                <a:gd name="connsiteY25" fmla="*/ 293377 h 311665"/>
                <a:gd name="connsiteX26" fmla="*/ 134874 w 272033"/>
                <a:gd name="connsiteY26" fmla="*/ 293377 h 311665"/>
                <a:gd name="connsiteX27" fmla="*/ 135635 w 272033"/>
                <a:gd name="connsiteY27" fmla="*/ 293377 h 311665"/>
                <a:gd name="connsiteX28" fmla="*/ 213360 w 272033"/>
                <a:gd name="connsiteY28" fmla="*/ 293377 h 311665"/>
                <a:gd name="connsiteX29" fmla="*/ 229362 w 272033"/>
                <a:gd name="connsiteY29" fmla="*/ 278899 h 311665"/>
                <a:gd name="connsiteX30" fmla="*/ 213360 w 272033"/>
                <a:gd name="connsiteY30" fmla="*/ 264421 h 311665"/>
                <a:gd name="connsiteX31" fmla="*/ 213360 w 272033"/>
                <a:gd name="connsiteY31" fmla="*/ 249181 h 311665"/>
                <a:gd name="connsiteX32" fmla="*/ 230885 w 272033"/>
                <a:gd name="connsiteY32" fmla="*/ 249181 h 311665"/>
                <a:gd name="connsiteX33" fmla="*/ 246887 w 272033"/>
                <a:gd name="connsiteY33" fmla="*/ 234703 h 311665"/>
                <a:gd name="connsiteX34" fmla="*/ 230885 w 272033"/>
                <a:gd name="connsiteY34" fmla="*/ 220225 h 311665"/>
                <a:gd name="connsiteX35" fmla="*/ 230885 w 272033"/>
                <a:gd name="connsiteY35" fmla="*/ 204985 h 311665"/>
                <a:gd name="connsiteX36" fmla="*/ 239267 w 272033"/>
                <a:gd name="connsiteY36" fmla="*/ 204985 h 311665"/>
                <a:gd name="connsiteX37" fmla="*/ 255270 w 272033"/>
                <a:gd name="connsiteY37" fmla="*/ 190507 h 311665"/>
                <a:gd name="connsiteX38" fmla="*/ 239267 w 272033"/>
                <a:gd name="connsiteY38" fmla="*/ 176029 h 311665"/>
                <a:gd name="connsiteX39" fmla="*/ 239267 w 272033"/>
                <a:gd name="connsiteY39" fmla="*/ 160789 h 311665"/>
                <a:gd name="connsiteX40" fmla="*/ 255270 w 272033"/>
                <a:gd name="connsiteY40" fmla="*/ 146311 h 311665"/>
                <a:gd name="connsiteX41" fmla="*/ 239267 w 272033"/>
                <a:gd name="connsiteY41" fmla="*/ 131833 h 311665"/>
                <a:gd name="connsiteX42" fmla="*/ 156972 w 272033"/>
                <a:gd name="connsiteY42" fmla="*/ 131833 h 311665"/>
                <a:gd name="connsiteX43" fmla="*/ 173735 w 272033"/>
                <a:gd name="connsiteY43" fmla="*/ 118117 h 311665"/>
                <a:gd name="connsiteX44" fmla="*/ 216407 w 272033"/>
                <a:gd name="connsiteY44" fmla="*/ 54871 h 311665"/>
                <a:gd name="connsiteX45" fmla="*/ 212597 w 272033"/>
                <a:gd name="connsiteY45" fmla="*/ 23629 h 311665"/>
                <a:gd name="connsiteX46" fmla="*/ 198120 w 272033"/>
                <a:gd name="connsiteY46" fmla="*/ 16009 h 311665"/>
                <a:gd name="connsiteX47" fmla="*/ 134874 w 272033"/>
                <a:gd name="connsiteY47" fmla="*/ 84589 h 311665"/>
                <a:gd name="connsiteX48" fmla="*/ 39624 w 272033"/>
                <a:gd name="connsiteY48" fmla="*/ 163837 h 311665"/>
                <a:gd name="connsiteX49" fmla="*/ 37337 w 272033"/>
                <a:gd name="connsiteY49" fmla="*/ 166123 h 311665"/>
                <a:gd name="connsiteX50" fmla="*/ 14477 w 272033"/>
                <a:gd name="connsiteY50" fmla="*/ 166123 h 311665"/>
                <a:gd name="connsiteX51" fmla="*/ 14477 w 272033"/>
                <a:gd name="connsiteY51" fmla="*/ 286519 h 31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72033" h="311665">
                  <a:moveTo>
                    <a:pt x="85344" y="311665"/>
                  </a:moveTo>
                  <a:cubicBezTo>
                    <a:pt x="72390" y="311665"/>
                    <a:pt x="59435" y="310903"/>
                    <a:pt x="50292" y="307855"/>
                  </a:cubicBezTo>
                  <a:cubicBezTo>
                    <a:pt x="28955" y="300997"/>
                    <a:pt x="8382" y="302521"/>
                    <a:pt x="8382" y="302521"/>
                  </a:cubicBezTo>
                  <a:lnTo>
                    <a:pt x="0" y="303283"/>
                  </a:lnTo>
                  <a:lnTo>
                    <a:pt x="0" y="150883"/>
                  </a:lnTo>
                  <a:lnTo>
                    <a:pt x="31242" y="150883"/>
                  </a:lnTo>
                  <a:cubicBezTo>
                    <a:pt x="40385" y="140215"/>
                    <a:pt x="77724" y="102115"/>
                    <a:pt x="128015" y="71635"/>
                  </a:cubicBezTo>
                  <a:cubicBezTo>
                    <a:pt x="182117" y="39631"/>
                    <a:pt x="183642" y="18295"/>
                    <a:pt x="184404" y="6865"/>
                  </a:cubicBezTo>
                  <a:lnTo>
                    <a:pt x="185165" y="7"/>
                  </a:lnTo>
                  <a:lnTo>
                    <a:pt x="192024" y="7"/>
                  </a:lnTo>
                  <a:cubicBezTo>
                    <a:pt x="192785" y="7"/>
                    <a:pt x="213360" y="-755"/>
                    <a:pt x="225552" y="13723"/>
                  </a:cubicBezTo>
                  <a:cubicBezTo>
                    <a:pt x="234695" y="24391"/>
                    <a:pt x="236982" y="38869"/>
                    <a:pt x="233172" y="57919"/>
                  </a:cubicBezTo>
                  <a:cubicBezTo>
                    <a:pt x="227837" y="82303"/>
                    <a:pt x="214122" y="102115"/>
                    <a:pt x="199644" y="116593"/>
                  </a:cubicBezTo>
                  <a:lnTo>
                    <a:pt x="240792" y="116593"/>
                  </a:lnTo>
                  <a:cubicBezTo>
                    <a:pt x="258317" y="116593"/>
                    <a:pt x="272034" y="129547"/>
                    <a:pt x="272034" y="146311"/>
                  </a:cubicBezTo>
                  <a:cubicBezTo>
                    <a:pt x="272034" y="154693"/>
                    <a:pt x="268224" y="163075"/>
                    <a:pt x="261365" y="168409"/>
                  </a:cubicBezTo>
                  <a:cubicBezTo>
                    <a:pt x="267462" y="173743"/>
                    <a:pt x="272034" y="181363"/>
                    <a:pt x="272034" y="190507"/>
                  </a:cubicBezTo>
                  <a:cubicBezTo>
                    <a:pt x="272034" y="201175"/>
                    <a:pt x="265937" y="211081"/>
                    <a:pt x="256794" y="216415"/>
                  </a:cubicBezTo>
                  <a:cubicBezTo>
                    <a:pt x="261365" y="221749"/>
                    <a:pt x="263652" y="227845"/>
                    <a:pt x="263652" y="234703"/>
                  </a:cubicBezTo>
                  <a:cubicBezTo>
                    <a:pt x="263652" y="248419"/>
                    <a:pt x="254507" y="259087"/>
                    <a:pt x="241554" y="262897"/>
                  </a:cubicBezTo>
                  <a:cubicBezTo>
                    <a:pt x="244602" y="267469"/>
                    <a:pt x="246125" y="272803"/>
                    <a:pt x="246125" y="278899"/>
                  </a:cubicBezTo>
                  <a:cubicBezTo>
                    <a:pt x="246125" y="294901"/>
                    <a:pt x="232410" y="308617"/>
                    <a:pt x="214884" y="308617"/>
                  </a:cubicBezTo>
                  <a:lnTo>
                    <a:pt x="137160" y="308617"/>
                  </a:lnTo>
                  <a:cubicBezTo>
                    <a:pt x="133350" y="308617"/>
                    <a:pt x="108965" y="311665"/>
                    <a:pt x="85344" y="311665"/>
                  </a:cubicBezTo>
                  <a:close/>
                  <a:moveTo>
                    <a:pt x="15240" y="286519"/>
                  </a:moveTo>
                  <a:cubicBezTo>
                    <a:pt x="24384" y="286519"/>
                    <a:pt x="39624" y="288043"/>
                    <a:pt x="54864" y="293377"/>
                  </a:cubicBezTo>
                  <a:cubicBezTo>
                    <a:pt x="72390" y="299473"/>
                    <a:pt x="118872" y="294901"/>
                    <a:pt x="134874" y="293377"/>
                  </a:cubicBezTo>
                  <a:lnTo>
                    <a:pt x="135635" y="293377"/>
                  </a:lnTo>
                  <a:lnTo>
                    <a:pt x="213360" y="293377"/>
                  </a:lnTo>
                  <a:cubicBezTo>
                    <a:pt x="222504" y="293377"/>
                    <a:pt x="229362" y="286519"/>
                    <a:pt x="229362" y="278899"/>
                  </a:cubicBezTo>
                  <a:cubicBezTo>
                    <a:pt x="229362" y="271279"/>
                    <a:pt x="222504" y="264421"/>
                    <a:pt x="213360" y="264421"/>
                  </a:cubicBezTo>
                  <a:lnTo>
                    <a:pt x="213360" y="249181"/>
                  </a:lnTo>
                  <a:lnTo>
                    <a:pt x="230885" y="249181"/>
                  </a:lnTo>
                  <a:cubicBezTo>
                    <a:pt x="240030" y="249181"/>
                    <a:pt x="246887" y="242323"/>
                    <a:pt x="246887" y="234703"/>
                  </a:cubicBezTo>
                  <a:cubicBezTo>
                    <a:pt x="246887" y="227083"/>
                    <a:pt x="240030" y="220225"/>
                    <a:pt x="230885" y="220225"/>
                  </a:cubicBezTo>
                  <a:lnTo>
                    <a:pt x="230885" y="204985"/>
                  </a:lnTo>
                  <a:lnTo>
                    <a:pt x="239267" y="204985"/>
                  </a:lnTo>
                  <a:cubicBezTo>
                    <a:pt x="248412" y="204985"/>
                    <a:pt x="255270" y="198127"/>
                    <a:pt x="255270" y="190507"/>
                  </a:cubicBezTo>
                  <a:cubicBezTo>
                    <a:pt x="255270" y="182887"/>
                    <a:pt x="248412" y="176029"/>
                    <a:pt x="239267" y="176029"/>
                  </a:cubicBezTo>
                  <a:lnTo>
                    <a:pt x="239267" y="160789"/>
                  </a:lnTo>
                  <a:cubicBezTo>
                    <a:pt x="248412" y="160789"/>
                    <a:pt x="255270" y="153931"/>
                    <a:pt x="255270" y="146311"/>
                  </a:cubicBezTo>
                  <a:cubicBezTo>
                    <a:pt x="255270" y="138691"/>
                    <a:pt x="248412" y="131833"/>
                    <a:pt x="239267" y="131833"/>
                  </a:cubicBezTo>
                  <a:lnTo>
                    <a:pt x="156972" y="131833"/>
                  </a:lnTo>
                  <a:lnTo>
                    <a:pt x="173735" y="118117"/>
                  </a:lnTo>
                  <a:cubicBezTo>
                    <a:pt x="189737" y="104401"/>
                    <a:pt x="211074" y="83065"/>
                    <a:pt x="216407" y="54871"/>
                  </a:cubicBezTo>
                  <a:cubicBezTo>
                    <a:pt x="219455" y="41155"/>
                    <a:pt x="217932" y="30487"/>
                    <a:pt x="212597" y="23629"/>
                  </a:cubicBezTo>
                  <a:cubicBezTo>
                    <a:pt x="208787" y="19057"/>
                    <a:pt x="202692" y="16771"/>
                    <a:pt x="198120" y="16009"/>
                  </a:cubicBezTo>
                  <a:cubicBezTo>
                    <a:pt x="195834" y="31249"/>
                    <a:pt x="185927" y="54109"/>
                    <a:pt x="134874" y="84589"/>
                  </a:cubicBezTo>
                  <a:cubicBezTo>
                    <a:pt x="79247" y="118117"/>
                    <a:pt x="39624" y="163075"/>
                    <a:pt x="39624" y="163837"/>
                  </a:cubicBezTo>
                  <a:lnTo>
                    <a:pt x="37337" y="166123"/>
                  </a:lnTo>
                  <a:lnTo>
                    <a:pt x="14477" y="166123"/>
                  </a:lnTo>
                  <a:lnTo>
                    <a:pt x="14477" y="286519"/>
                  </a:ln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Freeform 2669">
              <a:extLst>
                <a:ext uri="{FF2B5EF4-FFF2-40B4-BE49-F238E27FC236}">
                  <a16:creationId xmlns:a16="http://schemas.microsoft.com/office/drawing/2014/main" id="{F9652B43-BF7E-4206-A991-3B0C9FC9D6C6}"/>
                </a:ext>
              </a:extLst>
            </p:cNvPr>
            <p:cNvSpPr/>
            <p:nvPr/>
          </p:nvSpPr>
          <p:spPr>
            <a:xfrm>
              <a:off x="9498330" y="5708904"/>
              <a:ext cx="116586" cy="222504"/>
            </a:xfrm>
            <a:custGeom>
              <a:avLst/>
              <a:gdLst>
                <a:gd name="connsiteX0" fmla="*/ 116586 w 116586"/>
                <a:gd name="connsiteY0" fmla="*/ 222504 h 222504"/>
                <a:gd name="connsiteX1" fmla="*/ 0 w 116586"/>
                <a:gd name="connsiteY1" fmla="*/ 222504 h 222504"/>
                <a:gd name="connsiteX2" fmla="*/ 0 w 116586"/>
                <a:gd name="connsiteY2" fmla="*/ 0 h 222504"/>
                <a:gd name="connsiteX3" fmla="*/ 116586 w 116586"/>
                <a:gd name="connsiteY3" fmla="*/ 0 h 222504"/>
                <a:gd name="connsiteX4" fmla="*/ 116586 w 116586"/>
                <a:gd name="connsiteY4" fmla="*/ 222504 h 222504"/>
                <a:gd name="connsiteX5" fmla="*/ 15240 w 116586"/>
                <a:gd name="connsiteY5" fmla="*/ 207264 h 222504"/>
                <a:gd name="connsiteX6" fmla="*/ 101346 w 116586"/>
                <a:gd name="connsiteY6" fmla="*/ 207264 h 222504"/>
                <a:gd name="connsiteX7" fmla="*/ 101346 w 116586"/>
                <a:gd name="connsiteY7" fmla="*/ 15240 h 222504"/>
                <a:gd name="connsiteX8" fmla="*/ 15240 w 116586"/>
                <a:gd name="connsiteY8" fmla="*/ 15240 h 222504"/>
                <a:gd name="connsiteX9" fmla="*/ 15240 w 116586"/>
                <a:gd name="connsiteY9" fmla="*/ 207264 h 22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586" h="222504">
                  <a:moveTo>
                    <a:pt x="116586" y="222504"/>
                  </a:moveTo>
                  <a:lnTo>
                    <a:pt x="0" y="222504"/>
                  </a:lnTo>
                  <a:lnTo>
                    <a:pt x="0" y="0"/>
                  </a:lnTo>
                  <a:lnTo>
                    <a:pt x="116586" y="0"/>
                  </a:lnTo>
                  <a:lnTo>
                    <a:pt x="116586" y="222504"/>
                  </a:lnTo>
                  <a:close/>
                  <a:moveTo>
                    <a:pt x="15240" y="207264"/>
                  </a:moveTo>
                  <a:lnTo>
                    <a:pt x="101346" y="207264"/>
                  </a:lnTo>
                  <a:lnTo>
                    <a:pt x="101346" y="15240"/>
                  </a:lnTo>
                  <a:lnTo>
                    <a:pt x="15240" y="15240"/>
                  </a:lnTo>
                  <a:lnTo>
                    <a:pt x="15240" y="207264"/>
                  </a:ln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Freeform 2670">
              <a:extLst>
                <a:ext uri="{FF2B5EF4-FFF2-40B4-BE49-F238E27FC236}">
                  <a16:creationId xmlns:a16="http://schemas.microsoft.com/office/drawing/2014/main" id="{D5051249-2E8D-4996-AFA8-8EA9A5FD944A}"/>
                </a:ext>
              </a:extLst>
            </p:cNvPr>
            <p:cNvSpPr/>
            <p:nvPr/>
          </p:nvSpPr>
          <p:spPr>
            <a:xfrm>
              <a:off x="9524238" y="5855208"/>
              <a:ext cx="50291" cy="51815"/>
            </a:xfrm>
            <a:custGeom>
              <a:avLst/>
              <a:gdLst>
                <a:gd name="connsiteX0" fmla="*/ 25145 w 50291"/>
                <a:gd name="connsiteY0" fmla="*/ 51816 h 51815"/>
                <a:gd name="connsiteX1" fmla="*/ 0 w 50291"/>
                <a:gd name="connsiteY1" fmla="*/ 25908 h 51815"/>
                <a:gd name="connsiteX2" fmla="*/ 25145 w 50291"/>
                <a:gd name="connsiteY2" fmla="*/ 0 h 51815"/>
                <a:gd name="connsiteX3" fmla="*/ 50292 w 50291"/>
                <a:gd name="connsiteY3" fmla="*/ 25908 h 51815"/>
                <a:gd name="connsiteX4" fmla="*/ 25145 w 50291"/>
                <a:gd name="connsiteY4" fmla="*/ 51816 h 51815"/>
                <a:gd name="connsiteX5" fmla="*/ 25145 w 50291"/>
                <a:gd name="connsiteY5" fmla="*/ 16002 h 51815"/>
                <a:gd name="connsiteX6" fmla="*/ 15240 w 50291"/>
                <a:gd name="connsiteY6" fmla="*/ 26670 h 51815"/>
                <a:gd name="connsiteX7" fmla="*/ 25145 w 50291"/>
                <a:gd name="connsiteY7" fmla="*/ 37338 h 51815"/>
                <a:gd name="connsiteX8" fmla="*/ 35052 w 50291"/>
                <a:gd name="connsiteY8" fmla="*/ 26670 h 51815"/>
                <a:gd name="connsiteX9" fmla="*/ 25145 w 50291"/>
                <a:gd name="connsiteY9" fmla="*/ 16002 h 51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91" h="51815">
                  <a:moveTo>
                    <a:pt x="25145" y="51816"/>
                  </a:moveTo>
                  <a:cubicBezTo>
                    <a:pt x="11430" y="51816"/>
                    <a:pt x="0" y="40386"/>
                    <a:pt x="0" y="25908"/>
                  </a:cubicBezTo>
                  <a:cubicBezTo>
                    <a:pt x="0" y="11430"/>
                    <a:pt x="11430" y="0"/>
                    <a:pt x="25145" y="0"/>
                  </a:cubicBezTo>
                  <a:cubicBezTo>
                    <a:pt x="38862" y="0"/>
                    <a:pt x="50292" y="11430"/>
                    <a:pt x="50292" y="25908"/>
                  </a:cubicBezTo>
                  <a:cubicBezTo>
                    <a:pt x="50292" y="40386"/>
                    <a:pt x="38862" y="51816"/>
                    <a:pt x="25145" y="51816"/>
                  </a:cubicBezTo>
                  <a:close/>
                  <a:moveTo>
                    <a:pt x="25145" y="16002"/>
                  </a:moveTo>
                  <a:cubicBezTo>
                    <a:pt x="19812" y="16002"/>
                    <a:pt x="15240" y="20574"/>
                    <a:pt x="15240" y="26670"/>
                  </a:cubicBezTo>
                  <a:cubicBezTo>
                    <a:pt x="15240" y="32766"/>
                    <a:pt x="19812" y="37338"/>
                    <a:pt x="25145" y="37338"/>
                  </a:cubicBezTo>
                  <a:cubicBezTo>
                    <a:pt x="30480" y="37338"/>
                    <a:pt x="35052" y="32766"/>
                    <a:pt x="35052" y="26670"/>
                  </a:cubicBezTo>
                  <a:cubicBezTo>
                    <a:pt x="35052" y="20574"/>
                    <a:pt x="30480" y="16002"/>
                    <a:pt x="25145" y="16002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Freeform 2671">
              <a:extLst>
                <a:ext uri="{FF2B5EF4-FFF2-40B4-BE49-F238E27FC236}">
                  <a16:creationId xmlns:a16="http://schemas.microsoft.com/office/drawing/2014/main" id="{1BDFB4C9-3CAD-4737-B764-CE69761FA5A8}"/>
                </a:ext>
              </a:extLst>
            </p:cNvPr>
            <p:cNvSpPr/>
            <p:nvPr/>
          </p:nvSpPr>
          <p:spPr>
            <a:xfrm>
              <a:off x="9559290" y="5732526"/>
              <a:ext cx="15240" cy="112014"/>
            </a:xfrm>
            <a:custGeom>
              <a:avLst/>
              <a:gdLst>
                <a:gd name="connsiteX0" fmla="*/ 0 w 15240"/>
                <a:gd name="connsiteY0" fmla="*/ 0 h 112014"/>
                <a:gd name="connsiteX1" fmla="*/ 15240 w 15240"/>
                <a:gd name="connsiteY1" fmla="*/ 0 h 112014"/>
                <a:gd name="connsiteX2" fmla="*/ 15240 w 15240"/>
                <a:gd name="connsiteY2" fmla="*/ 112014 h 112014"/>
                <a:gd name="connsiteX3" fmla="*/ 0 w 15240"/>
                <a:gd name="connsiteY3" fmla="*/ 112014 h 11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" h="112014">
                  <a:moveTo>
                    <a:pt x="0" y="0"/>
                  </a:moveTo>
                  <a:lnTo>
                    <a:pt x="15240" y="0"/>
                  </a:lnTo>
                  <a:lnTo>
                    <a:pt x="15240" y="112014"/>
                  </a:lnTo>
                  <a:lnTo>
                    <a:pt x="0" y="112014"/>
                  </a:ln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Freeform 2672">
              <a:extLst>
                <a:ext uri="{FF2B5EF4-FFF2-40B4-BE49-F238E27FC236}">
                  <a16:creationId xmlns:a16="http://schemas.microsoft.com/office/drawing/2014/main" id="{96DD874F-FC9A-4B13-8958-F4A449BE91DE}"/>
                </a:ext>
              </a:extLst>
            </p:cNvPr>
            <p:cNvSpPr/>
            <p:nvPr/>
          </p:nvSpPr>
          <p:spPr>
            <a:xfrm>
              <a:off x="9664446" y="5689854"/>
              <a:ext cx="61721" cy="64770"/>
            </a:xfrm>
            <a:custGeom>
              <a:avLst/>
              <a:gdLst>
                <a:gd name="connsiteX0" fmla="*/ 13715 w 61721"/>
                <a:gd name="connsiteY0" fmla="*/ 64770 h 64770"/>
                <a:gd name="connsiteX1" fmla="*/ 0 w 61721"/>
                <a:gd name="connsiteY1" fmla="*/ 57912 h 64770"/>
                <a:gd name="connsiteX2" fmla="*/ 54102 w 61721"/>
                <a:gd name="connsiteY2" fmla="*/ 0 h 64770"/>
                <a:gd name="connsiteX3" fmla="*/ 61722 w 61721"/>
                <a:gd name="connsiteY3" fmla="*/ 12954 h 64770"/>
                <a:gd name="connsiteX4" fmla="*/ 13715 w 61721"/>
                <a:gd name="connsiteY4" fmla="*/ 64770 h 6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21" h="64770">
                  <a:moveTo>
                    <a:pt x="13715" y="64770"/>
                  </a:moveTo>
                  <a:lnTo>
                    <a:pt x="0" y="57912"/>
                  </a:lnTo>
                  <a:cubicBezTo>
                    <a:pt x="762" y="56388"/>
                    <a:pt x="20574" y="19812"/>
                    <a:pt x="54102" y="0"/>
                  </a:cubicBezTo>
                  <a:lnTo>
                    <a:pt x="61722" y="12954"/>
                  </a:lnTo>
                  <a:cubicBezTo>
                    <a:pt x="32004" y="30480"/>
                    <a:pt x="13715" y="64770"/>
                    <a:pt x="13715" y="64770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CEF30AD-61B5-4A59-BE15-6737CFFEAE2F}"/>
              </a:ext>
            </a:extLst>
          </p:cNvPr>
          <p:cNvGrpSpPr/>
          <p:nvPr/>
        </p:nvGrpSpPr>
        <p:grpSpPr>
          <a:xfrm>
            <a:off x="4135454" y="2104171"/>
            <a:ext cx="3010760" cy="1406584"/>
            <a:chOff x="4591730" y="1830441"/>
            <a:chExt cx="3010760" cy="1406584"/>
          </a:xfrm>
        </p:grpSpPr>
        <p:grpSp>
          <p:nvGrpSpPr>
            <p:cNvPr id="4" name="Рисунок 565">
              <a:extLst>
                <a:ext uri="{FF2B5EF4-FFF2-40B4-BE49-F238E27FC236}">
                  <a16:creationId xmlns:a16="http://schemas.microsoft.com/office/drawing/2014/main" id="{0E4CCF89-E0A6-47E5-B6C5-302729B1C2F0}"/>
                </a:ext>
              </a:extLst>
            </p:cNvPr>
            <p:cNvGrpSpPr/>
            <p:nvPr/>
          </p:nvGrpSpPr>
          <p:grpSpPr>
            <a:xfrm>
              <a:off x="5821717" y="1830441"/>
              <a:ext cx="574735" cy="574747"/>
              <a:chOff x="4106527" y="2392808"/>
              <a:chExt cx="288000" cy="288006"/>
            </a:xfrm>
            <a:solidFill>
              <a:srgbClr val="660099"/>
            </a:solidFill>
          </p:grpSpPr>
          <p:grpSp>
            <p:nvGrpSpPr>
              <p:cNvPr id="5" name="Рисунок 565">
                <a:extLst>
                  <a:ext uri="{FF2B5EF4-FFF2-40B4-BE49-F238E27FC236}">
                    <a16:creationId xmlns:a16="http://schemas.microsoft.com/office/drawing/2014/main" id="{21CB2EED-347F-4E0A-814B-31F6C8396F94}"/>
                  </a:ext>
                </a:extLst>
              </p:cNvPr>
              <p:cNvGrpSpPr/>
              <p:nvPr/>
            </p:nvGrpSpPr>
            <p:grpSpPr>
              <a:xfrm>
                <a:off x="4106527" y="2392808"/>
                <a:ext cx="140273" cy="139734"/>
                <a:chOff x="4106527" y="2392808"/>
                <a:chExt cx="140273" cy="139734"/>
              </a:xfrm>
              <a:grpFill/>
            </p:grpSpPr>
            <p:sp>
              <p:nvSpPr>
                <p:cNvPr id="17" name="Полилиния 653">
                  <a:extLst>
                    <a:ext uri="{FF2B5EF4-FFF2-40B4-BE49-F238E27FC236}">
                      <a16:creationId xmlns:a16="http://schemas.microsoft.com/office/drawing/2014/main" id="{C27764EC-0908-40D7-9385-C0D8775914E5}"/>
                    </a:ext>
                  </a:extLst>
                </p:cNvPr>
                <p:cNvSpPr/>
                <p:nvPr/>
              </p:nvSpPr>
              <p:spPr>
                <a:xfrm>
                  <a:off x="4136658" y="2392808"/>
                  <a:ext cx="80015" cy="80016"/>
                </a:xfrm>
                <a:custGeom>
                  <a:avLst/>
                  <a:gdLst>
                    <a:gd name="connsiteX0" fmla="*/ 40008 w 80015"/>
                    <a:gd name="connsiteY0" fmla="*/ 80016 h 80016"/>
                    <a:gd name="connsiteX1" fmla="*/ 0 w 80015"/>
                    <a:gd name="connsiteY1" fmla="*/ 40008 h 80016"/>
                    <a:gd name="connsiteX2" fmla="*/ 40008 w 80015"/>
                    <a:gd name="connsiteY2" fmla="*/ 0 h 80016"/>
                    <a:gd name="connsiteX3" fmla="*/ 80016 w 80015"/>
                    <a:gd name="connsiteY3" fmla="*/ 40008 h 80016"/>
                    <a:gd name="connsiteX4" fmla="*/ 40008 w 80015"/>
                    <a:gd name="connsiteY4" fmla="*/ 80016 h 80016"/>
                    <a:gd name="connsiteX5" fmla="*/ 40008 w 80015"/>
                    <a:gd name="connsiteY5" fmla="*/ 12000 h 80016"/>
                    <a:gd name="connsiteX6" fmla="*/ 12000 w 80015"/>
                    <a:gd name="connsiteY6" fmla="*/ 40008 h 80016"/>
                    <a:gd name="connsiteX7" fmla="*/ 40008 w 80015"/>
                    <a:gd name="connsiteY7" fmla="*/ 68016 h 80016"/>
                    <a:gd name="connsiteX8" fmla="*/ 68016 w 80015"/>
                    <a:gd name="connsiteY8" fmla="*/ 40008 h 80016"/>
                    <a:gd name="connsiteX9" fmla="*/ 40008 w 80015"/>
                    <a:gd name="connsiteY9" fmla="*/ 12000 h 8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015" h="80016">
                      <a:moveTo>
                        <a:pt x="40008" y="80016"/>
                      </a:moveTo>
                      <a:cubicBezTo>
                        <a:pt x="17946" y="80016"/>
                        <a:pt x="0" y="62070"/>
                        <a:pt x="0" y="40008"/>
                      </a:cubicBezTo>
                      <a:cubicBezTo>
                        <a:pt x="0" y="17946"/>
                        <a:pt x="17946" y="0"/>
                        <a:pt x="40008" y="0"/>
                      </a:cubicBezTo>
                      <a:cubicBezTo>
                        <a:pt x="62070" y="0"/>
                        <a:pt x="80016" y="17946"/>
                        <a:pt x="80016" y="40008"/>
                      </a:cubicBezTo>
                      <a:cubicBezTo>
                        <a:pt x="80016" y="62070"/>
                        <a:pt x="62070" y="80016"/>
                        <a:pt x="40008" y="80016"/>
                      </a:cubicBezTo>
                      <a:close/>
                      <a:moveTo>
                        <a:pt x="40008" y="12000"/>
                      </a:moveTo>
                      <a:cubicBezTo>
                        <a:pt x="24564" y="12000"/>
                        <a:pt x="12000" y="24564"/>
                        <a:pt x="12000" y="40008"/>
                      </a:cubicBezTo>
                      <a:cubicBezTo>
                        <a:pt x="12000" y="55452"/>
                        <a:pt x="24564" y="68016"/>
                        <a:pt x="40008" y="68016"/>
                      </a:cubicBezTo>
                      <a:cubicBezTo>
                        <a:pt x="55452" y="68016"/>
                        <a:pt x="68016" y="55452"/>
                        <a:pt x="68016" y="40008"/>
                      </a:cubicBezTo>
                      <a:cubicBezTo>
                        <a:pt x="68016" y="24564"/>
                        <a:pt x="55452" y="12000"/>
                        <a:pt x="40008" y="12000"/>
                      </a:cubicBezTo>
                      <a:close/>
                    </a:path>
                  </a:pathLst>
                </a:custGeom>
                <a:grpFill/>
                <a:ln w="59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grpSp>
              <p:nvGrpSpPr>
                <p:cNvPr id="18" name="Рисунок 565">
                  <a:extLst>
                    <a:ext uri="{FF2B5EF4-FFF2-40B4-BE49-F238E27FC236}">
                      <a16:creationId xmlns:a16="http://schemas.microsoft.com/office/drawing/2014/main" id="{0F3A6DBA-B433-4DBB-8ACD-0C0D4D6763D0}"/>
                    </a:ext>
                  </a:extLst>
                </p:cNvPr>
                <p:cNvGrpSpPr/>
                <p:nvPr/>
              </p:nvGrpSpPr>
              <p:grpSpPr>
                <a:xfrm>
                  <a:off x="4106527" y="2450681"/>
                  <a:ext cx="140273" cy="81861"/>
                  <a:chOff x="4106527" y="2450681"/>
                  <a:chExt cx="140273" cy="81861"/>
                </a:xfrm>
                <a:grpFill/>
              </p:grpSpPr>
              <p:sp>
                <p:nvSpPr>
                  <p:cNvPr id="19" name="Полилиния 655">
                    <a:extLst>
                      <a:ext uri="{FF2B5EF4-FFF2-40B4-BE49-F238E27FC236}">
                        <a16:creationId xmlns:a16="http://schemas.microsoft.com/office/drawing/2014/main" id="{FCF3B033-33C6-4ADC-B0FC-8CBD394697E4}"/>
                      </a:ext>
                    </a:extLst>
                  </p:cNvPr>
                  <p:cNvSpPr/>
                  <p:nvPr/>
                </p:nvSpPr>
                <p:spPr>
                  <a:xfrm>
                    <a:off x="4106527" y="2450681"/>
                    <a:ext cx="76134" cy="81861"/>
                  </a:xfrm>
                  <a:custGeom>
                    <a:avLst/>
                    <a:gdLst>
                      <a:gd name="connsiteX0" fmla="*/ 70134 w 76134"/>
                      <a:gd name="connsiteY0" fmla="*/ 81862 h 81861"/>
                      <a:gd name="connsiteX1" fmla="*/ 0 w 76134"/>
                      <a:gd name="connsiteY1" fmla="*/ 81862 h 81861"/>
                      <a:gd name="connsiteX2" fmla="*/ 0 w 76134"/>
                      <a:gd name="connsiteY2" fmla="*/ 75862 h 81861"/>
                      <a:gd name="connsiteX3" fmla="*/ 38136 w 76134"/>
                      <a:gd name="connsiteY3" fmla="*/ 1126 h 81861"/>
                      <a:gd name="connsiteX4" fmla="*/ 46506 w 76134"/>
                      <a:gd name="connsiteY4" fmla="*/ 2512 h 81861"/>
                      <a:gd name="connsiteX5" fmla="*/ 45120 w 76134"/>
                      <a:gd name="connsiteY5" fmla="*/ 10882 h 81861"/>
                      <a:gd name="connsiteX6" fmla="*/ 12240 w 76134"/>
                      <a:gd name="connsiteY6" fmla="*/ 69862 h 81861"/>
                      <a:gd name="connsiteX7" fmla="*/ 70134 w 76134"/>
                      <a:gd name="connsiteY7" fmla="*/ 69862 h 81861"/>
                      <a:gd name="connsiteX8" fmla="*/ 76134 w 76134"/>
                      <a:gd name="connsiteY8" fmla="*/ 75862 h 81861"/>
                      <a:gd name="connsiteX9" fmla="*/ 70134 w 76134"/>
                      <a:gd name="connsiteY9" fmla="*/ 81862 h 81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134" h="81861">
                        <a:moveTo>
                          <a:pt x="70134" y="81862"/>
                        </a:moveTo>
                        <a:lnTo>
                          <a:pt x="0" y="81862"/>
                        </a:lnTo>
                        <a:lnTo>
                          <a:pt x="0" y="75862"/>
                        </a:lnTo>
                        <a:cubicBezTo>
                          <a:pt x="0" y="28966"/>
                          <a:pt x="36576" y="2236"/>
                          <a:pt x="38136" y="1126"/>
                        </a:cubicBezTo>
                        <a:cubicBezTo>
                          <a:pt x="40830" y="-812"/>
                          <a:pt x="44574" y="-182"/>
                          <a:pt x="46506" y="2512"/>
                        </a:cubicBezTo>
                        <a:cubicBezTo>
                          <a:pt x="48438" y="5206"/>
                          <a:pt x="47814" y="8956"/>
                          <a:pt x="45120" y="10882"/>
                        </a:cubicBezTo>
                        <a:cubicBezTo>
                          <a:pt x="44814" y="11104"/>
                          <a:pt x="15216" y="32896"/>
                          <a:pt x="12240" y="69862"/>
                        </a:cubicBezTo>
                        <a:lnTo>
                          <a:pt x="70134" y="69862"/>
                        </a:lnTo>
                        <a:cubicBezTo>
                          <a:pt x="73446" y="69862"/>
                          <a:pt x="76134" y="72550"/>
                          <a:pt x="76134" y="75862"/>
                        </a:cubicBezTo>
                        <a:cubicBezTo>
                          <a:pt x="76134" y="79174"/>
                          <a:pt x="73446" y="81862"/>
                          <a:pt x="70134" y="81862"/>
                        </a:cubicBezTo>
                        <a:close/>
                      </a:path>
                    </a:pathLst>
                  </a:custGeom>
                  <a:grpFill/>
                  <a:ln w="595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20" name="Полилиния 656">
                    <a:extLst>
                      <a:ext uri="{FF2B5EF4-FFF2-40B4-BE49-F238E27FC236}">
                        <a16:creationId xmlns:a16="http://schemas.microsoft.com/office/drawing/2014/main" id="{37F43F44-2E9C-4B17-AC25-E985FFE65449}"/>
                      </a:ext>
                    </a:extLst>
                  </p:cNvPr>
                  <p:cNvSpPr/>
                  <p:nvPr/>
                </p:nvSpPr>
                <p:spPr>
                  <a:xfrm>
                    <a:off x="4170661" y="2450683"/>
                    <a:ext cx="76139" cy="81859"/>
                  </a:xfrm>
                  <a:custGeom>
                    <a:avLst/>
                    <a:gdLst>
                      <a:gd name="connsiteX0" fmla="*/ 76140 w 76139"/>
                      <a:gd name="connsiteY0" fmla="*/ 81859 h 81859"/>
                      <a:gd name="connsiteX1" fmla="*/ 6000 w 76139"/>
                      <a:gd name="connsiteY1" fmla="*/ 81859 h 81859"/>
                      <a:gd name="connsiteX2" fmla="*/ 0 w 76139"/>
                      <a:gd name="connsiteY2" fmla="*/ 75859 h 81859"/>
                      <a:gd name="connsiteX3" fmla="*/ 6000 w 76139"/>
                      <a:gd name="connsiteY3" fmla="*/ 69859 h 81859"/>
                      <a:gd name="connsiteX4" fmla="*/ 63900 w 76139"/>
                      <a:gd name="connsiteY4" fmla="*/ 69859 h 81859"/>
                      <a:gd name="connsiteX5" fmla="*/ 31014 w 76139"/>
                      <a:gd name="connsiteY5" fmla="*/ 10873 h 81859"/>
                      <a:gd name="connsiteX6" fmla="*/ 29646 w 76139"/>
                      <a:gd name="connsiteY6" fmla="*/ 2503 h 81859"/>
                      <a:gd name="connsiteX7" fmla="*/ 38004 w 76139"/>
                      <a:gd name="connsiteY7" fmla="*/ 1123 h 81859"/>
                      <a:gd name="connsiteX8" fmla="*/ 76140 w 76139"/>
                      <a:gd name="connsiteY8" fmla="*/ 75859 h 81859"/>
                      <a:gd name="connsiteX9" fmla="*/ 76140 w 76139"/>
                      <a:gd name="connsiteY9" fmla="*/ 81859 h 81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139" h="81859">
                        <a:moveTo>
                          <a:pt x="76140" y="81859"/>
                        </a:moveTo>
                        <a:lnTo>
                          <a:pt x="6000" y="81859"/>
                        </a:lnTo>
                        <a:cubicBezTo>
                          <a:pt x="2688" y="81859"/>
                          <a:pt x="0" y="79171"/>
                          <a:pt x="0" y="75859"/>
                        </a:cubicBezTo>
                        <a:cubicBezTo>
                          <a:pt x="0" y="72547"/>
                          <a:pt x="2688" y="69859"/>
                          <a:pt x="6000" y="69859"/>
                        </a:cubicBezTo>
                        <a:lnTo>
                          <a:pt x="63900" y="69859"/>
                        </a:lnTo>
                        <a:cubicBezTo>
                          <a:pt x="60924" y="32887"/>
                          <a:pt x="31326" y="11101"/>
                          <a:pt x="31014" y="10873"/>
                        </a:cubicBezTo>
                        <a:cubicBezTo>
                          <a:pt x="28332" y="8935"/>
                          <a:pt x="27714" y="5191"/>
                          <a:pt x="29646" y="2503"/>
                        </a:cubicBezTo>
                        <a:cubicBezTo>
                          <a:pt x="31572" y="-185"/>
                          <a:pt x="35316" y="-809"/>
                          <a:pt x="38004" y="1123"/>
                        </a:cubicBezTo>
                        <a:cubicBezTo>
                          <a:pt x="39564" y="2239"/>
                          <a:pt x="76140" y="28963"/>
                          <a:pt x="76140" y="75859"/>
                        </a:cubicBezTo>
                        <a:lnTo>
                          <a:pt x="76140" y="81859"/>
                        </a:lnTo>
                        <a:close/>
                      </a:path>
                    </a:pathLst>
                  </a:custGeom>
                  <a:grpFill/>
                  <a:ln w="595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6" name="Рисунок 565">
                <a:extLst>
                  <a:ext uri="{FF2B5EF4-FFF2-40B4-BE49-F238E27FC236}">
                    <a16:creationId xmlns:a16="http://schemas.microsoft.com/office/drawing/2014/main" id="{778DA889-9B6A-408A-B4D0-7FDB9B0B6DF9}"/>
                  </a:ext>
                </a:extLst>
              </p:cNvPr>
              <p:cNvGrpSpPr/>
              <p:nvPr/>
            </p:nvGrpSpPr>
            <p:grpSpPr>
              <a:xfrm>
                <a:off x="4254247" y="2541086"/>
                <a:ext cx="140279" cy="139728"/>
                <a:chOff x="4254247" y="2541086"/>
                <a:chExt cx="140279" cy="139728"/>
              </a:xfrm>
              <a:grpFill/>
            </p:grpSpPr>
            <p:sp>
              <p:nvSpPr>
                <p:cNvPr id="13" name="Полилиния 658">
                  <a:extLst>
                    <a:ext uri="{FF2B5EF4-FFF2-40B4-BE49-F238E27FC236}">
                      <a16:creationId xmlns:a16="http://schemas.microsoft.com/office/drawing/2014/main" id="{7D27DBBD-5150-40C3-AF0B-653EAE0E4F3F}"/>
                    </a:ext>
                  </a:extLst>
                </p:cNvPr>
                <p:cNvSpPr/>
                <p:nvPr/>
              </p:nvSpPr>
              <p:spPr>
                <a:xfrm>
                  <a:off x="4284384" y="2541086"/>
                  <a:ext cx="80004" cy="80004"/>
                </a:xfrm>
                <a:custGeom>
                  <a:avLst/>
                  <a:gdLst>
                    <a:gd name="connsiteX0" fmla="*/ 40008 w 80004"/>
                    <a:gd name="connsiteY0" fmla="*/ 80004 h 80004"/>
                    <a:gd name="connsiteX1" fmla="*/ 0 w 80004"/>
                    <a:gd name="connsiteY1" fmla="*/ 40002 h 80004"/>
                    <a:gd name="connsiteX2" fmla="*/ 40008 w 80004"/>
                    <a:gd name="connsiteY2" fmla="*/ 0 h 80004"/>
                    <a:gd name="connsiteX3" fmla="*/ 80004 w 80004"/>
                    <a:gd name="connsiteY3" fmla="*/ 40002 h 80004"/>
                    <a:gd name="connsiteX4" fmla="*/ 40008 w 80004"/>
                    <a:gd name="connsiteY4" fmla="*/ 80004 h 80004"/>
                    <a:gd name="connsiteX5" fmla="*/ 40008 w 80004"/>
                    <a:gd name="connsiteY5" fmla="*/ 12000 h 80004"/>
                    <a:gd name="connsiteX6" fmla="*/ 12000 w 80004"/>
                    <a:gd name="connsiteY6" fmla="*/ 40002 h 80004"/>
                    <a:gd name="connsiteX7" fmla="*/ 40008 w 80004"/>
                    <a:gd name="connsiteY7" fmla="*/ 68004 h 80004"/>
                    <a:gd name="connsiteX8" fmla="*/ 68004 w 80004"/>
                    <a:gd name="connsiteY8" fmla="*/ 40002 h 80004"/>
                    <a:gd name="connsiteX9" fmla="*/ 40008 w 80004"/>
                    <a:gd name="connsiteY9" fmla="*/ 12000 h 80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004" h="80004">
                      <a:moveTo>
                        <a:pt x="40008" y="80004"/>
                      </a:moveTo>
                      <a:cubicBezTo>
                        <a:pt x="17946" y="80004"/>
                        <a:pt x="0" y="62058"/>
                        <a:pt x="0" y="40002"/>
                      </a:cubicBezTo>
                      <a:cubicBezTo>
                        <a:pt x="0" y="17946"/>
                        <a:pt x="17946" y="0"/>
                        <a:pt x="40008" y="0"/>
                      </a:cubicBezTo>
                      <a:cubicBezTo>
                        <a:pt x="62064" y="0"/>
                        <a:pt x="80004" y="17946"/>
                        <a:pt x="80004" y="40002"/>
                      </a:cubicBezTo>
                      <a:cubicBezTo>
                        <a:pt x="80004" y="62058"/>
                        <a:pt x="62058" y="80004"/>
                        <a:pt x="40008" y="80004"/>
                      </a:cubicBezTo>
                      <a:close/>
                      <a:moveTo>
                        <a:pt x="40008" y="12000"/>
                      </a:moveTo>
                      <a:cubicBezTo>
                        <a:pt x="24564" y="12000"/>
                        <a:pt x="12000" y="24564"/>
                        <a:pt x="12000" y="40002"/>
                      </a:cubicBezTo>
                      <a:cubicBezTo>
                        <a:pt x="12000" y="55440"/>
                        <a:pt x="24564" y="68004"/>
                        <a:pt x="40008" y="68004"/>
                      </a:cubicBezTo>
                      <a:cubicBezTo>
                        <a:pt x="55446" y="68004"/>
                        <a:pt x="68004" y="55440"/>
                        <a:pt x="68004" y="40002"/>
                      </a:cubicBezTo>
                      <a:cubicBezTo>
                        <a:pt x="68004" y="24564"/>
                        <a:pt x="55446" y="12000"/>
                        <a:pt x="40008" y="12000"/>
                      </a:cubicBezTo>
                      <a:close/>
                    </a:path>
                  </a:pathLst>
                </a:custGeom>
                <a:grpFill/>
                <a:ln w="59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grpSp>
              <p:nvGrpSpPr>
                <p:cNvPr id="14" name="Рисунок 565">
                  <a:extLst>
                    <a:ext uri="{FF2B5EF4-FFF2-40B4-BE49-F238E27FC236}">
                      <a16:creationId xmlns:a16="http://schemas.microsoft.com/office/drawing/2014/main" id="{F3AA9194-D1CF-427A-B522-3076BE21B2AD}"/>
                    </a:ext>
                  </a:extLst>
                </p:cNvPr>
                <p:cNvGrpSpPr/>
                <p:nvPr/>
              </p:nvGrpSpPr>
              <p:grpSpPr>
                <a:xfrm>
                  <a:off x="4254247" y="2598958"/>
                  <a:ext cx="140279" cy="81856"/>
                  <a:chOff x="4254247" y="2598958"/>
                  <a:chExt cx="140279" cy="81856"/>
                </a:xfrm>
                <a:grpFill/>
              </p:grpSpPr>
              <p:sp>
                <p:nvSpPr>
                  <p:cNvPr id="15" name="Полилиния 660">
                    <a:extLst>
                      <a:ext uri="{FF2B5EF4-FFF2-40B4-BE49-F238E27FC236}">
                        <a16:creationId xmlns:a16="http://schemas.microsoft.com/office/drawing/2014/main" id="{316ED96D-5C70-4DAC-9DF2-A6018666EE57}"/>
                      </a:ext>
                    </a:extLst>
                  </p:cNvPr>
                  <p:cNvSpPr/>
                  <p:nvPr/>
                </p:nvSpPr>
                <p:spPr>
                  <a:xfrm>
                    <a:off x="4254247" y="2598958"/>
                    <a:ext cx="76145" cy="81856"/>
                  </a:xfrm>
                  <a:custGeom>
                    <a:avLst/>
                    <a:gdLst>
                      <a:gd name="connsiteX0" fmla="*/ 70146 w 76145"/>
                      <a:gd name="connsiteY0" fmla="*/ 81856 h 81856"/>
                      <a:gd name="connsiteX1" fmla="*/ 0 w 76145"/>
                      <a:gd name="connsiteY1" fmla="*/ 81856 h 81856"/>
                      <a:gd name="connsiteX2" fmla="*/ 0 w 76145"/>
                      <a:gd name="connsiteY2" fmla="*/ 75856 h 81856"/>
                      <a:gd name="connsiteX3" fmla="*/ 38136 w 76145"/>
                      <a:gd name="connsiteY3" fmla="*/ 1120 h 81856"/>
                      <a:gd name="connsiteX4" fmla="*/ 46512 w 76145"/>
                      <a:gd name="connsiteY4" fmla="*/ 2506 h 81856"/>
                      <a:gd name="connsiteX5" fmla="*/ 45126 w 76145"/>
                      <a:gd name="connsiteY5" fmla="*/ 10882 h 81856"/>
                      <a:gd name="connsiteX6" fmla="*/ 12246 w 76145"/>
                      <a:gd name="connsiteY6" fmla="*/ 69856 h 81856"/>
                      <a:gd name="connsiteX7" fmla="*/ 70146 w 76145"/>
                      <a:gd name="connsiteY7" fmla="*/ 69856 h 81856"/>
                      <a:gd name="connsiteX8" fmla="*/ 76146 w 76145"/>
                      <a:gd name="connsiteY8" fmla="*/ 75856 h 81856"/>
                      <a:gd name="connsiteX9" fmla="*/ 70146 w 76145"/>
                      <a:gd name="connsiteY9" fmla="*/ 81856 h 81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145" h="81856">
                        <a:moveTo>
                          <a:pt x="70146" y="81856"/>
                        </a:moveTo>
                        <a:lnTo>
                          <a:pt x="0" y="81856"/>
                        </a:lnTo>
                        <a:lnTo>
                          <a:pt x="0" y="75856"/>
                        </a:lnTo>
                        <a:cubicBezTo>
                          <a:pt x="0" y="28948"/>
                          <a:pt x="36582" y="2230"/>
                          <a:pt x="38136" y="1120"/>
                        </a:cubicBezTo>
                        <a:cubicBezTo>
                          <a:pt x="40842" y="-806"/>
                          <a:pt x="44580" y="-188"/>
                          <a:pt x="46512" y="2506"/>
                        </a:cubicBezTo>
                        <a:cubicBezTo>
                          <a:pt x="48444" y="5200"/>
                          <a:pt x="47820" y="8950"/>
                          <a:pt x="45126" y="10882"/>
                        </a:cubicBezTo>
                        <a:cubicBezTo>
                          <a:pt x="44820" y="11098"/>
                          <a:pt x="15222" y="32878"/>
                          <a:pt x="12246" y="69856"/>
                        </a:cubicBezTo>
                        <a:lnTo>
                          <a:pt x="70146" y="69856"/>
                        </a:lnTo>
                        <a:cubicBezTo>
                          <a:pt x="73464" y="69856"/>
                          <a:pt x="76146" y="72538"/>
                          <a:pt x="76146" y="75856"/>
                        </a:cubicBezTo>
                        <a:cubicBezTo>
                          <a:pt x="76146" y="79174"/>
                          <a:pt x="73458" y="81856"/>
                          <a:pt x="70146" y="81856"/>
                        </a:cubicBezTo>
                        <a:close/>
                      </a:path>
                    </a:pathLst>
                  </a:custGeom>
                  <a:grpFill/>
                  <a:ln w="595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6" name="Полилиния 661">
                    <a:extLst>
                      <a:ext uri="{FF2B5EF4-FFF2-40B4-BE49-F238E27FC236}">
                        <a16:creationId xmlns:a16="http://schemas.microsoft.com/office/drawing/2014/main" id="{AD2900CC-F95E-49BA-8940-35DD923F3A27}"/>
                      </a:ext>
                    </a:extLst>
                  </p:cNvPr>
                  <p:cNvSpPr/>
                  <p:nvPr/>
                </p:nvSpPr>
                <p:spPr>
                  <a:xfrm>
                    <a:off x="4318393" y="2598958"/>
                    <a:ext cx="76133" cy="81856"/>
                  </a:xfrm>
                  <a:custGeom>
                    <a:avLst/>
                    <a:gdLst>
                      <a:gd name="connsiteX0" fmla="*/ 76134 w 76133"/>
                      <a:gd name="connsiteY0" fmla="*/ 81856 h 81856"/>
                      <a:gd name="connsiteX1" fmla="*/ 6000 w 76133"/>
                      <a:gd name="connsiteY1" fmla="*/ 81856 h 81856"/>
                      <a:gd name="connsiteX2" fmla="*/ 0 w 76133"/>
                      <a:gd name="connsiteY2" fmla="*/ 75856 h 81856"/>
                      <a:gd name="connsiteX3" fmla="*/ 6000 w 76133"/>
                      <a:gd name="connsiteY3" fmla="*/ 69856 h 81856"/>
                      <a:gd name="connsiteX4" fmla="*/ 63894 w 76133"/>
                      <a:gd name="connsiteY4" fmla="*/ 69856 h 81856"/>
                      <a:gd name="connsiteX5" fmla="*/ 31014 w 76133"/>
                      <a:gd name="connsiteY5" fmla="*/ 10876 h 81856"/>
                      <a:gd name="connsiteX6" fmla="*/ 29640 w 76133"/>
                      <a:gd name="connsiteY6" fmla="*/ 2500 h 81856"/>
                      <a:gd name="connsiteX7" fmla="*/ 38004 w 76133"/>
                      <a:gd name="connsiteY7" fmla="*/ 1120 h 81856"/>
                      <a:gd name="connsiteX8" fmla="*/ 76134 w 76133"/>
                      <a:gd name="connsiteY8" fmla="*/ 75856 h 81856"/>
                      <a:gd name="connsiteX9" fmla="*/ 76134 w 76133"/>
                      <a:gd name="connsiteY9" fmla="*/ 81856 h 81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133" h="81856">
                        <a:moveTo>
                          <a:pt x="76134" y="81856"/>
                        </a:moveTo>
                        <a:lnTo>
                          <a:pt x="6000" y="81856"/>
                        </a:lnTo>
                        <a:cubicBezTo>
                          <a:pt x="2682" y="81856"/>
                          <a:pt x="0" y="79174"/>
                          <a:pt x="0" y="75856"/>
                        </a:cubicBezTo>
                        <a:cubicBezTo>
                          <a:pt x="0" y="72538"/>
                          <a:pt x="2682" y="69856"/>
                          <a:pt x="6000" y="69856"/>
                        </a:cubicBezTo>
                        <a:lnTo>
                          <a:pt x="63894" y="69856"/>
                        </a:lnTo>
                        <a:cubicBezTo>
                          <a:pt x="60918" y="32878"/>
                          <a:pt x="31320" y="11098"/>
                          <a:pt x="31014" y="10876"/>
                        </a:cubicBezTo>
                        <a:cubicBezTo>
                          <a:pt x="28332" y="8938"/>
                          <a:pt x="27714" y="5194"/>
                          <a:pt x="29640" y="2500"/>
                        </a:cubicBezTo>
                        <a:cubicBezTo>
                          <a:pt x="31566" y="-176"/>
                          <a:pt x="35292" y="-812"/>
                          <a:pt x="38004" y="1120"/>
                        </a:cubicBezTo>
                        <a:cubicBezTo>
                          <a:pt x="39558" y="2230"/>
                          <a:pt x="76134" y="28948"/>
                          <a:pt x="76134" y="75856"/>
                        </a:cubicBezTo>
                        <a:lnTo>
                          <a:pt x="76134" y="81856"/>
                        </a:lnTo>
                        <a:close/>
                      </a:path>
                    </a:pathLst>
                  </a:custGeom>
                  <a:grpFill/>
                  <a:ln w="595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7" name="Рисунок 565">
                <a:extLst>
                  <a:ext uri="{FF2B5EF4-FFF2-40B4-BE49-F238E27FC236}">
                    <a16:creationId xmlns:a16="http://schemas.microsoft.com/office/drawing/2014/main" id="{533C501D-CD08-4BB2-B8C2-BE4669F85CC5}"/>
                  </a:ext>
                </a:extLst>
              </p:cNvPr>
              <p:cNvGrpSpPr/>
              <p:nvPr/>
            </p:nvGrpSpPr>
            <p:grpSpPr>
              <a:xfrm>
                <a:off x="4244527" y="2419898"/>
                <a:ext cx="128323" cy="113286"/>
                <a:chOff x="4244527" y="2419898"/>
                <a:chExt cx="128323" cy="113286"/>
              </a:xfrm>
              <a:grpFill/>
            </p:grpSpPr>
            <p:sp>
              <p:nvSpPr>
                <p:cNvPr id="11" name="Полилиния 663">
                  <a:extLst>
                    <a:ext uri="{FF2B5EF4-FFF2-40B4-BE49-F238E27FC236}">
                      <a16:creationId xmlns:a16="http://schemas.microsoft.com/office/drawing/2014/main" id="{244F29AA-2450-4606-8F44-CBD5B5C9A8B3}"/>
                    </a:ext>
                  </a:extLst>
                </p:cNvPr>
                <p:cNvSpPr/>
                <p:nvPr/>
              </p:nvSpPr>
              <p:spPr>
                <a:xfrm>
                  <a:off x="4244527" y="2419898"/>
                  <a:ext cx="107700" cy="107717"/>
                </a:xfrm>
                <a:custGeom>
                  <a:avLst/>
                  <a:gdLst>
                    <a:gd name="connsiteX0" fmla="*/ 101700 w 107700"/>
                    <a:gd name="connsiteY0" fmla="*/ 107718 h 107717"/>
                    <a:gd name="connsiteX1" fmla="*/ 95700 w 107700"/>
                    <a:gd name="connsiteY1" fmla="*/ 101718 h 107717"/>
                    <a:gd name="connsiteX2" fmla="*/ 6000 w 107700"/>
                    <a:gd name="connsiteY2" fmla="*/ 12000 h 107717"/>
                    <a:gd name="connsiteX3" fmla="*/ 0 w 107700"/>
                    <a:gd name="connsiteY3" fmla="*/ 6000 h 107717"/>
                    <a:gd name="connsiteX4" fmla="*/ 6000 w 107700"/>
                    <a:gd name="connsiteY4" fmla="*/ 0 h 107717"/>
                    <a:gd name="connsiteX5" fmla="*/ 107700 w 107700"/>
                    <a:gd name="connsiteY5" fmla="*/ 101718 h 107717"/>
                    <a:gd name="connsiteX6" fmla="*/ 101700 w 107700"/>
                    <a:gd name="connsiteY6" fmla="*/ 107718 h 10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7700" h="107717">
                      <a:moveTo>
                        <a:pt x="101700" y="107718"/>
                      </a:moveTo>
                      <a:cubicBezTo>
                        <a:pt x="98382" y="107718"/>
                        <a:pt x="95700" y="105030"/>
                        <a:pt x="95700" y="101718"/>
                      </a:cubicBezTo>
                      <a:cubicBezTo>
                        <a:pt x="95700" y="52248"/>
                        <a:pt x="55458" y="12000"/>
                        <a:pt x="6000" y="12000"/>
                      </a:cubicBezTo>
                      <a:cubicBezTo>
                        <a:pt x="2688" y="12000"/>
                        <a:pt x="0" y="9312"/>
                        <a:pt x="0" y="6000"/>
                      </a:cubicBezTo>
                      <a:cubicBezTo>
                        <a:pt x="0" y="2688"/>
                        <a:pt x="2688" y="0"/>
                        <a:pt x="6000" y="0"/>
                      </a:cubicBezTo>
                      <a:cubicBezTo>
                        <a:pt x="62082" y="0"/>
                        <a:pt x="107700" y="45630"/>
                        <a:pt x="107700" y="101718"/>
                      </a:cubicBezTo>
                      <a:cubicBezTo>
                        <a:pt x="107700" y="105030"/>
                        <a:pt x="105018" y="107718"/>
                        <a:pt x="101700" y="107718"/>
                      </a:cubicBezTo>
                      <a:close/>
                    </a:path>
                  </a:pathLst>
                </a:custGeom>
                <a:grpFill/>
                <a:ln w="59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2" name="Полилиния 665">
                  <a:extLst>
                    <a:ext uri="{FF2B5EF4-FFF2-40B4-BE49-F238E27FC236}">
                      <a16:creationId xmlns:a16="http://schemas.microsoft.com/office/drawing/2014/main" id="{1EDBCCBC-F875-4926-A357-16ACADE380DD}"/>
                    </a:ext>
                  </a:extLst>
                </p:cNvPr>
                <p:cNvSpPr/>
                <p:nvPr/>
              </p:nvSpPr>
              <p:spPr>
                <a:xfrm>
                  <a:off x="4315913" y="2493987"/>
                  <a:ext cx="56936" cy="39197"/>
                </a:xfrm>
                <a:custGeom>
                  <a:avLst/>
                  <a:gdLst>
                    <a:gd name="connsiteX0" fmla="*/ 31243 w 56936"/>
                    <a:gd name="connsiteY0" fmla="*/ 39197 h 39197"/>
                    <a:gd name="connsiteX1" fmla="*/ 2347 w 56936"/>
                    <a:gd name="connsiteY1" fmla="*/ 16979 h 39197"/>
                    <a:gd name="connsiteX2" fmla="*/ 1243 w 56936"/>
                    <a:gd name="connsiteY2" fmla="*/ 8567 h 39197"/>
                    <a:gd name="connsiteX3" fmla="*/ 9655 w 56936"/>
                    <a:gd name="connsiteY3" fmla="*/ 7463 h 39197"/>
                    <a:gd name="connsiteX4" fmla="*/ 29377 w 56936"/>
                    <a:gd name="connsiteY4" fmla="*/ 22625 h 39197"/>
                    <a:gd name="connsiteX5" fmla="*/ 46315 w 56936"/>
                    <a:gd name="connsiteY5" fmla="*/ 2171 h 39197"/>
                    <a:gd name="connsiteX6" fmla="*/ 54763 w 56936"/>
                    <a:gd name="connsiteY6" fmla="*/ 1379 h 39197"/>
                    <a:gd name="connsiteX7" fmla="*/ 55561 w 56936"/>
                    <a:gd name="connsiteY7" fmla="*/ 9827 h 39197"/>
                    <a:gd name="connsiteX8" fmla="*/ 31243 w 56936"/>
                    <a:gd name="connsiteY8" fmla="*/ 39197 h 39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936" h="39197">
                      <a:moveTo>
                        <a:pt x="31243" y="39197"/>
                      </a:moveTo>
                      <a:lnTo>
                        <a:pt x="2347" y="16979"/>
                      </a:lnTo>
                      <a:cubicBezTo>
                        <a:pt x="-281" y="14957"/>
                        <a:pt x="-779" y="11189"/>
                        <a:pt x="1243" y="8567"/>
                      </a:cubicBezTo>
                      <a:cubicBezTo>
                        <a:pt x="3265" y="5933"/>
                        <a:pt x="7033" y="5441"/>
                        <a:pt x="9655" y="7463"/>
                      </a:cubicBezTo>
                      <a:lnTo>
                        <a:pt x="29377" y="22625"/>
                      </a:lnTo>
                      <a:lnTo>
                        <a:pt x="46315" y="2171"/>
                      </a:lnTo>
                      <a:cubicBezTo>
                        <a:pt x="48439" y="-373"/>
                        <a:pt x="52207" y="-739"/>
                        <a:pt x="54763" y="1379"/>
                      </a:cubicBezTo>
                      <a:cubicBezTo>
                        <a:pt x="57319" y="3491"/>
                        <a:pt x="57667" y="7271"/>
                        <a:pt x="55561" y="9827"/>
                      </a:cubicBezTo>
                      <a:lnTo>
                        <a:pt x="31243" y="39197"/>
                      </a:lnTo>
                      <a:close/>
                    </a:path>
                  </a:pathLst>
                </a:custGeom>
                <a:grpFill/>
                <a:ln w="59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8" name="Рисунок 565">
                <a:extLst>
                  <a:ext uri="{FF2B5EF4-FFF2-40B4-BE49-F238E27FC236}">
                    <a16:creationId xmlns:a16="http://schemas.microsoft.com/office/drawing/2014/main" id="{558CEFEE-3C7A-4DB6-A016-409165741E6C}"/>
                  </a:ext>
                </a:extLst>
              </p:cNvPr>
              <p:cNvGrpSpPr/>
              <p:nvPr/>
            </p:nvGrpSpPr>
            <p:grpSpPr>
              <a:xfrm>
                <a:off x="4117912" y="2546079"/>
                <a:ext cx="128894" cy="113447"/>
                <a:chOff x="4117912" y="2546079"/>
                <a:chExt cx="128894" cy="113447"/>
              </a:xfrm>
              <a:grpFill/>
            </p:grpSpPr>
            <p:sp>
              <p:nvSpPr>
                <p:cNvPr id="9" name="Полилиния 673">
                  <a:extLst>
                    <a:ext uri="{FF2B5EF4-FFF2-40B4-BE49-F238E27FC236}">
                      <a16:creationId xmlns:a16="http://schemas.microsoft.com/office/drawing/2014/main" id="{A281765C-4A6E-4ECB-B6CF-BF6B7C9026EE}"/>
                    </a:ext>
                  </a:extLst>
                </p:cNvPr>
                <p:cNvSpPr/>
                <p:nvPr/>
              </p:nvSpPr>
              <p:spPr>
                <a:xfrm>
                  <a:off x="4139094" y="2551820"/>
                  <a:ext cx="107711" cy="107706"/>
                </a:xfrm>
                <a:custGeom>
                  <a:avLst/>
                  <a:gdLst>
                    <a:gd name="connsiteX0" fmla="*/ 101712 w 107711"/>
                    <a:gd name="connsiteY0" fmla="*/ 107706 h 107706"/>
                    <a:gd name="connsiteX1" fmla="*/ 0 w 107711"/>
                    <a:gd name="connsiteY1" fmla="*/ 6000 h 107706"/>
                    <a:gd name="connsiteX2" fmla="*/ 6000 w 107711"/>
                    <a:gd name="connsiteY2" fmla="*/ 0 h 107706"/>
                    <a:gd name="connsiteX3" fmla="*/ 12000 w 107711"/>
                    <a:gd name="connsiteY3" fmla="*/ 6000 h 107706"/>
                    <a:gd name="connsiteX4" fmla="*/ 101712 w 107711"/>
                    <a:gd name="connsiteY4" fmla="*/ 95706 h 107706"/>
                    <a:gd name="connsiteX5" fmla="*/ 107712 w 107711"/>
                    <a:gd name="connsiteY5" fmla="*/ 101706 h 107706"/>
                    <a:gd name="connsiteX6" fmla="*/ 101712 w 107711"/>
                    <a:gd name="connsiteY6" fmla="*/ 107706 h 10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7711" h="107706">
                      <a:moveTo>
                        <a:pt x="101712" y="107706"/>
                      </a:moveTo>
                      <a:cubicBezTo>
                        <a:pt x="45630" y="107706"/>
                        <a:pt x="0" y="62082"/>
                        <a:pt x="0" y="6000"/>
                      </a:cubicBezTo>
                      <a:cubicBezTo>
                        <a:pt x="0" y="2682"/>
                        <a:pt x="2688" y="0"/>
                        <a:pt x="6000" y="0"/>
                      </a:cubicBezTo>
                      <a:cubicBezTo>
                        <a:pt x="9312" y="0"/>
                        <a:pt x="12000" y="2682"/>
                        <a:pt x="12000" y="6000"/>
                      </a:cubicBezTo>
                      <a:cubicBezTo>
                        <a:pt x="12000" y="55464"/>
                        <a:pt x="52248" y="95706"/>
                        <a:pt x="101712" y="95706"/>
                      </a:cubicBezTo>
                      <a:cubicBezTo>
                        <a:pt x="105024" y="95706"/>
                        <a:pt x="107712" y="98388"/>
                        <a:pt x="107712" y="101706"/>
                      </a:cubicBezTo>
                      <a:cubicBezTo>
                        <a:pt x="107712" y="105024"/>
                        <a:pt x="105024" y="107706"/>
                        <a:pt x="101712" y="107706"/>
                      </a:cubicBezTo>
                      <a:close/>
                    </a:path>
                  </a:pathLst>
                </a:custGeom>
                <a:grpFill/>
                <a:ln w="59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" name="Полилиния 674">
                  <a:extLst>
                    <a:ext uri="{FF2B5EF4-FFF2-40B4-BE49-F238E27FC236}">
                      <a16:creationId xmlns:a16="http://schemas.microsoft.com/office/drawing/2014/main" id="{0F124CF6-D112-4FC1-AB8D-AE39AA9B3105}"/>
                    </a:ext>
                  </a:extLst>
                </p:cNvPr>
                <p:cNvSpPr/>
                <p:nvPr/>
              </p:nvSpPr>
              <p:spPr>
                <a:xfrm>
                  <a:off x="4117912" y="2546079"/>
                  <a:ext cx="56934" cy="39197"/>
                </a:xfrm>
                <a:custGeom>
                  <a:avLst/>
                  <a:gdLst>
                    <a:gd name="connsiteX0" fmla="*/ 5996 w 56934"/>
                    <a:gd name="connsiteY0" fmla="*/ 39198 h 39197"/>
                    <a:gd name="connsiteX1" fmla="*/ 2174 w 56934"/>
                    <a:gd name="connsiteY1" fmla="*/ 37824 h 39197"/>
                    <a:gd name="connsiteX2" fmla="*/ 1376 w 56934"/>
                    <a:gd name="connsiteY2" fmla="*/ 29376 h 39197"/>
                    <a:gd name="connsiteX3" fmla="*/ 25688 w 56934"/>
                    <a:gd name="connsiteY3" fmla="*/ 0 h 39197"/>
                    <a:gd name="connsiteX4" fmla="*/ 54590 w 56934"/>
                    <a:gd name="connsiteY4" fmla="*/ 22218 h 39197"/>
                    <a:gd name="connsiteX5" fmla="*/ 55694 w 56934"/>
                    <a:gd name="connsiteY5" fmla="*/ 30630 h 39197"/>
                    <a:gd name="connsiteX6" fmla="*/ 47282 w 56934"/>
                    <a:gd name="connsiteY6" fmla="*/ 31734 h 39197"/>
                    <a:gd name="connsiteX7" fmla="*/ 27554 w 56934"/>
                    <a:gd name="connsiteY7" fmla="*/ 16572 h 39197"/>
                    <a:gd name="connsiteX8" fmla="*/ 10622 w 56934"/>
                    <a:gd name="connsiteY8" fmla="*/ 37026 h 39197"/>
                    <a:gd name="connsiteX9" fmla="*/ 5996 w 56934"/>
                    <a:gd name="connsiteY9" fmla="*/ 39198 h 39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934" h="39197">
                      <a:moveTo>
                        <a:pt x="5996" y="39198"/>
                      </a:moveTo>
                      <a:cubicBezTo>
                        <a:pt x="4646" y="39198"/>
                        <a:pt x="3290" y="38748"/>
                        <a:pt x="2174" y="37824"/>
                      </a:cubicBezTo>
                      <a:cubicBezTo>
                        <a:pt x="-376" y="35706"/>
                        <a:pt x="-736" y="31932"/>
                        <a:pt x="1376" y="29376"/>
                      </a:cubicBezTo>
                      <a:lnTo>
                        <a:pt x="25688" y="0"/>
                      </a:lnTo>
                      <a:lnTo>
                        <a:pt x="54590" y="22218"/>
                      </a:lnTo>
                      <a:cubicBezTo>
                        <a:pt x="57218" y="24240"/>
                        <a:pt x="57710" y="28008"/>
                        <a:pt x="55694" y="30630"/>
                      </a:cubicBezTo>
                      <a:cubicBezTo>
                        <a:pt x="53672" y="33258"/>
                        <a:pt x="49898" y="33750"/>
                        <a:pt x="47282" y="31734"/>
                      </a:cubicBezTo>
                      <a:lnTo>
                        <a:pt x="27554" y="16572"/>
                      </a:lnTo>
                      <a:lnTo>
                        <a:pt x="10622" y="37026"/>
                      </a:lnTo>
                      <a:cubicBezTo>
                        <a:pt x="9440" y="38460"/>
                        <a:pt x="7724" y="39198"/>
                        <a:pt x="5996" y="39198"/>
                      </a:cubicBezTo>
                      <a:close/>
                    </a:path>
                  </a:pathLst>
                </a:custGeom>
                <a:grpFill/>
                <a:ln w="59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4715204-9F54-48F6-AEFB-886580A8FED1}"/>
                </a:ext>
              </a:extLst>
            </p:cNvPr>
            <p:cNvSpPr txBox="1"/>
            <p:nvPr/>
          </p:nvSpPr>
          <p:spPr>
            <a:xfrm>
              <a:off x="4591730" y="2590694"/>
              <a:ext cx="30107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  <a:t>Готов уделять время </a:t>
              </a:r>
              <a:b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  <a:t>для регулярного общения 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E2332A1-8A7E-4999-BD03-A4782AFF4CC7}"/>
              </a:ext>
            </a:extLst>
          </p:cNvPr>
          <p:cNvSpPr txBox="1"/>
          <p:nvPr/>
        </p:nvSpPr>
        <p:spPr>
          <a:xfrm>
            <a:off x="4438422" y="5336956"/>
            <a:ext cx="2404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Готов предоставить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3 рекомендации</a:t>
            </a:r>
          </a:p>
        </p:txBody>
      </p:sp>
      <p:grpSp>
        <p:nvGrpSpPr>
          <p:cNvPr id="21" name="Рисунок 669">
            <a:extLst>
              <a:ext uri="{FF2B5EF4-FFF2-40B4-BE49-F238E27FC236}">
                <a16:creationId xmlns:a16="http://schemas.microsoft.com/office/drawing/2014/main" id="{FFC87EEC-EEF9-44AE-822E-14265936600F}"/>
              </a:ext>
            </a:extLst>
          </p:cNvPr>
          <p:cNvGrpSpPr/>
          <p:nvPr/>
        </p:nvGrpSpPr>
        <p:grpSpPr>
          <a:xfrm>
            <a:off x="9534425" y="4539946"/>
            <a:ext cx="574735" cy="574741"/>
            <a:chOff x="5574177" y="4104314"/>
            <a:chExt cx="288000" cy="288003"/>
          </a:xfrm>
          <a:solidFill>
            <a:srgbClr val="660099"/>
          </a:solidFill>
        </p:grpSpPr>
        <p:grpSp>
          <p:nvGrpSpPr>
            <p:cNvPr id="22" name="Рисунок 669">
              <a:extLst>
                <a:ext uri="{FF2B5EF4-FFF2-40B4-BE49-F238E27FC236}">
                  <a16:creationId xmlns:a16="http://schemas.microsoft.com/office/drawing/2014/main" id="{F7D65D40-1775-4037-8E65-9056B8A41063}"/>
                </a:ext>
              </a:extLst>
            </p:cNvPr>
            <p:cNvGrpSpPr/>
            <p:nvPr/>
          </p:nvGrpSpPr>
          <p:grpSpPr>
            <a:xfrm>
              <a:off x="5574177" y="4158515"/>
              <a:ext cx="288000" cy="233802"/>
              <a:chOff x="5574177" y="4158515"/>
              <a:chExt cx="288000" cy="233802"/>
            </a:xfrm>
            <a:grpFill/>
          </p:grpSpPr>
          <p:sp>
            <p:nvSpPr>
              <p:cNvPr id="28" name="Полилиния 39">
                <a:extLst>
                  <a:ext uri="{FF2B5EF4-FFF2-40B4-BE49-F238E27FC236}">
                    <a16:creationId xmlns:a16="http://schemas.microsoft.com/office/drawing/2014/main" id="{235A86C9-EB0A-4588-BB59-7E897E478396}"/>
                  </a:ext>
                </a:extLst>
              </p:cNvPr>
              <p:cNvSpPr/>
              <p:nvPr/>
            </p:nvSpPr>
            <p:spPr>
              <a:xfrm>
                <a:off x="5574177" y="4158515"/>
                <a:ext cx="149412" cy="233802"/>
              </a:xfrm>
              <a:custGeom>
                <a:avLst/>
                <a:gdLst>
                  <a:gd name="connsiteX0" fmla="*/ 143418 w 149412"/>
                  <a:gd name="connsiteY0" fmla="*/ 233802 h 233802"/>
                  <a:gd name="connsiteX1" fmla="*/ 141432 w 149412"/>
                  <a:gd name="connsiteY1" fmla="*/ 233460 h 233802"/>
                  <a:gd name="connsiteX2" fmla="*/ 20436 w 149412"/>
                  <a:gd name="connsiteY2" fmla="*/ 208056 h 233802"/>
                  <a:gd name="connsiteX3" fmla="*/ 8046 w 149412"/>
                  <a:gd name="connsiteY3" fmla="*/ 208716 h 233802"/>
                  <a:gd name="connsiteX4" fmla="*/ 3372 w 149412"/>
                  <a:gd name="connsiteY4" fmla="*/ 207252 h 233802"/>
                  <a:gd name="connsiteX5" fmla="*/ 1344 w 149412"/>
                  <a:gd name="connsiteY5" fmla="*/ 202800 h 233802"/>
                  <a:gd name="connsiteX6" fmla="*/ 0 w 149412"/>
                  <a:gd name="connsiteY6" fmla="*/ 7014 h 233802"/>
                  <a:gd name="connsiteX7" fmla="*/ 5088 w 149412"/>
                  <a:gd name="connsiteY7" fmla="*/ 1044 h 233802"/>
                  <a:gd name="connsiteX8" fmla="*/ 23592 w 149412"/>
                  <a:gd name="connsiteY8" fmla="*/ 0 h 233802"/>
                  <a:gd name="connsiteX9" fmla="*/ 146016 w 149412"/>
                  <a:gd name="connsiteY9" fmla="*/ 30018 h 233802"/>
                  <a:gd name="connsiteX10" fmla="*/ 149412 w 149412"/>
                  <a:gd name="connsiteY10" fmla="*/ 35424 h 233802"/>
                  <a:gd name="connsiteX11" fmla="*/ 149412 w 149412"/>
                  <a:gd name="connsiteY11" fmla="*/ 227802 h 233802"/>
                  <a:gd name="connsiteX12" fmla="*/ 146886 w 149412"/>
                  <a:gd name="connsiteY12" fmla="*/ 232692 h 233802"/>
                  <a:gd name="connsiteX13" fmla="*/ 143418 w 149412"/>
                  <a:gd name="connsiteY13" fmla="*/ 233802 h 233802"/>
                  <a:gd name="connsiteX14" fmla="*/ 20436 w 149412"/>
                  <a:gd name="connsiteY14" fmla="*/ 196056 h 233802"/>
                  <a:gd name="connsiteX15" fmla="*/ 137418 w 149412"/>
                  <a:gd name="connsiteY15" fmla="*/ 219462 h 233802"/>
                  <a:gd name="connsiteX16" fmla="*/ 137418 w 149412"/>
                  <a:gd name="connsiteY16" fmla="*/ 39222 h 233802"/>
                  <a:gd name="connsiteX17" fmla="*/ 23592 w 149412"/>
                  <a:gd name="connsiteY17" fmla="*/ 11994 h 233802"/>
                  <a:gd name="connsiteX18" fmla="*/ 12036 w 149412"/>
                  <a:gd name="connsiteY18" fmla="*/ 12390 h 233802"/>
                  <a:gd name="connsiteX19" fmla="*/ 13296 w 149412"/>
                  <a:gd name="connsiteY19" fmla="*/ 196242 h 233802"/>
                  <a:gd name="connsiteX20" fmla="*/ 20436 w 149412"/>
                  <a:gd name="connsiteY20" fmla="*/ 196056 h 23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9412" h="233802">
                    <a:moveTo>
                      <a:pt x="143418" y="233802"/>
                    </a:moveTo>
                    <a:cubicBezTo>
                      <a:pt x="142752" y="233802"/>
                      <a:pt x="142080" y="233688"/>
                      <a:pt x="141432" y="233460"/>
                    </a:cubicBezTo>
                    <a:cubicBezTo>
                      <a:pt x="140706" y="233208"/>
                      <a:pt x="68448" y="208056"/>
                      <a:pt x="20436" y="208056"/>
                    </a:cubicBezTo>
                    <a:cubicBezTo>
                      <a:pt x="15954" y="208056"/>
                      <a:pt x="11784" y="208278"/>
                      <a:pt x="8046" y="208716"/>
                    </a:cubicBezTo>
                    <a:cubicBezTo>
                      <a:pt x="6348" y="208944"/>
                      <a:pt x="4650" y="208386"/>
                      <a:pt x="3372" y="207252"/>
                    </a:cubicBezTo>
                    <a:cubicBezTo>
                      <a:pt x="2094" y="206124"/>
                      <a:pt x="1356" y="204504"/>
                      <a:pt x="1344" y="202800"/>
                    </a:cubicBezTo>
                    <a:lnTo>
                      <a:pt x="0" y="7014"/>
                    </a:lnTo>
                    <a:cubicBezTo>
                      <a:pt x="-18" y="4038"/>
                      <a:pt x="2142" y="1494"/>
                      <a:pt x="5088" y="1044"/>
                    </a:cubicBezTo>
                    <a:cubicBezTo>
                      <a:pt x="5364" y="1002"/>
                      <a:pt x="12012" y="0"/>
                      <a:pt x="23592" y="0"/>
                    </a:cubicBezTo>
                    <a:cubicBezTo>
                      <a:pt x="45996" y="0"/>
                      <a:pt x="91698" y="3900"/>
                      <a:pt x="146016" y="30018"/>
                    </a:cubicBezTo>
                    <a:cubicBezTo>
                      <a:pt x="148092" y="31020"/>
                      <a:pt x="149412" y="33120"/>
                      <a:pt x="149412" y="35424"/>
                    </a:cubicBezTo>
                    <a:lnTo>
                      <a:pt x="149412" y="227802"/>
                    </a:lnTo>
                    <a:cubicBezTo>
                      <a:pt x="149412" y="229746"/>
                      <a:pt x="148476" y="231570"/>
                      <a:pt x="146886" y="232692"/>
                    </a:cubicBezTo>
                    <a:cubicBezTo>
                      <a:pt x="145860" y="233430"/>
                      <a:pt x="144642" y="233802"/>
                      <a:pt x="143418" y="233802"/>
                    </a:cubicBezTo>
                    <a:close/>
                    <a:moveTo>
                      <a:pt x="20436" y="196056"/>
                    </a:moveTo>
                    <a:cubicBezTo>
                      <a:pt x="61368" y="196056"/>
                      <a:pt x="116862" y="212778"/>
                      <a:pt x="137418" y="219462"/>
                    </a:cubicBezTo>
                    <a:lnTo>
                      <a:pt x="137418" y="39222"/>
                    </a:lnTo>
                    <a:cubicBezTo>
                      <a:pt x="86754" y="15582"/>
                      <a:pt x="44514" y="11994"/>
                      <a:pt x="23592" y="11994"/>
                    </a:cubicBezTo>
                    <a:cubicBezTo>
                      <a:pt x="18744" y="11994"/>
                      <a:pt x="14844" y="12186"/>
                      <a:pt x="12036" y="12390"/>
                    </a:cubicBezTo>
                    <a:lnTo>
                      <a:pt x="13296" y="196242"/>
                    </a:lnTo>
                    <a:cubicBezTo>
                      <a:pt x="15594" y="196122"/>
                      <a:pt x="17976" y="196056"/>
                      <a:pt x="20436" y="196056"/>
                    </a:cubicBezTo>
                    <a:close/>
                  </a:path>
                </a:pathLst>
              </a:custGeom>
              <a:grpFill/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40">
                <a:extLst>
                  <a:ext uri="{FF2B5EF4-FFF2-40B4-BE49-F238E27FC236}">
                    <a16:creationId xmlns:a16="http://schemas.microsoft.com/office/drawing/2014/main" id="{654270B8-D246-4D08-B82D-AAAFEA2B2509}"/>
                  </a:ext>
                </a:extLst>
              </p:cNvPr>
              <p:cNvSpPr/>
              <p:nvPr/>
            </p:nvSpPr>
            <p:spPr>
              <a:xfrm>
                <a:off x="5712754" y="4158515"/>
                <a:ext cx="149424" cy="233802"/>
              </a:xfrm>
              <a:custGeom>
                <a:avLst/>
                <a:gdLst>
                  <a:gd name="connsiteX0" fmla="*/ 6000 w 149424"/>
                  <a:gd name="connsiteY0" fmla="*/ 233802 h 233802"/>
                  <a:gd name="connsiteX1" fmla="*/ 2532 w 149424"/>
                  <a:gd name="connsiteY1" fmla="*/ 232692 h 233802"/>
                  <a:gd name="connsiteX2" fmla="*/ 0 w 149424"/>
                  <a:gd name="connsiteY2" fmla="*/ 227802 h 233802"/>
                  <a:gd name="connsiteX3" fmla="*/ 0 w 149424"/>
                  <a:gd name="connsiteY3" fmla="*/ 35424 h 233802"/>
                  <a:gd name="connsiteX4" fmla="*/ 3396 w 149424"/>
                  <a:gd name="connsiteY4" fmla="*/ 30018 h 233802"/>
                  <a:gd name="connsiteX5" fmla="*/ 125826 w 149424"/>
                  <a:gd name="connsiteY5" fmla="*/ 0 h 233802"/>
                  <a:gd name="connsiteX6" fmla="*/ 144336 w 149424"/>
                  <a:gd name="connsiteY6" fmla="*/ 1044 h 233802"/>
                  <a:gd name="connsiteX7" fmla="*/ 149424 w 149424"/>
                  <a:gd name="connsiteY7" fmla="*/ 7014 h 233802"/>
                  <a:gd name="connsiteX8" fmla="*/ 148074 w 149424"/>
                  <a:gd name="connsiteY8" fmla="*/ 202800 h 233802"/>
                  <a:gd name="connsiteX9" fmla="*/ 146046 w 149424"/>
                  <a:gd name="connsiteY9" fmla="*/ 207252 h 233802"/>
                  <a:gd name="connsiteX10" fmla="*/ 141378 w 149424"/>
                  <a:gd name="connsiteY10" fmla="*/ 208716 h 233802"/>
                  <a:gd name="connsiteX11" fmla="*/ 128988 w 149424"/>
                  <a:gd name="connsiteY11" fmla="*/ 208056 h 233802"/>
                  <a:gd name="connsiteX12" fmla="*/ 7986 w 149424"/>
                  <a:gd name="connsiteY12" fmla="*/ 233460 h 233802"/>
                  <a:gd name="connsiteX13" fmla="*/ 6000 w 149424"/>
                  <a:gd name="connsiteY13" fmla="*/ 233802 h 233802"/>
                  <a:gd name="connsiteX14" fmla="*/ 12006 w 149424"/>
                  <a:gd name="connsiteY14" fmla="*/ 39222 h 233802"/>
                  <a:gd name="connsiteX15" fmla="*/ 12006 w 149424"/>
                  <a:gd name="connsiteY15" fmla="*/ 219462 h 233802"/>
                  <a:gd name="connsiteX16" fmla="*/ 128988 w 149424"/>
                  <a:gd name="connsiteY16" fmla="*/ 196056 h 233802"/>
                  <a:gd name="connsiteX17" fmla="*/ 136122 w 149424"/>
                  <a:gd name="connsiteY17" fmla="*/ 196242 h 233802"/>
                  <a:gd name="connsiteX18" fmla="*/ 137388 w 149424"/>
                  <a:gd name="connsiteY18" fmla="*/ 12390 h 233802"/>
                  <a:gd name="connsiteX19" fmla="*/ 125826 w 149424"/>
                  <a:gd name="connsiteY19" fmla="*/ 11994 h 233802"/>
                  <a:gd name="connsiteX20" fmla="*/ 12006 w 149424"/>
                  <a:gd name="connsiteY20" fmla="*/ 39222 h 23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9424" h="233802">
                    <a:moveTo>
                      <a:pt x="6000" y="233802"/>
                    </a:moveTo>
                    <a:cubicBezTo>
                      <a:pt x="4770" y="233802"/>
                      <a:pt x="3558" y="233424"/>
                      <a:pt x="2532" y="232692"/>
                    </a:cubicBezTo>
                    <a:cubicBezTo>
                      <a:pt x="942" y="231564"/>
                      <a:pt x="0" y="229746"/>
                      <a:pt x="0" y="227802"/>
                    </a:cubicBezTo>
                    <a:lnTo>
                      <a:pt x="0" y="35424"/>
                    </a:lnTo>
                    <a:cubicBezTo>
                      <a:pt x="0" y="33120"/>
                      <a:pt x="1320" y="31014"/>
                      <a:pt x="3396" y="30018"/>
                    </a:cubicBezTo>
                    <a:cubicBezTo>
                      <a:pt x="57714" y="3894"/>
                      <a:pt x="103416" y="0"/>
                      <a:pt x="125826" y="0"/>
                    </a:cubicBezTo>
                    <a:cubicBezTo>
                      <a:pt x="137412" y="0"/>
                      <a:pt x="144054" y="1002"/>
                      <a:pt x="144336" y="1044"/>
                    </a:cubicBezTo>
                    <a:cubicBezTo>
                      <a:pt x="147276" y="1494"/>
                      <a:pt x="149442" y="4038"/>
                      <a:pt x="149424" y="7014"/>
                    </a:cubicBezTo>
                    <a:lnTo>
                      <a:pt x="148074" y="202800"/>
                    </a:lnTo>
                    <a:cubicBezTo>
                      <a:pt x="148062" y="204504"/>
                      <a:pt x="147324" y="206130"/>
                      <a:pt x="146046" y="207252"/>
                    </a:cubicBezTo>
                    <a:cubicBezTo>
                      <a:pt x="144768" y="208386"/>
                      <a:pt x="143070" y="208926"/>
                      <a:pt x="141378" y="208716"/>
                    </a:cubicBezTo>
                    <a:cubicBezTo>
                      <a:pt x="137634" y="208278"/>
                      <a:pt x="133464" y="208056"/>
                      <a:pt x="128988" y="208056"/>
                    </a:cubicBezTo>
                    <a:cubicBezTo>
                      <a:pt x="80940" y="208056"/>
                      <a:pt x="8712" y="233208"/>
                      <a:pt x="7986" y="233460"/>
                    </a:cubicBezTo>
                    <a:cubicBezTo>
                      <a:pt x="7338" y="233688"/>
                      <a:pt x="6672" y="233802"/>
                      <a:pt x="6000" y="233802"/>
                    </a:cubicBezTo>
                    <a:close/>
                    <a:moveTo>
                      <a:pt x="12006" y="39222"/>
                    </a:moveTo>
                    <a:lnTo>
                      <a:pt x="12006" y="219462"/>
                    </a:lnTo>
                    <a:cubicBezTo>
                      <a:pt x="32556" y="212778"/>
                      <a:pt x="88056" y="196056"/>
                      <a:pt x="128988" y="196056"/>
                    </a:cubicBezTo>
                    <a:cubicBezTo>
                      <a:pt x="131442" y="196056"/>
                      <a:pt x="133830" y="196122"/>
                      <a:pt x="136122" y="196242"/>
                    </a:cubicBezTo>
                    <a:lnTo>
                      <a:pt x="137388" y="12390"/>
                    </a:lnTo>
                    <a:cubicBezTo>
                      <a:pt x="134574" y="12186"/>
                      <a:pt x="130680" y="11994"/>
                      <a:pt x="125826" y="11994"/>
                    </a:cubicBezTo>
                    <a:cubicBezTo>
                      <a:pt x="104910" y="11994"/>
                      <a:pt x="62670" y="15576"/>
                      <a:pt x="12006" y="39222"/>
                    </a:cubicBezTo>
                    <a:close/>
                  </a:path>
                </a:pathLst>
              </a:custGeom>
              <a:grpFill/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3" name="Рисунок 669">
              <a:extLst>
                <a:ext uri="{FF2B5EF4-FFF2-40B4-BE49-F238E27FC236}">
                  <a16:creationId xmlns:a16="http://schemas.microsoft.com/office/drawing/2014/main" id="{AE1274A1-37B3-4BCF-9B20-A8C45895F5F2}"/>
                </a:ext>
              </a:extLst>
            </p:cNvPr>
            <p:cNvGrpSpPr/>
            <p:nvPr/>
          </p:nvGrpSpPr>
          <p:grpSpPr>
            <a:xfrm>
              <a:off x="5592310" y="4104314"/>
              <a:ext cx="251742" cy="72417"/>
              <a:chOff x="5592310" y="4104314"/>
              <a:chExt cx="251742" cy="72417"/>
            </a:xfrm>
            <a:grpFill/>
          </p:grpSpPr>
          <p:sp>
            <p:nvSpPr>
              <p:cNvPr id="24" name="Полилиния 42">
                <a:extLst>
                  <a:ext uri="{FF2B5EF4-FFF2-40B4-BE49-F238E27FC236}">
                    <a16:creationId xmlns:a16="http://schemas.microsoft.com/office/drawing/2014/main" id="{E8812D29-F693-4DB9-9BB8-7F92CA12A42E}"/>
                  </a:ext>
                </a:extLst>
              </p:cNvPr>
              <p:cNvSpPr/>
              <p:nvPr/>
            </p:nvSpPr>
            <p:spPr>
              <a:xfrm>
                <a:off x="5592310" y="4127934"/>
                <a:ext cx="116705" cy="48798"/>
              </a:xfrm>
              <a:custGeom>
                <a:avLst/>
                <a:gdLst>
                  <a:gd name="connsiteX0" fmla="*/ 110706 w 116705"/>
                  <a:gd name="connsiteY0" fmla="*/ 48798 h 48798"/>
                  <a:gd name="connsiteX1" fmla="*/ 106890 w 116705"/>
                  <a:gd name="connsiteY1" fmla="*/ 47424 h 48798"/>
                  <a:gd name="connsiteX2" fmla="*/ 6000 w 116705"/>
                  <a:gd name="connsiteY2" fmla="*/ 12000 h 48798"/>
                  <a:gd name="connsiteX3" fmla="*/ 0 w 116705"/>
                  <a:gd name="connsiteY3" fmla="*/ 6000 h 48798"/>
                  <a:gd name="connsiteX4" fmla="*/ 6000 w 116705"/>
                  <a:gd name="connsiteY4" fmla="*/ 0 h 48798"/>
                  <a:gd name="connsiteX5" fmla="*/ 114522 w 116705"/>
                  <a:gd name="connsiteY5" fmla="*/ 38166 h 48798"/>
                  <a:gd name="connsiteX6" fmla="*/ 115332 w 116705"/>
                  <a:gd name="connsiteY6" fmla="*/ 46614 h 48798"/>
                  <a:gd name="connsiteX7" fmla="*/ 110706 w 116705"/>
                  <a:gd name="connsiteY7" fmla="*/ 48798 h 48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705" h="48798">
                    <a:moveTo>
                      <a:pt x="110706" y="48798"/>
                    </a:moveTo>
                    <a:cubicBezTo>
                      <a:pt x="109362" y="48798"/>
                      <a:pt x="108012" y="48348"/>
                      <a:pt x="106890" y="47424"/>
                    </a:cubicBezTo>
                    <a:cubicBezTo>
                      <a:pt x="64398" y="12402"/>
                      <a:pt x="6582" y="12000"/>
                      <a:pt x="6000" y="12000"/>
                    </a:cubicBezTo>
                    <a:cubicBezTo>
                      <a:pt x="2688" y="12000"/>
                      <a:pt x="0" y="9312"/>
                      <a:pt x="0" y="6000"/>
                    </a:cubicBezTo>
                    <a:cubicBezTo>
                      <a:pt x="0" y="2688"/>
                      <a:pt x="2688" y="0"/>
                      <a:pt x="6000" y="0"/>
                    </a:cubicBezTo>
                    <a:cubicBezTo>
                      <a:pt x="8538" y="0"/>
                      <a:pt x="68742" y="432"/>
                      <a:pt x="114522" y="38166"/>
                    </a:cubicBezTo>
                    <a:cubicBezTo>
                      <a:pt x="117078" y="40272"/>
                      <a:pt x="117444" y="44052"/>
                      <a:pt x="115332" y="46614"/>
                    </a:cubicBezTo>
                    <a:cubicBezTo>
                      <a:pt x="114150" y="48054"/>
                      <a:pt x="112434" y="48798"/>
                      <a:pt x="110706" y="48798"/>
                    </a:cubicBezTo>
                    <a:close/>
                  </a:path>
                </a:pathLst>
              </a:custGeom>
              <a:grpFill/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43">
                <a:extLst>
                  <a:ext uri="{FF2B5EF4-FFF2-40B4-BE49-F238E27FC236}">
                    <a16:creationId xmlns:a16="http://schemas.microsoft.com/office/drawing/2014/main" id="{CBC979D5-CFB8-4228-8021-35C7FEEB88BA}"/>
                  </a:ext>
                </a:extLst>
              </p:cNvPr>
              <p:cNvSpPr/>
              <p:nvPr/>
            </p:nvSpPr>
            <p:spPr>
              <a:xfrm>
                <a:off x="5639799" y="4104323"/>
                <a:ext cx="76939" cy="60402"/>
              </a:xfrm>
              <a:custGeom>
                <a:avLst/>
                <a:gdLst>
                  <a:gd name="connsiteX0" fmla="*/ 70932 w 76939"/>
                  <a:gd name="connsiteY0" fmla="*/ 60402 h 60402"/>
                  <a:gd name="connsiteX1" fmla="*/ 65958 w 76939"/>
                  <a:gd name="connsiteY1" fmla="*/ 57768 h 60402"/>
                  <a:gd name="connsiteX2" fmla="*/ 3708 w 76939"/>
                  <a:gd name="connsiteY2" fmla="*/ 11544 h 60402"/>
                  <a:gd name="connsiteX3" fmla="*/ 456 w 76939"/>
                  <a:gd name="connsiteY3" fmla="*/ 3708 h 60402"/>
                  <a:gd name="connsiteX4" fmla="*/ 8292 w 76939"/>
                  <a:gd name="connsiteY4" fmla="*/ 456 h 60402"/>
                  <a:gd name="connsiteX5" fmla="*/ 75906 w 76939"/>
                  <a:gd name="connsiteY5" fmla="*/ 51048 h 60402"/>
                  <a:gd name="connsiteX6" fmla="*/ 74298 w 76939"/>
                  <a:gd name="connsiteY6" fmla="*/ 59382 h 60402"/>
                  <a:gd name="connsiteX7" fmla="*/ 70932 w 76939"/>
                  <a:gd name="connsiteY7" fmla="*/ 60402 h 6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939" h="60402">
                    <a:moveTo>
                      <a:pt x="70932" y="60402"/>
                    </a:moveTo>
                    <a:cubicBezTo>
                      <a:pt x="69006" y="60402"/>
                      <a:pt x="67116" y="59478"/>
                      <a:pt x="65958" y="57768"/>
                    </a:cubicBezTo>
                    <a:cubicBezTo>
                      <a:pt x="46932" y="29652"/>
                      <a:pt x="4134" y="11724"/>
                      <a:pt x="3708" y="11544"/>
                    </a:cubicBezTo>
                    <a:cubicBezTo>
                      <a:pt x="648" y="10278"/>
                      <a:pt x="-810" y="6774"/>
                      <a:pt x="456" y="3708"/>
                    </a:cubicBezTo>
                    <a:cubicBezTo>
                      <a:pt x="1728" y="648"/>
                      <a:pt x="5220" y="-810"/>
                      <a:pt x="8292" y="456"/>
                    </a:cubicBezTo>
                    <a:cubicBezTo>
                      <a:pt x="10182" y="1236"/>
                      <a:pt x="54828" y="19908"/>
                      <a:pt x="75906" y="51048"/>
                    </a:cubicBezTo>
                    <a:cubicBezTo>
                      <a:pt x="77766" y="53796"/>
                      <a:pt x="77046" y="57522"/>
                      <a:pt x="74298" y="59382"/>
                    </a:cubicBezTo>
                    <a:cubicBezTo>
                      <a:pt x="73254" y="60066"/>
                      <a:pt x="72090" y="60402"/>
                      <a:pt x="70932" y="60402"/>
                    </a:cubicBezTo>
                    <a:close/>
                  </a:path>
                </a:pathLst>
              </a:custGeom>
              <a:grpFill/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44">
                <a:extLst>
                  <a:ext uri="{FF2B5EF4-FFF2-40B4-BE49-F238E27FC236}">
                    <a16:creationId xmlns:a16="http://schemas.microsoft.com/office/drawing/2014/main" id="{9FD137D0-C17D-4DAB-B56D-4565F4AB9C91}"/>
                  </a:ext>
                </a:extLst>
              </p:cNvPr>
              <p:cNvSpPr/>
              <p:nvPr/>
            </p:nvSpPr>
            <p:spPr>
              <a:xfrm>
                <a:off x="5727341" y="4127934"/>
                <a:ext cx="116710" cy="48798"/>
              </a:xfrm>
              <a:custGeom>
                <a:avLst/>
                <a:gdLst>
                  <a:gd name="connsiteX0" fmla="*/ 6005 w 116710"/>
                  <a:gd name="connsiteY0" fmla="*/ 48798 h 48798"/>
                  <a:gd name="connsiteX1" fmla="*/ 1373 w 116710"/>
                  <a:gd name="connsiteY1" fmla="*/ 46614 h 48798"/>
                  <a:gd name="connsiteX2" fmla="*/ 2189 w 116710"/>
                  <a:gd name="connsiteY2" fmla="*/ 38166 h 48798"/>
                  <a:gd name="connsiteX3" fmla="*/ 110711 w 116710"/>
                  <a:gd name="connsiteY3" fmla="*/ 0 h 48798"/>
                  <a:gd name="connsiteX4" fmla="*/ 116711 w 116710"/>
                  <a:gd name="connsiteY4" fmla="*/ 5994 h 48798"/>
                  <a:gd name="connsiteX5" fmla="*/ 110717 w 116710"/>
                  <a:gd name="connsiteY5" fmla="*/ 12000 h 48798"/>
                  <a:gd name="connsiteX6" fmla="*/ 9821 w 116710"/>
                  <a:gd name="connsiteY6" fmla="*/ 47424 h 48798"/>
                  <a:gd name="connsiteX7" fmla="*/ 6005 w 116710"/>
                  <a:gd name="connsiteY7" fmla="*/ 48798 h 48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710" h="48798">
                    <a:moveTo>
                      <a:pt x="6005" y="48798"/>
                    </a:moveTo>
                    <a:cubicBezTo>
                      <a:pt x="4271" y="48798"/>
                      <a:pt x="2555" y="48054"/>
                      <a:pt x="1373" y="46614"/>
                    </a:cubicBezTo>
                    <a:cubicBezTo>
                      <a:pt x="-739" y="44058"/>
                      <a:pt x="-373" y="40272"/>
                      <a:pt x="2189" y="38166"/>
                    </a:cubicBezTo>
                    <a:cubicBezTo>
                      <a:pt x="47969" y="432"/>
                      <a:pt x="108167" y="0"/>
                      <a:pt x="110711" y="0"/>
                    </a:cubicBezTo>
                    <a:cubicBezTo>
                      <a:pt x="114023" y="0"/>
                      <a:pt x="116705" y="2682"/>
                      <a:pt x="116711" y="5994"/>
                    </a:cubicBezTo>
                    <a:cubicBezTo>
                      <a:pt x="116711" y="9306"/>
                      <a:pt x="114029" y="11994"/>
                      <a:pt x="110717" y="12000"/>
                    </a:cubicBezTo>
                    <a:cubicBezTo>
                      <a:pt x="110135" y="12000"/>
                      <a:pt x="52199" y="12498"/>
                      <a:pt x="9821" y="47424"/>
                    </a:cubicBezTo>
                    <a:cubicBezTo>
                      <a:pt x="8705" y="48348"/>
                      <a:pt x="7349" y="48798"/>
                      <a:pt x="6005" y="48798"/>
                    </a:cubicBezTo>
                    <a:close/>
                  </a:path>
                </a:pathLst>
              </a:custGeom>
              <a:grpFill/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45">
                <a:extLst>
                  <a:ext uri="{FF2B5EF4-FFF2-40B4-BE49-F238E27FC236}">
                    <a16:creationId xmlns:a16="http://schemas.microsoft.com/office/drawing/2014/main" id="{F0315600-8BF9-4AE8-AE32-978EDBA6D871}"/>
                  </a:ext>
                </a:extLst>
              </p:cNvPr>
              <p:cNvSpPr/>
              <p:nvPr/>
            </p:nvSpPr>
            <p:spPr>
              <a:xfrm>
                <a:off x="5719621" y="4104314"/>
                <a:ext cx="76929" cy="60411"/>
              </a:xfrm>
              <a:custGeom>
                <a:avLst/>
                <a:gdLst>
                  <a:gd name="connsiteX0" fmla="*/ 5997 w 76929"/>
                  <a:gd name="connsiteY0" fmla="*/ 60412 h 60411"/>
                  <a:gd name="connsiteX1" fmla="*/ 2637 w 76929"/>
                  <a:gd name="connsiteY1" fmla="*/ 59380 h 60411"/>
                  <a:gd name="connsiteX2" fmla="*/ 1029 w 76929"/>
                  <a:gd name="connsiteY2" fmla="*/ 51046 h 60411"/>
                  <a:gd name="connsiteX3" fmla="*/ 68643 w 76929"/>
                  <a:gd name="connsiteY3" fmla="*/ 454 h 60411"/>
                  <a:gd name="connsiteX4" fmla="*/ 76473 w 76929"/>
                  <a:gd name="connsiteY4" fmla="*/ 3706 h 60411"/>
                  <a:gd name="connsiteX5" fmla="*/ 73221 w 76929"/>
                  <a:gd name="connsiteY5" fmla="*/ 11542 h 60411"/>
                  <a:gd name="connsiteX6" fmla="*/ 10971 w 76929"/>
                  <a:gd name="connsiteY6" fmla="*/ 57766 h 60411"/>
                  <a:gd name="connsiteX7" fmla="*/ 5997 w 76929"/>
                  <a:gd name="connsiteY7" fmla="*/ 60412 h 60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929" h="60411">
                    <a:moveTo>
                      <a:pt x="5997" y="60412"/>
                    </a:moveTo>
                    <a:cubicBezTo>
                      <a:pt x="4845" y="60412"/>
                      <a:pt x="3669" y="60076"/>
                      <a:pt x="2637" y="59380"/>
                    </a:cubicBezTo>
                    <a:cubicBezTo>
                      <a:pt x="-105" y="57520"/>
                      <a:pt x="-825" y="53794"/>
                      <a:pt x="1029" y="51046"/>
                    </a:cubicBezTo>
                    <a:cubicBezTo>
                      <a:pt x="22095" y="19912"/>
                      <a:pt x="66747" y="1234"/>
                      <a:pt x="68643" y="454"/>
                    </a:cubicBezTo>
                    <a:cubicBezTo>
                      <a:pt x="71673" y="-806"/>
                      <a:pt x="75207" y="646"/>
                      <a:pt x="76473" y="3706"/>
                    </a:cubicBezTo>
                    <a:cubicBezTo>
                      <a:pt x="77739" y="6766"/>
                      <a:pt x="76281" y="10276"/>
                      <a:pt x="73221" y="11542"/>
                    </a:cubicBezTo>
                    <a:cubicBezTo>
                      <a:pt x="72789" y="11722"/>
                      <a:pt x="29997" y="29650"/>
                      <a:pt x="10971" y="57766"/>
                    </a:cubicBezTo>
                    <a:cubicBezTo>
                      <a:pt x="9813" y="59488"/>
                      <a:pt x="7929" y="60412"/>
                      <a:pt x="5997" y="60412"/>
                    </a:cubicBezTo>
                    <a:close/>
                  </a:path>
                </a:pathLst>
              </a:custGeom>
              <a:grpFill/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BA7A4C0-1157-4BC4-9AE5-1A5C10A0BFC9}"/>
              </a:ext>
            </a:extLst>
          </p:cNvPr>
          <p:cNvGrpSpPr/>
          <p:nvPr/>
        </p:nvGrpSpPr>
        <p:grpSpPr>
          <a:xfrm>
            <a:off x="8637814" y="2069976"/>
            <a:ext cx="2367956" cy="1717778"/>
            <a:chOff x="8668469" y="1796246"/>
            <a:chExt cx="2367956" cy="1717778"/>
          </a:xfrm>
        </p:grpSpPr>
        <p:sp>
          <p:nvSpPr>
            <p:cNvPr id="55" name="Сердце 54">
              <a:extLst>
                <a:ext uri="{FF2B5EF4-FFF2-40B4-BE49-F238E27FC236}">
                  <a16:creationId xmlns:a16="http://schemas.microsoft.com/office/drawing/2014/main" id="{95C28E27-3381-4A56-94FE-31A83D9DE791}"/>
                </a:ext>
              </a:extLst>
            </p:cNvPr>
            <p:cNvSpPr/>
            <p:nvPr/>
          </p:nvSpPr>
          <p:spPr>
            <a:xfrm>
              <a:off x="9530879" y="1796246"/>
              <a:ext cx="643137" cy="643137"/>
            </a:xfrm>
            <a:prstGeom prst="heart">
              <a:avLst/>
            </a:prstGeom>
            <a:noFill/>
            <a:ln w="25400">
              <a:solidFill>
                <a:srgbClr val="66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B75B9D2-0D4B-4CBA-91B6-9D5086E7F740}"/>
                </a:ext>
              </a:extLst>
            </p:cNvPr>
            <p:cNvSpPr txBox="1"/>
            <p:nvPr/>
          </p:nvSpPr>
          <p:spPr>
            <a:xfrm>
              <a:off x="8668469" y="2590694"/>
              <a:ext cx="23679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  <a:t>Не состоит на учёте </a:t>
              </a:r>
              <a:b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  <a:t>в психиатрическом </a:t>
              </a:r>
              <a:b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ru-RU" dirty="0">
                  <a:latin typeface="Roboto Light" panose="02000000000000000000" pitchFamily="2" charset="0"/>
                  <a:ea typeface="Roboto Light" panose="02000000000000000000" pitchFamily="2" charset="0"/>
                </a:rPr>
                <a:t>диспансере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18EE013A-1FB3-4524-AC0D-43F9D569D6C7}"/>
              </a:ext>
            </a:extLst>
          </p:cNvPr>
          <p:cNvSpPr txBox="1"/>
          <p:nvPr/>
        </p:nvSpPr>
        <p:spPr>
          <a:xfrm>
            <a:off x="8506368" y="5336956"/>
            <a:ext cx="2630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Готов пройти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подготовку и обучение</a:t>
            </a: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41C13A30-777D-4E17-9625-FC2155289717}"/>
              </a:ext>
            </a:extLst>
          </p:cNvPr>
          <p:cNvGrpSpPr/>
          <p:nvPr/>
        </p:nvGrpSpPr>
        <p:grpSpPr>
          <a:xfrm>
            <a:off x="12046857" y="369000"/>
            <a:ext cx="0" cy="6120000"/>
            <a:chOff x="12046857" y="549275"/>
            <a:chExt cx="0" cy="6120000"/>
          </a:xfrm>
        </p:grpSpPr>
        <p:cxnSp>
          <p:nvCxnSpPr>
            <p:cNvPr id="69" name="Прямая соединительная линия 68">
              <a:extLst>
                <a:ext uri="{FF2B5EF4-FFF2-40B4-BE49-F238E27FC236}">
                  <a16:creationId xmlns:a16="http://schemas.microsoft.com/office/drawing/2014/main" id="{15707B12-F297-4147-89F5-937F9DBB069B}"/>
                </a:ext>
              </a:extLst>
            </p:cNvPr>
            <p:cNvCxnSpPr/>
            <p:nvPr/>
          </p:nvCxnSpPr>
          <p:spPr>
            <a:xfrm>
              <a:off x="12046857" y="549275"/>
              <a:ext cx="0" cy="6120000"/>
            </a:xfrm>
            <a:prstGeom prst="line">
              <a:avLst/>
            </a:prstGeom>
            <a:ln w="12700">
              <a:solidFill>
                <a:srgbClr val="CC0099">
                  <a:alpha val="2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id="{38F6D7AD-4088-428C-86B1-E7956CDB08C6}"/>
                </a:ext>
              </a:extLst>
            </p:cNvPr>
            <p:cNvCxnSpPr/>
            <p:nvPr/>
          </p:nvCxnSpPr>
          <p:spPr>
            <a:xfrm>
              <a:off x="12046857" y="549275"/>
              <a:ext cx="0" cy="3240000"/>
            </a:xfrm>
            <a:prstGeom prst="line">
              <a:avLst/>
            </a:prstGeom>
            <a:ln w="22225">
              <a:solidFill>
                <a:srgbClr val="CC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05393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600</Words>
  <Application>Microsoft Office PowerPoint</Application>
  <PresentationFormat>Широкоэкранный</PresentationFormat>
  <Paragraphs>119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Roboto Black</vt:lpstr>
      <vt:lpstr>Roboto Light</vt:lpstr>
      <vt:lpstr>Roboto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Старшие Братья Старшие Сестры персональные волонтеры для детей из детских домов</dc:title>
  <dc:creator>Юлия Игошина</dc:creator>
  <cp:lastModifiedBy>Юлия Игошина</cp:lastModifiedBy>
  <cp:revision>57</cp:revision>
  <dcterms:created xsi:type="dcterms:W3CDTF">2022-07-27T09:19:23Z</dcterms:created>
  <dcterms:modified xsi:type="dcterms:W3CDTF">2023-05-04T09:42:14Z</dcterms:modified>
</cp:coreProperties>
</file>