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9" r:id="rId4"/>
    <p:sldId id="265" r:id="rId5"/>
    <p:sldId id="267" r:id="rId6"/>
    <p:sldId id="268" r:id="rId7"/>
    <p:sldId id="318" r:id="rId8"/>
    <p:sldId id="315" r:id="rId9"/>
    <p:sldId id="319" r:id="rId10"/>
    <p:sldId id="320" r:id="rId11"/>
    <p:sldId id="321" r:id="rId12"/>
    <p:sldId id="279" r:id="rId13"/>
    <p:sldId id="281" r:id="rId14"/>
    <p:sldId id="282" r:id="rId15"/>
    <p:sldId id="284" r:id="rId16"/>
    <p:sldId id="285" r:id="rId17"/>
    <p:sldId id="271" r:id="rId18"/>
    <p:sldId id="272" r:id="rId19"/>
    <p:sldId id="292" r:id="rId20"/>
    <p:sldId id="296" r:id="rId21"/>
    <p:sldId id="300" r:id="rId22"/>
    <p:sldId id="322" r:id="rId23"/>
  </p:sldIdLst>
  <p:sldSz cx="18288000" cy="10287000"/>
  <p:notesSz cx="6858000" cy="9144000"/>
  <p:embeddedFontLst>
    <p:embeddedFont>
      <p:font typeface="Montserrat" panose="020B0604020202020204" charset="-52"/>
      <p:regular r:id="rId25"/>
    </p:embeddedFont>
    <p:embeddedFont>
      <p:font typeface="Waffle Soft" panose="020B0604020202020204" charset="-52"/>
      <p:regular r:id="rId26"/>
    </p:embeddedFont>
    <p:embeddedFont>
      <p:font typeface="Montserrat Italics" panose="020B0604020202020204" charset="-52"/>
      <p:regular r:id="rId27"/>
    </p:embeddedFont>
    <p:embeddedFont>
      <p:font typeface="Montserrat Bold Italics" panose="020B0604020202020204" charset="-52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Montserrat Light" panose="020B0604020202020204" charset="-52"/>
      <p:regular r:id="rId33"/>
    </p:embeddedFont>
    <p:embeddedFont>
      <p:font typeface="Montserrat Bold" panose="020B0604020202020204" charset="-52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D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93979" autoAdjust="0"/>
  </p:normalViewPr>
  <p:slideViewPr>
    <p:cSldViewPr>
      <p:cViewPr varScale="1">
        <p:scale>
          <a:sx n="39" d="100"/>
          <a:sy n="39" d="100"/>
        </p:scale>
        <p:origin x="20" y="1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7ACC2-AD7B-48B6-BC17-797A6E4C0ADB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80347B-B716-497A-9559-5D185540B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504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0347B-B716-497A-9559-5D185540B46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399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3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7.sv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8.sv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34.png"/><Relationship Id="rId10" Type="http://schemas.openxmlformats.org/officeDocument/2006/relationships/image" Target="../media/image59.svg"/><Relationship Id="rId4" Type="http://schemas.openxmlformats.org/officeDocument/2006/relationships/image" Target="../media/image13.sv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-2424735"/>
            <a:ext cx="18288000" cy="6906869"/>
          </a:xfrm>
          <a:custGeom>
            <a:avLst/>
            <a:gdLst/>
            <a:ahLst/>
            <a:cxnLst/>
            <a:rect l="l" t="t" r="r" b="b"/>
            <a:pathLst>
              <a:path w="18288000" h="6906869">
                <a:moveTo>
                  <a:pt x="0" y="0"/>
                </a:moveTo>
                <a:lnTo>
                  <a:pt x="18288000" y="0"/>
                </a:lnTo>
                <a:lnTo>
                  <a:pt x="18288000" y="6906870"/>
                </a:lnTo>
                <a:lnTo>
                  <a:pt x="0" y="6906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9587" y="8392080"/>
            <a:ext cx="4122049" cy="1597903"/>
          </a:xfrm>
          <a:custGeom>
            <a:avLst/>
            <a:gdLst/>
            <a:ahLst/>
            <a:cxnLst/>
            <a:rect l="l" t="t" r="r" b="b"/>
            <a:pathLst>
              <a:path w="4122049" h="1597903">
                <a:moveTo>
                  <a:pt x="0" y="0"/>
                </a:moveTo>
                <a:lnTo>
                  <a:pt x="4122049" y="0"/>
                </a:lnTo>
                <a:lnTo>
                  <a:pt x="4122049" y="1597904"/>
                </a:lnTo>
                <a:lnTo>
                  <a:pt x="0" y="1597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18555" y="7316231"/>
            <a:ext cx="5627576" cy="3749603"/>
          </a:xfrm>
          <a:custGeom>
            <a:avLst/>
            <a:gdLst/>
            <a:ahLst/>
            <a:cxnLst/>
            <a:rect l="l" t="t" r="r" b="b"/>
            <a:pathLst>
              <a:path w="5627576" h="3749603">
                <a:moveTo>
                  <a:pt x="0" y="0"/>
                </a:moveTo>
                <a:lnTo>
                  <a:pt x="5627576" y="0"/>
                </a:lnTo>
                <a:lnTo>
                  <a:pt x="5627576" y="3749603"/>
                </a:lnTo>
                <a:lnTo>
                  <a:pt x="0" y="37496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18737" y="4037965"/>
            <a:ext cx="15254790" cy="217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</a:pPr>
            <a:r>
              <a:rPr lang="en-US" sz="6999" dirty="0">
                <a:solidFill>
                  <a:srgbClr val="FF8D9A"/>
                </a:solidFill>
                <a:latin typeface="Waffle Soft" panose="020B0604020202020204" charset="-52"/>
              </a:rPr>
              <a:t>РЕГИ</a:t>
            </a:r>
            <a:r>
              <a:rPr lang="ru-RU" sz="6999" dirty="0">
                <a:solidFill>
                  <a:srgbClr val="FF8D9A"/>
                </a:solidFill>
                <a:latin typeface="Waffle Soft"/>
              </a:rPr>
              <a:t>О</a:t>
            </a:r>
            <a:r>
              <a:rPr lang="en-US" sz="6999" dirty="0">
                <a:solidFill>
                  <a:srgbClr val="FF8D9A"/>
                </a:solidFill>
                <a:latin typeface="Waffle Soft"/>
              </a:rPr>
              <a:t>НАЛЬНАЯ ПРОГРАММА “ТУБЕРКУЛЁЗ ВСЕРЬЁЗ”</a:t>
            </a:r>
          </a:p>
        </p:txBody>
      </p:sp>
      <p:sp>
        <p:nvSpPr>
          <p:cNvPr id="6" name="Freeform 6"/>
          <p:cNvSpPr/>
          <p:nvPr/>
        </p:nvSpPr>
        <p:spPr>
          <a:xfrm rot="-1333252">
            <a:off x="454613" y="5005329"/>
            <a:ext cx="21339461" cy="11833701"/>
          </a:xfrm>
          <a:custGeom>
            <a:avLst/>
            <a:gdLst/>
            <a:ahLst/>
            <a:cxnLst/>
            <a:rect l="l" t="t" r="r" b="b"/>
            <a:pathLst>
              <a:path w="21339461" h="11833701">
                <a:moveTo>
                  <a:pt x="0" y="0"/>
                </a:moveTo>
                <a:lnTo>
                  <a:pt x="21339462" y="0"/>
                </a:lnTo>
                <a:lnTo>
                  <a:pt x="21339462" y="11833701"/>
                </a:lnTo>
                <a:lnTo>
                  <a:pt x="0" y="118337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ownloads\Презентации\взрослые\10\10 слайд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1661845"/>
            <a:ext cx="19225700" cy="862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Андрей\Downloads\Презентации\взрослые\9\10 слайд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040" y="1577415"/>
            <a:ext cx="6249399" cy="448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ндрей\Downloads\Презентации\взрослые\9\10 слайд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290" y="1549947"/>
            <a:ext cx="7247591" cy="450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ндрей\Downloads\Презентации\взрослые\9\10 слайд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522" y="5676901"/>
            <a:ext cx="6785379" cy="429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ндрей\Downloads\Презентации\взрослые\9\10 слайд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8" y="5829301"/>
            <a:ext cx="5973245" cy="402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3"/>
          <p:cNvSpPr txBox="1"/>
          <p:nvPr/>
        </p:nvSpPr>
        <p:spPr>
          <a:xfrm>
            <a:off x="12776815" y="1861451"/>
            <a:ext cx="4319882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1"/>
              </a:lnSpc>
              <a:spcBef>
                <a:spcPct val="0"/>
              </a:spcBef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вдыхании</a:t>
            </a:r>
          </a:p>
          <a:p>
            <a:pPr>
              <a:lnSpc>
                <a:spcPts val="3641"/>
              </a:lnSpc>
              <a:spcBef>
                <a:spcPct val="0"/>
              </a:spcBef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высохших частиц пыли,</a:t>
            </a:r>
          </a:p>
          <a:p>
            <a:pPr>
              <a:lnSpc>
                <a:spcPts val="3641"/>
              </a:lnSpc>
              <a:spcBef>
                <a:spcPct val="0"/>
              </a:spcBef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содержащих </a:t>
            </a:r>
          </a:p>
          <a:p>
            <a:pPr>
              <a:lnSpc>
                <a:spcPts val="3641"/>
              </a:lnSpc>
              <a:spcBef>
                <a:spcPct val="0"/>
              </a:spcBef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опасный</a:t>
            </a:r>
          </a:p>
          <a:p>
            <a:pPr>
              <a:lnSpc>
                <a:spcPts val="3641"/>
              </a:lnSpc>
              <a:spcBef>
                <a:spcPct val="0"/>
              </a:spcBef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возбудитель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13"/>
          <p:cNvSpPr txBox="1"/>
          <p:nvPr/>
        </p:nvSpPr>
        <p:spPr>
          <a:xfrm>
            <a:off x="12707779" y="6249561"/>
            <a:ext cx="4319882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1"/>
              </a:lnSpc>
              <a:spcBef>
                <a:spcPct val="0"/>
              </a:spcBef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попадании возбудителя в организм человека через кожу и слизистые при их повреждении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3"/>
          <p:cNvSpPr txBox="1"/>
          <p:nvPr/>
        </p:nvSpPr>
        <p:spPr>
          <a:xfrm>
            <a:off x="1524001" y="2041178"/>
            <a:ext cx="378648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41"/>
              </a:lnSpc>
              <a:spcBef>
                <a:spcPct val="0"/>
              </a:spcBef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больных </a:t>
            </a:r>
          </a:p>
          <a:p>
            <a:pPr algn="r">
              <a:lnSpc>
                <a:spcPts val="3641"/>
              </a:lnSpc>
              <a:spcBef>
                <a:spcPct val="0"/>
              </a:spcBef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туберкулезом  при кашле, чихании и разговоре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3"/>
          <p:cNvSpPr txBox="1"/>
          <p:nvPr/>
        </p:nvSpPr>
        <p:spPr>
          <a:xfrm>
            <a:off x="1524001" y="6631001"/>
            <a:ext cx="378648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41"/>
              </a:lnSpc>
              <a:spcBef>
                <a:spcPct val="0"/>
              </a:spcBef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продукты питания: мясо и молоко больных животных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468850" y="82261"/>
            <a:ext cx="175260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6000" b="1" dirty="0">
                <a:solidFill>
                  <a:srgbClr val="FF8D9A"/>
                </a:solidFill>
                <a:latin typeface="Waffle Soft" panose="020B0604020202020204" charset="-52"/>
                <a:cs typeface="Times New Roman" panose="02020603050405020304" pitchFamily="18" charset="0"/>
              </a:rPr>
              <a:t>КАК </a:t>
            </a:r>
            <a:r>
              <a:rPr lang="ru-RU" sz="6000" b="1" dirty="0" smtClean="0">
                <a:solidFill>
                  <a:srgbClr val="FF8D9A"/>
                </a:solidFill>
                <a:latin typeface="Waffle Soft" panose="020B0604020202020204" charset="-52"/>
                <a:cs typeface="Times New Roman" panose="02020603050405020304" pitchFamily="18" charset="0"/>
              </a:rPr>
              <a:t>МОЖНО</a:t>
            </a:r>
            <a:r>
              <a:rPr lang="ru-RU" sz="6000" b="1" dirty="0">
                <a:solidFill>
                  <a:srgbClr val="FF8D9A"/>
                </a:solidFill>
                <a:latin typeface="Waffle Soft" panose="020B0604020202020204" charset="-52"/>
                <a:cs typeface="Times New Roman" panose="02020603050405020304" pitchFamily="18" charset="0"/>
              </a:rPr>
              <a:t> </a:t>
            </a:r>
            <a:r>
              <a:rPr lang="ru-RU" sz="6000" b="1" dirty="0" smtClean="0">
                <a:solidFill>
                  <a:srgbClr val="FF8D9A"/>
                </a:solidFill>
                <a:latin typeface="Waffle Soft" panose="020B0604020202020204" charset="-52"/>
                <a:cs typeface="Times New Roman" panose="02020603050405020304" pitchFamily="18" charset="0"/>
              </a:rPr>
              <a:t>ЗАРАЗИТЬСЯ</a:t>
            </a:r>
            <a:r>
              <a:rPr lang="ru-RU" sz="6000" b="1" dirty="0">
                <a:solidFill>
                  <a:srgbClr val="FF8D9A"/>
                </a:solidFill>
                <a:latin typeface="Waffle Soft" panose="020B0604020202020204" charset="-52"/>
                <a:cs typeface="Times New Roman" panose="02020603050405020304" pitchFamily="18" charset="0"/>
              </a:rPr>
              <a:t> </a:t>
            </a:r>
            <a:r>
              <a:rPr lang="ru-RU" sz="6000" b="1" dirty="0" smtClean="0">
                <a:solidFill>
                  <a:srgbClr val="FF8D9A"/>
                </a:solidFill>
                <a:latin typeface="Waffle Soft" panose="020B0604020202020204" charset="-52"/>
                <a:cs typeface="Times New Roman" panose="02020603050405020304" pitchFamily="18" charset="0"/>
              </a:rPr>
              <a:t>ТУБЕРКУЛЕЗОМ</a:t>
            </a:r>
            <a:r>
              <a:rPr lang="ru-RU" sz="6000" b="1" dirty="0">
                <a:solidFill>
                  <a:srgbClr val="FF8D9A"/>
                </a:solidFill>
                <a:latin typeface="Waffle Soft" panose="020B0604020202020204" charset="-52"/>
                <a:cs typeface="Times New Roman" panose="02020603050405020304" pitchFamily="18" charset="0"/>
              </a:rPr>
              <a:t>?</a:t>
            </a:r>
            <a:endParaRPr lang="en-US" sz="6000" b="1" dirty="0">
              <a:solidFill>
                <a:srgbClr val="FF8D9A"/>
              </a:solidFill>
              <a:latin typeface="Waffle Soft" panose="020B0604020202020204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11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дрей\Downloads\Презентации\взрослые\13\Без имени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5273" y="305435"/>
            <a:ext cx="20256116" cy="908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5"/>
          <p:cNvSpPr txBox="1"/>
          <p:nvPr/>
        </p:nvSpPr>
        <p:spPr>
          <a:xfrm>
            <a:off x="762001" y="195487"/>
            <a:ext cx="16661570" cy="1173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  <a:spcBef>
                <a:spcPct val="0"/>
              </a:spcBef>
            </a:pPr>
            <a:r>
              <a:rPr lang="ru-RU" sz="6000" b="1" dirty="0">
                <a:solidFill>
                  <a:srgbClr val="FF8D9A"/>
                </a:solidFill>
                <a:latin typeface="Waffle Soft" panose="020B0604020202020204" charset="-52"/>
                <a:cs typeface="Times New Roman" panose="02020603050405020304" pitchFamily="18" charset="0"/>
              </a:rPr>
              <a:t>СИМПТОМЫ ТУБЕРКУЛЁЗА</a:t>
            </a:r>
            <a:endParaRPr lang="en-US" sz="6000" b="1" dirty="0">
              <a:solidFill>
                <a:srgbClr val="FF8D9A"/>
              </a:solidFill>
              <a:latin typeface="Waffle Soft" panose="020B0604020202020204" charset="-52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Андрей\Downloads\Презентации\взрослые\13\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1472773"/>
            <a:ext cx="2190785" cy="317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ндрей\Downloads\Презентации\взрослые\13\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71" y="4327452"/>
            <a:ext cx="2209215" cy="320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Андрей\Downloads\Презентации\взрослые\13\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7708" y="1638301"/>
            <a:ext cx="2212616" cy="321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Андрей\Downloads\Презентации\взрослые\13\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57" y="7405246"/>
            <a:ext cx="2259044" cy="327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Андрей\Downloads\Презентации\взрослые\13\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9763" y="4359785"/>
            <a:ext cx="2234000" cy="324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Андрей\Downloads\Презентации\взрослые\13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7046" y="7487369"/>
            <a:ext cx="2292539" cy="332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743200" y="3243725"/>
            <a:ext cx="1371600" cy="8329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4114800" y="4076700"/>
            <a:ext cx="29787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743201" y="5753100"/>
            <a:ext cx="37684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3562386" y="7880997"/>
            <a:ext cx="29531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2543194" y="7877535"/>
            <a:ext cx="1032569" cy="7048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11028218" y="4076700"/>
            <a:ext cx="2916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11804073" y="5753100"/>
            <a:ext cx="3912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11804073" y="7601667"/>
            <a:ext cx="27501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4537522" y="7601667"/>
            <a:ext cx="1007279" cy="5517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13907295" y="3243725"/>
            <a:ext cx="1713705" cy="8329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13"/>
          <p:cNvSpPr txBox="1"/>
          <p:nvPr/>
        </p:nvSpPr>
        <p:spPr>
          <a:xfrm>
            <a:off x="3071521" y="1898986"/>
            <a:ext cx="4319882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1"/>
              </a:lnSpc>
              <a:spcBef>
                <a:spcPct val="0"/>
              </a:spcBef>
            </a:pPr>
            <a:r>
              <a:rPr lang="ru-RU" sz="2400" b="1" dirty="0">
                <a:solidFill>
                  <a:srgbClr val="000000"/>
                </a:solidFill>
                <a:latin typeface="Montserrat Bold" panose="020B0604020202020204" charset="-52"/>
                <a:cs typeface="Times New Roman" panose="02020603050405020304" pitchFamily="18" charset="0"/>
              </a:rPr>
              <a:t>КАШЕЛЬ БОЛЬШЕ 2 - 3 НЕДЕЛЬ БЕЗ ОБЪЯСНИМЫХ ПРИЧИН</a:t>
            </a:r>
            <a:endParaRPr lang="en-US" sz="2400" b="1" dirty="0">
              <a:solidFill>
                <a:srgbClr val="000000"/>
              </a:solidFill>
              <a:latin typeface="Montserrat Bold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32" name="TextBox 13"/>
          <p:cNvSpPr txBox="1"/>
          <p:nvPr/>
        </p:nvSpPr>
        <p:spPr>
          <a:xfrm>
            <a:off x="2660800" y="5067301"/>
            <a:ext cx="4319882" cy="422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1"/>
              </a:lnSpc>
              <a:spcBef>
                <a:spcPct val="0"/>
              </a:spcBef>
            </a:pPr>
            <a:r>
              <a:rPr lang="ru-RU" sz="2400" b="1" dirty="0">
                <a:solidFill>
                  <a:srgbClr val="000000"/>
                </a:solidFill>
                <a:latin typeface="Montserrat Bold" panose="020B0604020202020204" charset="-52"/>
                <a:cs typeface="Times New Roman" panose="02020603050405020304" pitchFamily="18" charset="0"/>
              </a:rPr>
              <a:t>КРОВОХАРКАНЬЕ</a:t>
            </a:r>
            <a:endParaRPr lang="en-US" sz="2400" b="1" dirty="0">
              <a:solidFill>
                <a:srgbClr val="000000"/>
              </a:solidFill>
              <a:latin typeface="Montserrat Bold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33" name="TextBox 13"/>
          <p:cNvSpPr txBox="1"/>
          <p:nvPr/>
        </p:nvSpPr>
        <p:spPr>
          <a:xfrm>
            <a:off x="2952787" y="8582433"/>
            <a:ext cx="4319882" cy="883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1"/>
              </a:lnSpc>
              <a:spcBef>
                <a:spcPct val="0"/>
              </a:spcBef>
            </a:pPr>
            <a:r>
              <a:rPr lang="ru-RU" sz="2400" b="1" dirty="0">
                <a:solidFill>
                  <a:srgbClr val="000000"/>
                </a:solidFill>
                <a:latin typeface="Montserrat Bold" panose="020B0604020202020204" charset="-52"/>
                <a:cs typeface="Times New Roman" panose="02020603050405020304" pitchFamily="18" charset="0"/>
              </a:rPr>
              <a:t>ОДЫШКА, БОЛИ</a:t>
            </a:r>
          </a:p>
          <a:p>
            <a:pPr>
              <a:lnSpc>
                <a:spcPts val="3641"/>
              </a:lnSpc>
              <a:spcBef>
                <a:spcPct val="0"/>
              </a:spcBef>
            </a:pPr>
            <a:r>
              <a:rPr lang="ru-RU" sz="2400" b="1" dirty="0">
                <a:solidFill>
                  <a:srgbClr val="000000"/>
                </a:solidFill>
                <a:latin typeface="Montserrat Bold" panose="020B0604020202020204" charset="-52"/>
                <a:cs typeface="Times New Roman" panose="02020603050405020304" pitchFamily="18" charset="0"/>
              </a:rPr>
              <a:t>В ГРУДИ</a:t>
            </a:r>
            <a:endParaRPr lang="en-US" sz="2400" b="1" dirty="0">
              <a:solidFill>
                <a:srgbClr val="000000"/>
              </a:solidFill>
              <a:latin typeface="Montserrat Bold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34" name="TextBox 13"/>
          <p:cNvSpPr txBox="1"/>
          <p:nvPr/>
        </p:nvSpPr>
        <p:spPr>
          <a:xfrm>
            <a:off x="11028218" y="1631725"/>
            <a:ext cx="4319882" cy="1806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41"/>
              </a:lnSpc>
              <a:spcBef>
                <a:spcPct val="0"/>
              </a:spcBef>
            </a:pPr>
            <a:r>
              <a:rPr lang="ru-RU" sz="2400" b="1" dirty="0">
                <a:solidFill>
                  <a:srgbClr val="000000"/>
                </a:solidFill>
                <a:latin typeface="Montserrat Bold" panose="020B0604020202020204" charset="-52"/>
                <a:cs typeface="Times New Roman" panose="02020603050405020304" pitchFamily="18" charset="0"/>
              </a:rPr>
              <a:t>ДЛИТЕЛЬНОЕ ПОВЫШЕНИЕ ТЕМПЕРАТУРЫ ВЫШЕ 37</a:t>
            </a:r>
            <a:r>
              <a:rPr lang="en-US" sz="2400" b="1" dirty="0">
                <a:solidFill>
                  <a:srgbClr val="000000"/>
                </a:solidFill>
                <a:latin typeface="Montserrat Bold" panose="020B0604020202020204" charset="-52"/>
                <a:cs typeface="Times New Roman" panose="02020603050405020304" pitchFamily="18" charset="0"/>
              </a:rPr>
              <a:t>°C</a:t>
            </a:r>
          </a:p>
        </p:txBody>
      </p:sp>
      <p:sp>
        <p:nvSpPr>
          <p:cNvPr id="35" name="TextBox 13"/>
          <p:cNvSpPr txBox="1"/>
          <p:nvPr/>
        </p:nvSpPr>
        <p:spPr>
          <a:xfrm>
            <a:off x="11357827" y="4836469"/>
            <a:ext cx="443193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41"/>
              </a:lnSpc>
              <a:spcBef>
                <a:spcPct val="0"/>
              </a:spcBef>
            </a:pPr>
            <a:r>
              <a:rPr lang="ru-RU" sz="2400" b="1" dirty="0" smtClean="0">
                <a:solidFill>
                  <a:srgbClr val="000000"/>
                </a:solidFill>
                <a:latin typeface="Montserrat Bold" panose="020B0604020202020204" charset="-52"/>
                <a:cs typeface="Times New Roman" panose="02020603050405020304" pitchFamily="18" charset="0"/>
              </a:rPr>
              <a:t> КАШЕЛЬ </a:t>
            </a:r>
            <a:r>
              <a:rPr lang="ru-RU" sz="2400" b="1" dirty="0">
                <a:solidFill>
                  <a:srgbClr val="000000"/>
                </a:solidFill>
                <a:latin typeface="Montserrat Bold" panose="020B0604020202020204" charset="-52"/>
                <a:cs typeface="Times New Roman" panose="02020603050405020304" pitchFamily="18" charset="0"/>
              </a:rPr>
              <a:t>С ВЫДЕЛЕНИЕМ МОКРОТЫ</a:t>
            </a:r>
            <a:endParaRPr lang="en-US" sz="2400" b="1" dirty="0">
              <a:solidFill>
                <a:srgbClr val="000000"/>
              </a:solidFill>
              <a:latin typeface="Montserrat Bold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36" name="TextBox 13"/>
          <p:cNvSpPr txBox="1"/>
          <p:nvPr/>
        </p:nvSpPr>
        <p:spPr>
          <a:xfrm>
            <a:off x="11224919" y="8479231"/>
            <a:ext cx="4319882" cy="883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41"/>
              </a:lnSpc>
              <a:spcBef>
                <a:spcPct val="0"/>
              </a:spcBef>
            </a:pPr>
            <a:r>
              <a:rPr lang="ru-RU" sz="2400" b="1" dirty="0">
                <a:solidFill>
                  <a:srgbClr val="000000"/>
                </a:solidFill>
                <a:latin typeface="Montserrat Bold" panose="020B0604020202020204" charset="-52"/>
                <a:cs typeface="Times New Roman" panose="02020603050405020304" pitchFamily="18" charset="0"/>
              </a:rPr>
              <a:t>СЛАБОСТЬ, </a:t>
            </a:r>
          </a:p>
          <a:p>
            <a:pPr algn="r">
              <a:lnSpc>
                <a:spcPts val="3641"/>
              </a:lnSpc>
              <a:spcBef>
                <a:spcPct val="0"/>
              </a:spcBef>
            </a:pPr>
            <a:r>
              <a:rPr lang="ru-RU" sz="2400" b="1" dirty="0">
                <a:solidFill>
                  <a:srgbClr val="000000"/>
                </a:solidFill>
                <a:latin typeface="Montserrat Bold" panose="020B0604020202020204" charset="-52"/>
                <a:cs typeface="Times New Roman" panose="02020603050405020304" pitchFamily="18" charset="0"/>
              </a:rPr>
              <a:t>ПОТЕРЯ ВЕСА</a:t>
            </a:r>
            <a:endParaRPr lang="en-US" sz="2400" b="1" dirty="0">
              <a:solidFill>
                <a:srgbClr val="000000"/>
              </a:solidFill>
              <a:latin typeface="Montserrat Bold" panose="020B0604020202020204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01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4270424" y="763096"/>
            <a:ext cx="10267019" cy="1152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800"/>
              </a:lnSpc>
              <a:spcBef>
                <a:spcPct val="0"/>
              </a:spcBef>
            </a:pPr>
            <a:r>
              <a:rPr lang="en-US" sz="6000" dirty="0">
                <a:solidFill>
                  <a:srgbClr val="FF8D9A"/>
                </a:solidFill>
                <a:latin typeface="Waffle Soft"/>
              </a:rPr>
              <a:t>ПРОФИЛАКТИКА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542728" y="2129300"/>
            <a:ext cx="11722409" cy="3194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000000"/>
                </a:solidFill>
                <a:latin typeface="Montserrat Bold"/>
              </a:rPr>
              <a:t>Профилактические</a:t>
            </a:r>
            <a:r>
              <a:rPr lang="en-US" sz="4400" dirty="0" smtClean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Montserrat Bold"/>
              </a:rPr>
              <a:t>мероприятия</a:t>
            </a:r>
            <a:r>
              <a:rPr lang="en-US" sz="4400" dirty="0" smtClean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Montserrat Bold"/>
              </a:rPr>
              <a:t>могут</a:t>
            </a:r>
            <a:r>
              <a:rPr lang="en-US" sz="4400" dirty="0" smtClean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Montserrat Bold"/>
              </a:rPr>
              <a:t>быть</a:t>
            </a:r>
            <a:r>
              <a:rPr lang="en-US" sz="4400" dirty="0" smtClean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Montserrat Bold"/>
              </a:rPr>
              <a:t>направлены</a:t>
            </a:r>
            <a:r>
              <a:rPr lang="en-US" sz="4400" dirty="0" smtClean="0">
                <a:solidFill>
                  <a:srgbClr val="000000"/>
                </a:solidFill>
                <a:latin typeface="Montserrat Bold"/>
              </a:rPr>
              <a:t> на </a:t>
            </a:r>
            <a:r>
              <a:rPr lang="en-US" sz="4400" dirty="0" err="1" smtClean="0">
                <a:solidFill>
                  <a:srgbClr val="000000"/>
                </a:solidFill>
                <a:latin typeface="Montserrat Bold"/>
              </a:rPr>
              <a:t>три</a:t>
            </a:r>
            <a:r>
              <a:rPr lang="en-US" sz="4400" dirty="0" smtClean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Montserrat Bold"/>
              </a:rPr>
              <a:t>составляющие</a:t>
            </a:r>
            <a:r>
              <a:rPr lang="en-US" sz="4400" dirty="0" smtClean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Montserrat Bold"/>
              </a:rPr>
              <a:t>эпидемического</a:t>
            </a:r>
            <a:r>
              <a:rPr lang="en-US" sz="4400" dirty="0" smtClean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Montserrat Bold"/>
              </a:rPr>
              <a:t>процесса</a:t>
            </a:r>
            <a:r>
              <a:rPr lang="en-US" sz="4400" dirty="0" smtClean="0">
                <a:solidFill>
                  <a:srgbClr val="000000"/>
                </a:solidFill>
                <a:latin typeface="Montserrat Bold"/>
              </a:rPr>
              <a:t>:</a:t>
            </a:r>
          </a:p>
          <a:p>
            <a:pPr algn="ctr">
              <a:lnSpc>
                <a:spcPts val="3640"/>
              </a:lnSpc>
              <a:spcBef>
                <a:spcPct val="0"/>
              </a:spcBef>
            </a:pPr>
            <a:endParaRPr lang="en-US" sz="4400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7647198" y="195486"/>
            <a:ext cx="1011439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ru-RU" sz="2600" dirty="0" smtClean="0">
                <a:solidFill>
                  <a:srgbClr val="B0C5FF"/>
                </a:solidFill>
                <a:latin typeface="Montserrat"/>
              </a:rPr>
              <a:t>12</a:t>
            </a:r>
            <a:endParaRPr lang="en-US" sz="2600" dirty="0">
              <a:solidFill>
                <a:srgbClr val="B0C5FF"/>
              </a:solidFill>
              <a:latin typeface="Montserrat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840084" y="4659550"/>
            <a:ext cx="4572000" cy="3311963"/>
            <a:chOff x="1893878" y="5780837"/>
            <a:chExt cx="4211805" cy="2882951"/>
          </a:xfrm>
        </p:grpSpPr>
        <p:grpSp>
          <p:nvGrpSpPr>
            <p:cNvPr id="2" name="Group 2"/>
            <p:cNvGrpSpPr/>
            <p:nvPr/>
          </p:nvGrpSpPr>
          <p:grpSpPr>
            <a:xfrm>
              <a:off x="1893878" y="6868245"/>
              <a:ext cx="4211805" cy="1795543"/>
              <a:chOff x="0" y="-64185"/>
              <a:chExt cx="780800" cy="275908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780800" cy="211723"/>
              </a:xfrm>
              <a:custGeom>
                <a:avLst/>
                <a:gdLst/>
                <a:ahLst/>
                <a:cxnLst/>
                <a:rect l="l" t="t" r="r" b="b"/>
                <a:pathLst>
                  <a:path w="780800" h="211723">
                    <a:moveTo>
                      <a:pt x="61162" y="0"/>
                    </a:moveTo>
                    <a:lnTo>
                      <a:pt x="719638" y="0"/>
                    </a:lnTo>
                    <a:cubicBezTo>
                      <a:pt x="753417" y="0"/>
                      <a:pt x="780800" y="27383"/>
                      <a:pt x="780800" y="61162"/>
                    </a:cubicBezTo>
                    <a:lnTo>
                      <a:pt x="780800" y="150561"/>
                    </a:lnTo>
                    <a:cubicBezTo>
                      <a:pt x="780800" y="184340"/>
                      <a:pt x="753417" y="211723"/>
                      <a:pt x="719638" y="211723"/>
                    </a:cubicBezTo>
                    <a:lnTo>
                      <a:pt x="61162" y="211723"/>
                    </a:lnTo>
                    <a:cubicBezTo>
                      <a:pt x="27383" y="211723"/>
                      <a:pt x="0" y="184340"/>
                      <a:pt x="0" y="150561"/>
                    </a:cubicBezTo>
                    <a:lnTo>
                      <a:pt x="0" y="61162"/>
                    </a:lnTo>
                    <a:cubicBezTo>
                      <a:pt x="0" y="27383"/>
                      <a:pt x="27383" y="0"/>
                      <a:pt x="61162" y="0"/>
                    </a:cubicBezTo>
                    <a:close/>
                  </a:path>
                </a:pathLst>
              </a:custGeom>
              <a:solidFill>
                <a:srgbClr val="B4CAF5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64185"/>
                <a:ext cx="780800" cy="24982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/>
                <a:endParaRPr lang="en-US" sz="4400" dirty="0" smtClean="0">
                  <a:solidFill>
                    <a:srgbClr val="FFFFFF"/>
                  </a:solidFill>
                  <a:latin typeface="Montserrat Bold"/>
                </a:endParaRPr>
              </a:p>
              <a:p>
                <a:pPr algn="ctr"/>
                <a:r>
                  <a:rPr lang="en-US" sz="4400" dirty="0" smtClean="0">
                    <a:solidFill>
                      <a:srgbClr val="FFFFFF"/>
                    </a:solidFill>
                    <a:latin typeface="Montserrat Bold"/>
                  </a:rPr>
                  <a:t>ИСТОЧНИК </a:t>
                </a:r>
                <a:r>
                  <a:rPr lang="en-US" sz="4400" dirty="0">
                    <a:solidFill>
                      <a:srgbClr val="FFFFFF"/>
                    </a:solidFill>
                    <a:latin typeface="Montserrat Bold"/>
                  </a:rPr>
                  <a:t>ЗАРАЖЕНИЯ</a:t>
                </a:r>
              </a:p>
            </p:txBody>
          </p:sp>
        </p:grpSp>
        <p:cxnSp>
          <p:nvCxnSpPr>
            <p:cNvPr id="21" name="Прямая со стрелкой 20"/>
            <p:cNvCxnSpPr/>
            <p:nvPr/>
          </p:nvCxnSpPr>
          <p:spPr>
            <a:xfrm>
              <a:off x="3999780" y="5780837"/>
              <a:ext cx="0" cy="1501775"/>
            </a:xfrm>
            <a:prstGeom prst="straightConnector1">
              <a:avLst/>
            </a:prstGeom>
            <a:ln w="88900" cap="flat">
              <a:solidFill>
                <a:srgbClr val="FF8D9A"/>
              </a:solidFill>
              <a:headEnd type="none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Группа 11"/>
          <p:cNvGrpSpPr/>
          <p:nvPr/>
        </p:nvGrpSpPr>
        <p:grpSpPr>
          <a:xfrm>
            <a:off x="12593416" y="4831277"/>
            <a:ext cx="5694584" cy="4439034"/>
            <a:chOff x="12393140" y="5780837"/>
            <a:chExt cx="5341559" cy="4157788"/>
          </a:xfrm>
        </p:grpSpPr>
        <p:sp>
          <p:nvSpPr>
            <p:cNvPr id="15" name="TextBox 15"/>
            <p:cNvSpPr txBox="1"/>
            <p:nvPr/>
          </p:nvSpPr>
          <p:spPr>
            <a:xfrm>
              <a:off x="12393140" y="8900829"/>
              <a:ext cx="5341559" cy="10377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3600" dirty="0" err="1">
                  <a:solidFill>
                    <a:srgbClr val="000000"/>
                  </a:solidFill>
                  <a:latin typeface="Montserrat Light"/>
                </a:rPr>
                <a:t>который</a:t>
              </a:r>
              <a:r>
                <a:rPr lang="en-US" sz="3600" dirty="0">
                  <a:solidFill>
                    <a:srgbClr val="000000"/>
                  </a:solidFill>
                  <a:latin typeface="Montserrat Light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Montserrat Light"/>
                </a:rPr>
                <a:t>подвергается</a:t>
              </a:r>
              <a:r>
                <a:rPr lang="en-US" sz="3600" dirty="0">
                  <a:solidFill>
                    <a:srgbClr val="000000"/>
                  </a:solidFill>
                  <a:latin typeface="Montserrat Light"/>
                </a:rPr>
                <a:t>  </a:t>
              </a:r>
              <a:r>
                <a:rPr lang="en-US" sz="3600" dirty="0" err="1">
                  <a:solidFill>
                    <a:srgbClr val="000000"/>
                  </a:solidFill>
                  <a:latin typeface="Montserrat Light"/>
                </a:rPr>
                <a:t>инфекционному</a:t>
              </a:r>
              <a:r>
                <a:rPr lang="en-US" sz="3600" dirty="0">
                  <a:solidFill>
                    <a:srgbClr val="000000"/>
                  </a:solidFill>
                  <a:latin typeface="Montserrat Light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Montserrat Light"/>
                </a:rPr>
                <a:t>риску</a:t>
              </a:r>
              <a:endParaRPr lang="en-US" sz="3600" dirty="0">
                <a:solidFill>
                  <a:srgbClr val="000000"/>
                </a:solidFill>
                <a:latin typeface="Montserrat Light"/>
              </a:endParaRPr>
            </a:p>
          </p:txBody>
        </p:sp>
        <p:cxnSp>
          <p:nvCxnSpPr>
            <p:cNvPr id="23" name="Прямая со стрелкой 22"/>
            <p:cNvCxnSpPr/>
            <p:nvPr/>
          </p:nvCxnSpPr>
          <p:spPr>
            <a:xfrm>
              <a:off x="15014752" y="5780837"/>
              <a:ext cx="0" cy="1501775"/>
            </a:xfrm>
            <a:prstGeom prst="straightConnector1">
              <a:avLst/>
            </a:prstGeom>
            <a:ln w="88900" cap="flat">
              <a:solidFill>
                <a:srgbClr val="FF8D9A"/>
              </a:solidFill>
              <a:headEnd type="none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"/>
            <p:cNvGrpSpPr/>
            <p:nvPr/>
          </p:nvGrpSpPr>
          <p:grpSpPr>
            <a:xfrm>
              <a:off x="12908059" y="7072613"/>
              <a:ext cx="4211805" cy="1667718"/>
              <a:chOff x="0" y="-32269"/>
              <a:chExt cx="780800" cy="256266"/>
            </a:xfrm>
          </p:grpSpPr>
          <p:sp>
            <p:nvSpPr>
              <p:cNvPr id="25" name="Freeform 3"/>
              <p:cNvSpPr/>
              <p:nvPr/>
            </p:nvSpPr>
            <p:spPr>
              <a:xfrm>
                <a:off x="0" y="12274"/>
                <a:ext cx="780800" cy="211723"/>
              </a:xfrm>
              <a:custGeom>
                <a:avLst/>
                <a:gdLst/>
                <a:ahLst/>
                <a:cxnLst/>
                <a:rect l="l" t="t" r="r" b="b"/>
                <a:pathLst>
                  <a:path w="780800" h="211723">
                    <a:moveTo>
                      <a:pt x="61162" y="0"/>
                    </a:moveTo>
                    <a:lnTo>
                      <a:pt x="719638" y="0"/>
                    </a:lnTo>
                    <a:cubicBezTo>
                      <a:pt x="753417" y="0"/>
                      <a:pt x="780800" y="27383"/>
                      <a:pt x="780800" y="61162"/>
                    </a:cubicBezTo>
                    <a:lnTo>
                      <a:pt x="780800" y="150561"/>
                    </a:lnTo>
                    <a:cubicBezTo>
                      <a:pt x="780800" y="184340"/>
                      <a:pt x="753417" y="211723"/>
                      <a:pt x="719638" y="211723"/>
                    </a:cubicBezTo>
                    <a:lnTo>
                      <a:pt x="61162" y="211723"/>
                    </a:lnTo>
                    <a:cubicBezTo>
                      <a:pt x="27383" y="211723"/>
                      <a:pt x="0" y="184340"/>
                      <a:pt x="0" y="150561"/>
                    </a:cubicBezTo>
                    <a:lnTo>
                      <a:pt x="0" y="61162"/>
                    </a:lnTo>
                    <a:cubicBezTo>
                      <a:pt x="0" y="27383"/>
                      <a:pt x="27383" y="0"/>
                      <a:pt x="61162" y="0"/>
                    </a:cubicBezTo>
                    <a:close/>
                  </a:path>
                </a:pathLst>
              </a:custGeom>
              <a:solidFill>
                <a:srgbClr val="B4CAF5"/>
              </a:solidFill>
            </p:spPr>
          </p:sp>
          <p:sp>
            <p:nvSpPr>
              <p:cNvPr id="26" name="TextBox 4"/>
              <p:cNvSpPr txBox="1"/>
              <p:nvPr/>
            </p:nvSpPr>
            <p:spPr>
              <a:xfrm>
                <a:off x="0" y="-32269"/>
                <a:ext cx="780800" cy="24982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3588"/>
                  </a:lnSpc>
                </a:pPr>
                <a:endParaRPr lang="ru-RU" sz="4400" dirty="0" smtClean="0">
                  <a:solidFill>
                    <a:srgbClr val="FFFFFF"/>
                  </a:solidFill>
                  <a:latin typeface="Montserrat Bold"/>
                </a:endParaRPr>
              </a:p>
              <a:p>
                <a:pPr algn="ctr"/>
                <a:r>
                  <a:rPr lang="ru-RU" sz="4400" dirty="0" smtClean="0">
                    <a:solidFill>
                      <a:srgbClr val="FFFFFF"/>
                    </a:solidFill>
                    <a:latin typeface="Montserrat Bold"/>
                  </a:rPr>
                  <a:t>ЗДОРОВЫЙ ЧЕЛОВЕК,</a:t>
                </a:r>
                <a:endParaRPr lang="en-US" sz="4400" dirty="0">
                  <a:solidFill>
                    <a:srgbClr val="FFFFFF"/>
                  </a:solidFill>
                  <a:latin typeface="Montserrat Bold"/>
                </a:endParaRPr>
              </a:p>
            </p:txBody>
          </p:sp>
        </p:grpSp>
      </p:grpSp>
      <p:grpSp>
        <p:nvGrpSpPr>
          <p:cNvPr id="18" name="Группа 17"/>
          <p:cNvGrpSpPr/>
          <p:nvPr/>
        </p:nvGrpSpPr>
        <p:grpSpPr>
          <a:xfrm>
            <a:off x="5877228" y="4934242"/>
            <a:ext cx="6716189" cy="4316621"/>
            <a:chOff x="6088358" y="4991100"/>
            <a:chExt cx="6716189" cy="4316621"/>
          </a:xfrm>
        </p:grpSpPr>
        <p:sp>
          <p:nvSpPr>
            <p:cNvPr id="13" name="TextBox 13"/>
            <p:cNvSpPr txBox="1"/>
            <p:nvPr/>
          </p:nvSpPr>
          <p:spPr>
            <a:xfrm>
              <a:off x="6088358" y="8199725"/>
              <a:ext cx="6716189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3600" dirty="0">
                  <a:solidFill>
                    <a:srgbClr val="000000"/>
                  </a:solidFill>
                  <a:latin typeface="Montserrat Light"/>
                </a:rPr>
                <a:t>при </a:t>
              </a:r>
              <a:r>
                <a:rPr lang="en-US" sz="3600" dirty="0" err="1">
                  <a:solidFill>
                    <a:srgbClr val="000000"/>
                  </a:solidFill>
                  <a:latin typeface="Montserrat Light"/>
                </a:rPr>
                <a:t>которых</a:t>
              </a:r>
              <a:r>
                <a:rPr lang="en-US" sz="3600" dirty="0">
                  <a:solidFill>
                    <a:srgbClr val="000000"/>
                  </a:solidFill>
                  <a:latin typeface="Montserrat Light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Montserrat Light"/>
                </a:rPr>
                <a:t>возможно</a:t>
              </a:r>
              <a:r>
                <a:rPr lang="en-US" sz="3600" dirty="0">
                  <a:solidFill>
                    <a:srgbClr val="000000"/>
                  </a:solidFill>
                  <a:latin typeface="Montserrat Light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Montserrat Light"/>
                </a:rPr>
                <a:t>заражение</a:t>
              </a:r>
              <a:endParaRPr lang="en-US" sz="3600" dirty="0">
                <a:solidFill>
                  <a:srgbClr val="000000"/>
                </a:solidFill>
                <a:latin typeface="Montserrat Light"/>
              </a:endParaRPr>
            </a:p>
          </p:txBody>
        </p:sp>
        <p:cxnSp>
          <p:nvCxnSpPr>
            <p:cNvPr id="22" name="Прямая со стрелкой 21"/>
            <p:cNvCxnSpPr/>
            <p:nvPr/>
          </p:nvCxnSpPr>
          <p:spPr>
            <a:xfrm>
              <a:off x="9403934" y="4991100"/>
              <a:ext cx="0" cy="1297197"/>
            </a:xfrm>
            <a:prstGeom prst="straightConnector1">
              <a:avLst/>
            </a:prstGeom>
            <a:ln w="88900" cap="flat">
              <a:solidFill>
                <a:srgbClr val="FF8D9A"/>
              </a:solidFill>
              <a:headEnd type="none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"/>
            <p:cNvGrpSpPr/>
            <p:nvPr/>
          </p:nvGrpSpPr>
          <p:grpSpPr>
            <a:xfrm>
              <a:off x="6414494" y="5975167"/>
              <a:ext cx="6184754" cy="2053204"/>
              <a:chOff x="0" y="-38100"/>
              <a:chExt cx="780800" cy="249823"/>
            </a:xfrm>
          </p:grpSpPr>
          <p:sp>
            <p:nvSpPr>
              <p:cNvPr id="28" name="Freeform 3"/>
              <p:cNvSpPr/>
              <p:nvPr/>
            </p:nvSpPr>
            <p:spPr>
              <a:xfrm>
                <a:off x="0" y="0"/>
                <a:ext cx="780800" cy="211723"/>
              </a:xfrm>
              <a:custGeom>
                <a:avLst/>
                <a:gdLst/>
                <a:ahLst/>
                <a:cxnLst/>
                <a:rect l="l" t="t" r="r" b="b"/>
                <a:pathLst>
                  <a:path w="780800" h="211723">
                    <a:moveTo>
                      <a:pt x="61162" y="0"/>
                    </a:moveTo>
                    <a:lnTo>
                      <a:pt x="719638" y="0"/>
                    </a:lnTo>
                    <a:cubicBezTo>
                      <a:pt x="753417" y="0"/>
                      <a:pt x="780800" y="27383"/>
                      <a:pt x="780800" y="61162"/>
                    </a:cubicBezTo>
                    <a:lnTo>
                      <a:pt x="780800" y="150561"/>
                    </a:lnTo>
                    <a:cubicBezTo>
                      <a:pt x="780800" y="184340"/>
                      <a:pt x="753417" y="211723"/>
                      <a:pt x="719638" y="211723"/>
                    </a:cubicBezTo>
                    <a:lnTo>
                      <a:pt x="61162" y="211723"/>
                    </a:lnTo>
                    <a:cubicBezTo>
                      <a:pt x="27383" y="211723"/>
                      <a:pt x="0" y="184340"/>
                      <a:pt x="0" y="150561"/>
                    </a:cubicBezTo>
                    <a:lnTo>
                      <a:pt x="0" y="61162"/>
                    </a:lnTo>
                    <a:cubicBezTo>
                      <a:pt x="0" y="27383"/>
                      <a:pt x="27383" y="0"/>
                      <a:pt x="61162" y="0"/>
                    </a:cubicBezTo>
                    <a:close/>
                  </a:path>
                </a:pathLst>
              </a:custGeom>
              <a:solidFill>
                <a:srgbClr val="B4CAF5"/>
              </a:solidFill>
            </p:spPr>
          </p:sp>
          <p:sp>
            <p:nvSpPr>
              <p:cNvPr id="29" name="TextBox 4"/>
              <p:cNvSpPr txBox="1"/>
              <p:nvPr/>
            </p:nvSpPr>
            <p:spPr>
              <a:xfrm>
                <a:off x="0" y="-38100"/>
                <a:ext cx="780800" cy="24982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3588"/>
                  </a:lnSpc>
                </a:pPr>
                <a:endParaRPr lang="ru-RU" sz="4400" dirty="0" smtClean="0">
                  <a:solidFill>
                    <a:srgbClr val="FFFFFF"/>
                  </a:solidFill>
                  <a:latin typeface="Montserrat Bold"/>
                </a:endParaRPr>
              </a:p>
              <a:p>
                <a:pPr algn="ctr"/>
                <a:r>
                  <a:rPr lang="en-US" sz="4400" dirty="0" smtClean="0">
                    <a:solidFill>
                      <a:srgbClr val="FFFFFF"/>
                    </a:solidFill>
                    <a:latin typeface="Montserrat Bold"/>
                  </a:rPr>
                  <a:t>ОКРУЖАЮЩАЯ </a:t>
                </a:r>
                <a:r>
                  <a:rPr lang="en-US" sz="4400" dirty="0">
                    <a:solidFill>
                      <a:srgbClr val="FFFFFF"/>
                    </a:solidFill>
                    <a:latin typeface="Montserrat Bold"/>
                  </a:rPr>
                  <a:t>СРЕДА И УСЛОВИЯ,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5400" y="2028347"/>
            <a:ext cx="18425499" cy="6927571"/>
            <a:chOff x="0" y="-152400"/>
            <a:chExt cx="24567332" cy="9236763"/>
          </a:xfrm>
        </p:grpSpPr>
        <p:sp>
          <p:nvSpPr>
            <p:cNvPr id="3" name="TextBox 3"/>
            <p:cNvSpPr txBox="1"/>
            <p:nvPr/>
          </p:nvSpPr>
          <p:spPr>
            <a:xfrm>
              <a:off x="0" y="-152400"/>
              <a:ext cx="6604090" cy="15663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799"/>
                </a:lnSpc>
              </a:pPr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3098800" y="630765"/>
              <a:ext cx="21468532" cy="84535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4400" b="1" dirty="0" smtClean="0">
                  <a:solidFill>
                    <a:srgbClr val="000000"/>
                  </a:solidFill>
                  <a:latin typeface="Montserrat Italics"/>
                </a:rPr>
                <a:t>-</a:t>
              </a:r>
              <a:r>
                <a:rPr lang="en-US" sz="4400" b="1" dirty="0" smtClean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4400" b="1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КОМПЛЕКС МЕРОПРИЯТИЙ УНИВЕРСАЛЬНОГО ХАРАКТЕРА, ПРОФИЛАКТИЧЕСКИХ И ОБЩЕРАЗВИВАЮЩИХ МЕР, ОСУЩЕСТВЛЯЕМЫХ ГОСУДАРСТВОМ, НАПРАВЛЕННЫХ НА УКРЕПЛЕНИЕ ЗДОРОВЬЯ НАСЕЛЕНИЯ И, ТЕМ САМЫМ, ПОВЫШЕНИЕ СОПРОТИВЛЯЕМОСТИ К ТУБЕРКУЛ</a:t>
              </a:r>
              <a:r>
                <a:rPr lang="ru-RU" sz="4400" b="1" dirty="0">
                  <a:solidFill>
                    <a:srgbClr val="000000"/>
                  </a:solidFill>
                  <a:latin typeface="Montserrat Bold" panose="020B0604020202020204" charset="-52"/>
                </a:rPr>
                <a:t>Ё</a:t>
              </a:r>
              <a:r>
                <a:rPr lang="en-US" sz="4400" b="1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ЗУ</a:t>
              </a:r>
            </a:p>
            <a:p>
              <a:endParaRPr lang="en-US" sz="4400" dirty="0" smtClean="0">
                <a:solidFill>
                  <a:srgbClr val="000000"/>
                </a:solidFill>
                <a:latin typeface="Montserrat"/>
              </a:endParaRPr>
            </a:p>
            <a:p>
              <a:pPr>
                <a:lnSpc>
                  <a:spcPts val="3640"/>
                </a:lnSpc>
              </a:pPr>
              <a:endParaRPr lang="en-US" sz="4400" dirty="0">
                <a:solidFill>
                  <a:srgbClr val="000000"/>
                </a:solidFill>
                <a:latin typeface="Montserrat"/>
              </a:endParaRPr>
            </a:p>
            <a:p>
              <a:pPr>
                <a:lnSpc>
                  <a:spcPts val="3640"/>
                </a:lnSpc>
              </a:pPr>
              <a:endParaRPr lang="en-US" sz="4400" dirty="0">
                <a:solidFill>
                  <a:srgbClr val="000000"/>
                </a:solidFill>
                <a:latin typeface="Montserrat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876300"/>
            <a:ext cx="16661570" cy="1152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799"/>
              </a:lnSpc>
              <a:spcBef>
                <a:spcPct val="0"/>
              </a:spcBef>
            </a:pPr>
            <a:r>
              <a:rPr lang="en-US" sz="6000" dirty="0">
                <a:solidFill>
                  <a:srgbClr val="FF8D9A"/>
                </a:solidFill>
                <a:latin typeface="Waffle Soft"/>
              </a:rPr>
              <a:t>СОЦИАЛЬНАЯ ПРОФИЛАКТИКА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647198" y="195486"/>
            <a:ext cx="1011439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ru-RU" sz="2600" dirty="0" smtClean="0">
                <a:solidFill>
                  <a:srgbClr val="B0C5FF"/>
                </a:solidFill>
                <a:latin typeface="Montserrat"/>
              </a:rPr>
              <a:t>13</a:t>
            </a:r>
            <a:endParaRPr lang="en-US" sz="2600" dirty="0">
              <a:solidFill>
                <a:srgbClr val="B0C5FF"/>
              </a:solidFill>
              <a:latin typeface="Montserra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52343" t="30209" r="10175" b="13542"/>
          <a:stretch/>
        </p:blipFill>
        <p:spPr>
          <a:xfrm>
            <a:off x="14028508" y="6705701"/>
            <a:ext cx="4244502" cy="3581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8036115" y="6687018"/>
            <a:ext cx="12095073" cy="9455086"/>
            <a:chOff x="0" y="0"/>
            <a:chExt cx="16126764" cy="12606781"/>
          </a:xfrm>
        </p:grpSpPr>
        <p:sp>
          <p:nvSpPr>
            <p:cNvPr id="4" name="Freeform 4"/>
            <p:cNvSpPr/>
            <p:nvPr/>
          </p:nvSpPr>
          <p:spPr>
            <a:xfrm rot="-1680052">
              <a:off x="1628808" y="2793018"/>
              <a:ext cx="13648747" cy="7020745"/>
            </a:xfrm>
            <a:custGeom>
              <a:avLst/>
              <a:gdLst/>
              <a:ahLst/>
              <a:cxnLst/>
              <a:rect l="l" t="t" r="r" b="b"/>
              <a:pathLst>
                <a:path w="13648747" h="7020745">
                  <a:moveTo>
                    <a:pt x="0" y="0"/>
                  </a:moveTo>
                  <a:lnTo>
                    <a:pt x="13648746" y="0"/>
                  </a:lnTo>
                  <a:lnTo>
                    <a:pt x="13648746" y="7020745"/>
                  </a:lnTo>
                  <a:lnTo>
                    <a:pt x="0" y="7020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65332" r="-62823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911342">
              <a:off x="585953" y="7614101"/>
              <a:ext cx="1626061" cy="2684487"/>
            </a:xfrm>
            <a:custGeom>
              <a:avLst/>
              <a:gdLst/>
              <a:ahLst/>
              <a:cxnLst/>
              <a:rect l="l" t="t" r="r" b="b"/>
              <a:pathLst>
                <a:path w="1626061" h="2684487">
                  <a:moveTo>
                    <a:pt x="0" y="0"/>
                  </a:moveTo>
                  <a:lnTo>
                    <a:pt x="1626061" y="0"/>
                  </a:lnTo>
                  <a:lnTo>
                    <a:pt x="1626061" y="2684487"/>
                  </a:lnTo>
                  <a:lnTo>
                    <a:pt x="0" y="2684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777929" r="-1037152" b="-161530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116388" y="310539"/>
            <a:ext cx="16661570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000" dirty="0">
                <a:solidFill>
                  <a:srgbClr val="FF8D9A"/>
                </a:solidFill>
                <a:latin typeface="Waffle Soft"/>
              </a:rPr>
              <a:t>ПРОФИЛАКТИЧЕСКИЕ МЕРЫ НАПРАВЛЕНЫ НА: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55758" y="5662216"/>
            <a:ext cx="10082206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endParaRPr/>
          </a:p>
        </p:txBody>
      </p:sp>
      <p:sp>
        <p:nvSpPr>
          <p:cNvPr id="15" name="TextBox 15"/>
          <p:cNvSpPr txBox="1"/>
          <p:nvPr/>
        </p:nvSpPr>
        <p:spPr>
          <a:xfrm>
            <a:off x="17647198" y="195486"/>
            <a:ext cx="1011439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ru-RU" sz="2600" dirty="0" smtClean="0">
                <a:solidFill>
                  <a:srgbClr val="B0C5FF"/>
                </a:solidFill>
                <a:latin typeface="Montserrat"/>
              </a:rPr>
              <a:t>14</a:t>
            </a:r>
            <a:endParaRPr lang="en-US" sz="2600" dirty="0">
              <a:solidFill>
                <a:srgbClr val="B0C5FF"/>
              </a:solidFill>
              <a:latin typeface="Montserrat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-304800" y="2425324"/>
            <a:ext cx="18567401" cy="7487231"/>
            <a:chOff x="764423" y="3772302"/>
            <a:chExt cx="18567401" cy="6126245"/>
          </a:xfrm>
        </p:grpSpPr>
        <p:sp>
          <p:nvSpPr>
            <p:cNvPr id="2" name="TextBox 2"/>
            <p:cNvSpPr txBox="1"/>
            <p:nvPr/>
          </p:nvSpPr>
          <p:spPr>
            <a:xfrm>
              <a:off x="764423" y="3772302"/>
              <a:ext cx="2811895" cy="1212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799"/>
                </a:lnSpc>
              </a:pPr>
              <a:r>
                <a:rPr lang="en-US" sz="6999" dirty="0">
                  <a:solidFill>
                    <a:srgbClr val="A6BCE5"/>
                  </a:solidFill>
                  <a:latin typeface="Waffle Soft"/>
                </a:rPr>
                <a:t>1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727679" y="4091762"/>
              <a:ext cx="14937191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4400" dirty="0" smtClean="0">
                  <a:solidFill>
                    <a:srgbClr val="000000"/>
                  </a:solidFill>
                  <a:latin typeface="Montserrat Bold"/>
                </a:rPr>
                <a:t>УЛУЧШЕНИЕ ЖИЗНЕННОГО УРОВНЯ НАРОДА</a:t>
              </a:r>
              <a:endParaRPr lang="ru-RU" sz="4400" dirty="0" smtClean="0">
                <a:solidFill>
                  <a:srgbClr val="000000"/>
                </a:solidFill>
                <a:latin typeface="Montserrat Bold"/>
              </a:endParaRPr>
            </a:p>
            <a:p>
              <a:pPr>
                <a:lnSpc>
                  <a:spcPts val="3640"/>
                </a:lnSpc>
              </a:pPr>
              <a:endParaRPr lang="ru-RU" sz="2600" dirty="0">
                <a:solidFill>
                  <a:srgbClr val="000000"/>
                </a:solidFill>
                <a:latin typeface="Montserrat 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4423" y="4898062"/>
              <a:ext cx="2811895" cy="1212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799"/>
                </a:lnSpc>
              </a:pPr>
              <a:r>
                <a:rPr lang="en-US" sz="6999" dirty="0">
                  <a:solidFill>
                    <a:srgbClr val="A6BCE5"/>
                  </a:solidFill>
                  <a:latin typeface="Waffle Soft"/>
                </a:rPr>
                <a:t>2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758631" y="6112257"/>
              <a:ext cx="14365442" cy="11080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4400" dirty="0" smtClean="0">
                  <a:solidFill>
                    <a:srgbClr val="000000"/>
                  </a:solidFill>
                  <a:latin typeface="Montserrat Bold"/>
                </a:rPr>
                <a:t>БОРЬБУ С ПРОФЕССИОНАЛЬНЫМИ ВРЕДНОСТЯМИ</a:t>
              </a:r>
              <a:endParaRPr lang="en-US" sz="4400" dirty="0">
                <a:solidFill>
                  <a:srgbClr val="000000"/>
                </a:solidFill>
                <a:latin typeface="Montserrat Bol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79664" y="6074151"/>
              <a:ext cx="2811895" cy="1212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799"/>
                </a:lnSpc>
              </a:pPr>
              <a:r>
                <a:rPr lang="en-US" sz="6999" dirty="0">
                  <a:solidFill>
                    <a:srgbClr val="A6BCE5"/>
                  </a:solidFill>
                  <a:latin typeface="Waffle Soft"/>
                </a:rPr>
                <a:t>3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727679" y="7491187"/>
              <a:ext cx="16604145" cy="11080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4400" dirty="0" smtClean="0">
                  <a:solidFill>
                    <a:srgbClr val="000000"/>
                  </a:solidFill>
                  <a:latin typeface="Montserrat Bold"/>
                </a:rPr>
                <a:t>ПОВЫШЕНИЕ МАТЕРИАЛЬНОГО </a:t>
              </a:r>
              <a:endParaRPr lang="ru-RU" sz="4400" dirty="0" smtClean="0">
                <a:solidFill>
                  <a:srgbClr val="000000"/>
                </a:solidFill>
                <a:latin typeface="Montserrat Bold"/>
              </a:endParaRPr>
            </a:p>
            <a:p>
              <a:r>
                <a:rPr lang="en-US" sz="4400" dirty="0" smtClean="0">
                  <a:solidFill>
                    <a:srgbClr val="000000"/>
                  </a:solidFill>
                  <a:latin typeface="Montserrat Bold"/>
                </a:rPr>
                <a:t>БЛАГОСОСТОЯНИЯ</a:t>
              </a:r>
              <a:endParaRPr lang="en-US" sz="4400" dirty="0">
                <a:solidFill>
                  <a:srgbClr val="000000"/>
                </a:solidFill>
                <a:latin typeface="Montserrat Bold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801423" y="7491187"/>
              <a:ext cx="2811895" cy="1212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799"/>
                </a:lnSpc>
              </a:pPr>
              <a:r>
                <a:rPr lang="en-US" sz="6999" dirty="0">
                  <a:solidFill>
                    <a:srgbClr val="A6BCE5"/>
                  </a:solidFill>
                  <a:latin typeface="Waffle Soft"/>
                </a:rPr>
                <a:t>4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771266" y="8750249"/>
              <a:ext cx="12389636" cy="11080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4400" dirty="0" smtClean="0">
                  <a:solidFill>
                    <a:srgbClr val="000000"/>
                  </a:solidFill>
                  <a:latin typeface="Montserrat Bold"/>
                </a:rPr>
                <a:t>САНАТОРНО-КУРОРТНОЕ ЛЕЧЕНИЕ</a:t>
              </a:r>
              <a:r>
                <a:rPr lang="ru-RU" sz="4400" dirty="0" smtClean="0">
                  <a:solidFill>
                    <a:srgbClr val="000000"/>
                  </a:solidFill>
                  <a:latin typeface="Montserrat Bold"/>
                </a:rPr>
                <a:t> И РЕАБИЛИТАЦИЮ</a:t>
              </a:r>
              <a:endParaRPr lang="en-US" sz="4400" dirty="0">
                <a:solidFill>
                  <a:srgbClr val="000000"/>
                </a:solidFill>
                <a:latin typeface="Montserrat Bold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727679" y="5124994"/>
              <a:ext cx="14427347" cy="6295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dirty="0" smtClean="0">
                  <a:solidFill>
                    <a:srgbClr val="000000"/>
                  </a:solidFill>
                  <a:latin typeface="Montserrat Bold"/>
                </a:rPr>
                <a:t>УЛУЧШЕНИЕ </a:t>
              </a:r>
              <a:r>
                <a:rPr lang="en-US" sz="4400" dirty="0" smtClean="0">
                  <a:solidFill>
                    <a:srgbClr val="000000"/>
                  </a:solidFill>
                  <a:latin typeface="Montserrat Bold"/>
                </a:rPr>
                <a:t>ЭКОЛОГИЧЕСКОЙ ОБСТАНОВКИ</a:t>
              </a:r>
              <a:endParaRPr lang="en-US" sz="4400" dirty="0">
                <a:solidFill>
                  <a:srgbClr val="000000"/>
                </a:solidFill>
                <a:latin typeface="Montserrat Bold"/>
              </a:endParaRPr>
            </a:p>
          </p:txBody>
        </p:sp>
        <p:sp>
          <p:nvSpPr>
            <p:cNvPr id="17" name="TextBox 13"/>
            <p:cNvSpPr txBox="1"/>
            <p:nvPr/>
          </p:nvSpPr>
          <p:spPr>
            <a:xfrm>
              <a:off x="764423" y="8685697"/>
              <a:ext cx="2811895" cy="1212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799"/>
                </a:lnSpc>
              </a:pPr>
              <a:r>
                <a:rPr lang="ru-RU" sz="6999" dirty="0">
                  <a:solidFill>
                    <a:srgbClr val="A6BCE5"/>
                  </a:solidFill>
                  <a:latin typeface="Waffle Soft"/>
                </a:rPr>
                <a:t>5</a:t>
              </a:r>
              <a:endParaRPr lang="en-US" sz="6999" dirty="0">
                <a:solidFill>
                  <a:srgbClr val="A6BCE5"/>
                </a:solidFill>
                <a:latin typeface="Waffle Sof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ownloads\Презентации\взрослые\k4-Vo4Fg28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6" r="9562"/>
          <a:stretch/>
        </p:blipFill>
        <p:spPr bwMode="auto">
          <a:xfrm>
            <a:off x="28074" y="0"/>
            <a:ext cx="18288000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3"/>
          <p:cNvSpPr txBox="1"/>
          <p:nvPr/>
        </p:nvSpPr>
        <p:spPr>
          <a:xfrm>
            <a:off x="17647198" y="195486"/>
            <a:ext cx="1011439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ru-RU" sz="2600" dirty="0" smtClean="0">
                <a:solidFill>
                  <a:srgbClr val="B0C5FF"/>
                </a:solidFill>
                <a:latin typeface="Montserrat"/>
              </a:rPr>
              <a:t>15</a:t>
            </a:r>
            <a:endParaRPr lang="en-US" sz="2600" dirty="0">
              <a:solidFill>
                <a:srgbClr val="B0C5FF"/>
              </a:solidFill>
              <a:latin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1286391">
            <a:off x="10616326" y="7440504"/>
            <a:ext cx="12095073" cy="9455086"/>
            <a:chOff x="0" y="0"/>
            <a:chExt cx="16126764" cy="12606781"/>
          </a:xfrm>
        </p:grpSpPr>
        <p:sp>
          <p:nvSpPr>
            <p:cNvPr id="3" name="Freeform 3"/>
            <p:cNvSpPr/>
            <p:nvPr/>
          </p:nvSpPr>
          <p:spPr>
            <a:xfrm rot="-1680052">
              <a:off x="1628808" y="2793018"/>
              <a:ext cx="13648747" cy="7020745"/>
            </a:xfrm>
            <a:custGeom>
              <a:avLst/>
              <a:gdLst/>
              <a:ahLst/>
              <a:cxnLst/>
              <a:rect l="l" t="t" r="r" b="b"/>
              <a:pathLst>
                <a:path w="13648747" h="7020745">
                  <a:moveTo>
                    <a:pt x="0" y="0"/>
                  </a:moveTo>
                  <a:lnTo>
                    <a:pt x="13648746" y="0"/>
                  </a:lnTo>
                  <a:lnTo>
                    <a:pt x="13648746" y="7020745"/>
                  </a:lnTo>
                  <a:lnTo>
                    <a:pt x="0" y="7020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65332" r="-62823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1911342">
              <a:off x="585953" y="7614101"/>
              <a:ext cx="1626061" cy="2684487"/>
            </a:xfrm>
            <a:custGeom>
              <a:avLst/>
              <a:gdLst/>
              <a:ahLst/>
              <a:cxnLst/>
              <a:rect l="l" t="t" r="r" b="b"/>
              <a:pathLst>
                <a:path w="1626061" h="2684487">
                  <a:moveTo>
                    <a:pt x="0" y="0"/>
                  </a:moveTo>
                  <a:lnTo>
                    <a:pt x="1626061" y="0"/>
                  </a:lnTo>
                  <a:lnTo>
                    <a:pt x="1626061" y="2684487"/>
                  </a:lnTo>
                  <a:lnTo>
                    <a:pt x="0" y="2684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777929" r="-1037152" b="-161530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731356" y="1661304"/>
            <a:ext cx="1703759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00"/>
                </a:solidFill>
                <a:latin typeface="Montserrat Bold" panose="020B0604020202020204" charset="-52"/>
              </a:rPr>
              <a:t>ПРЕДУПРЕЖДЕНИЕ ЗАРАЖЕНИЯ ЗДОРОВЫХ ЛЮДЕЙ, ОГРАНИЧЕНИЕ И БЕЗОПАСНОСТЬ КОНТАКТА</a:t>
            </a:r>
            <a:r>
              <a:rPr lang="ru-RU" sz="4400" b="1" dirty="0">
                <a:solidFill>
                  <a:srgbClr val="000000"/>
                </a:solidFill>
                <a:latin typeface="Montserrat Bold" panose="020B0604020202020204" charset="-52"/>
              </a:rPr>
              <a:t> </a:t>
            </a:r>
            <a:r>
              <a:rPr lang="en-US" sz="4400" b="1" dirty="0" smtClean="0">
                <a:solidFill>
                  <a:srgbClr val="000000"/>
                </a:solidFill>
                <a:latin typeface="Montserrat Bold" panose="020B0604020202020204" charset="-52"/>
              </a:rPr>
              <a:t>С  БОЛЬНЫМ ТУБЕРКУЛЕЗОМ </a:t>
            </a:r>
            <a:endParaRPr lang="ru-RU" sz="4400" b="1" dirty="0" smtClean="0">
              <a:solidFill>
                <a:srgbClr val="000000"/>
              </a:solidFill>
              <a:latin typeface="Montserrat Bold" panose="020B0604020202020204" charset="-5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352205"/>
            <a:ext cx="1666157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000" dirty="0">
                <a:solidFill>
                  <a:srgbClr val="FF8D9A"/>
                </a:solidFill>
                <a:latin typeface="Waffle Soft"/>
              </a:rPr>
              <a:t>САНИТАРНАЯ ПРОФИЛАКТИКА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647198" y="195486"/>
            <a:ext cx="1011439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ru-RU" sz="2600" dirty="0" smtClean="0">
                <a:solidFill>
                  <a:srgbClr val="B0C5FF"/>
                </a:solidFill>
                <a:latin typeface="Montserrat"/>
              </a:rPr>
              <a:t>16</a:t>
            </a:r>
            <a:endParaRPr lang="en-US" sz="2600" dirty="0">
              <a:solidFill>
                <a:srgbClr val="B0C5FF"/>
              </a:solidFill>
              <a:latin typeface="Montserrat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817130" y="3669054"/>
            <a:ext cx="17061154" cy="2696312"/>
            <a:chOff x="773624" y="3040296"/>
            <a:chExt cx="17061154" cy="2696312"/>
          </a:xfrm>
        </p:grpSpPr>
        <p:grpSp>
          <p:nvGrpSpPr>
            <p:cNvPr id="9" name="Group 2"/>
            <p:cNvGrpSpPr/>
            <p:nvPr/>
          </p:nvGrpSpPr>
          <p:grpSpPr>
            <a:xfrm>
              <a:off x="773624" y="3040296"/>
              <a:ext cx="1953145" cy="2653161"/>
              <a:chOff x="-9803" y="-66675"/>
              <a:chExt cx="812800" cy="1104111"/>
            </a:xfrm>
          </p:grpSpPr>
          <p:sp>
            <p:nvSpPr>
              <p:cNvPr id="12" name="Freeform 3"/>
              <p:cNvSpPr/>
              <p:nvPr/>
            </p:nvSpPr>
            <p:spPr>
              <a:xfrm>
                <a:off x="-9803" y="224636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0C5FF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3" name="TextBox 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0217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TextBox 5"/>
            <p:cNvSpPr txBox="1"/>
            <p:nvPr/>
          </p:nvSpPr>
          <p:spPr>
            <a:xfrm>
              <a:off x="2960139" y="3705283"/>
              <a:ext cx="14874639" cy="20313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4400" b="1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МИШЕНИ ДЛЯ САНИТАРНОЙ ПРОФИЛАКТИКИ: ИСТОЧНИК </a:t>
              </a:r>
              <a:r>
                <a:rPr lang="ru-RU" sz="4400" b="1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ИНФЕКЦИИ </a:t>
              </a:r>
              <a:r>
                <a:rPr lang="en-US" sz="4400" b="1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И ПУТИ ПЕРЕДАЧИ ВОЗБУДИТЕЛЯ</a:t>
              </a:r>
              <a:endParaRPr lang="en-US" sz="4400" b="1" dirty="0">
                <a:solidFill>
                  <a:srgbClr val="000000"/>
                </a:solidFill>
                <a:latin typeface="Montserrat Bold" panose="020B0604020202020204" charset="-52"/>
              </a:endParaRPr>
            </a:p>
          </p:txBody>
        </p:sp>
        <p:sp>
          <p:nvSpPr>
            <p:cNvPr id="11" name="Freeform 6"/>
            <p:cNvSpPr/>
            <p:nvPr/>
          </p:nvSpPr>
          <p:spPr>
            <a:xfrm>
              <a:off x="1054104" y="3996314"/>
              <a:ext cx="1439295" cy="1439295"/>
            </a:xfrm>
            <a:custGeom>
              <a:avLst/>
              <a:gdLst/>
              <a:ahLst/>
              <a:cxnLst/>
              <a:rect l="l" t="t" r="r" b="b"/>
              <a:pathLst>
                <a:path w="1439295" h="1439295">
                  <a:moveTo>
                    <a:pt x="0" y="0"/>
                  </a:moveTo>
                  <a:lnTo>
                    <a:pt x="1439295" y="0"/>
                  </a:lnTo>
                  <a:lnTo>
                    <a:pt x="1439295" y="1439295"/>
                  </a:lnTo>
                  <a:lnTo>
                    <a:pt x="0" y="1439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" name="Group 7"/>
          <p:cNvGrpSpPr/>
          <p:nvPr/>
        </p:nvGrpSpPr>
        <p:grpSpPr>
          <a:xfrm>
            <a:off x="817130" y="7183162"/>
            <a:ext cx="17156053" cy="2035106"/>
            <a:chOff x="31405" y="-213625"/>
            <a:chExt cx="22874737" cy="2713474"/>
          </a:xfrm>
        </p:grpSpPr>
        <p:grpSp>
          <p:nvGrpSpPr>
            <p:cNvPr id="15" name="Group 8"/>
            <p:cNvGrpSpPr/>
            <p:nvPr/>
          </p:nvGrpSpPr>
          <p:grpSpPr>
            <a:xfrm>
              <a:off x="31405" y="-213625"/>
              <a:ext cx="2604193" cy="2713474"/>
              <a:chOff x="9802" y="-66675"/>
              <a:chExt cx="812800" cy="846908"/>
            </a:xfrm>
          </p:grpSpPr>
          <p:sp>
            <p:nvSpPr>
              <p:cNvPr id="18" name="Freeform 9"/>
              <p:cNvSpPr/>
              <p:nvPr/>
            </p:nvSpPr>
            <p:spPr>
              <a:xfrm>
                <a:off x="9802" y="-32567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0C5FF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9" name="TextBox 1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0217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1"/>
            <p:cNvSpPr/>
            <p:nvPr/>
          </p:nvSpPr>
          <p:spPr>
            <a:xfrm>
              <a:off x="579580" y="526361"/>
              <a:ext cx="1570655" cy="1368433"/>
            </a:xfrm>
            <a:custGeom>
              <a:avLst/>
              <a:gdLst/>
              <a:ahLst/>
              <a:cxnLst/>
              <a:rect l="l" t="t" r="r" b="b"/>
              <a:pathLst>
                <a:path w="1570655" h="1368433">
                  <a:moveTo>
                    <a:pt x="0" y="0"/>
                  </a:moveTo>
                  <a:lnTo>
                    <a:pt x="1570655" y="0"/>
                  </a:lnTo>
                  <a:lnTo>
                    <a:pt x="1570655" y="1368433"/>
                  </a:lnTo>
                  <a:lnTo>
                    <a:pt x="0" y="13684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2"/>
            <p:cNvSpPr txBox="1"/>
            <p:nvPr/>
          </p:nvSpPr>
          <p:spPr>
            <a:xfrm>
              <a:off x="2883948" y="294941"/>
              <a:ext cx="20022194" cy="1805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4400" b="1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НАИБОЛЬШУЮ ЭПИДЕМИЧЕСКУЮ ОПАСНОСТЬ ПРЕДСТАВЛЯЮТ БАКТЕРИОВЫДЕЛИТЕЛИ</a:t>
              </a:r>
              <a:endParaRPr lang="en-US" sz="4400" dirty="0">
                <a:solidFill>
                  <a:srgbClr val="000000"/>
                </a:solidFill>
                <a:latin typeface="Montserra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76600" y="584828"/>
            <a:ext cx="11801887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770"/>
              </a:lnSpc>
              <a:spcBef>
                <a:spcPct val="0"/>
              </a:spcBef>
            </a:pPr>
            <a:r>
              <a:rPr lang="en-US" sz="6000" dirty="0">
                <a:solidFill>
                  <a:srgbClr val="FF8D9A"/>
                </a:solidFill>
                <a:latin typeface="Waffle Soft" panose="020B0604020202020204" charset="-52"/>
              </a:rPr>
              <a:t>РАННЕЕ ВЫЯВЛЕНИЕ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5598822" y="1826362"/>
            <a:ext cx="23804818" cy="2379039"/>
            <a:chOff x="0" y="0"/>
            <a:chExt cx="31739756" cy="317205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0608079" cy="2491195"/>
              <a:chOff x="0" y="0"/>
              <a:chExt cx="1268996" cy="29801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268996" cy="298010"/>
              </a:xfrm>
              <a:custGeom>
                <a:avLst/>
                <a:gdLst/>
                <a:ahLst/>
                <a:cxnLst/>
                <a:rect l="l" t="t" r="r" b="b"/>
                <a:pathLst>
                  <a:path w="1268996" h="298010">
                    <a:moveTo>
                      <a:pt x="97308" y="0"/>
                    </a:moveTo>
                    <a:lnTo>
                      <a:pt x="1171687" y="0"/>
                    </a:lnTo>
                    <a:cubicBezTo>
                      <a:pt x="1197495" y="0"/>
                      <a:pt x="1222246" y="10252"/>
                      <a:pt x="1240495" y="28501"/>
                    </a:cubicBezTo>
                    <a:cubicBezTo>
                      <a:pt x="1258744" y="46750"/>
                      <a:pt x="1268996" y="71501"/>
                      <a:pt x="1268996" y="97308"/>
                    </a:cubicBezTo>
                    <a:lnTo>
                      <a:pt x="1268996" y="200702"/>
                    </a:lnTo>
                    <a:cubicBezTo>
                      <a:pt x="1268996" y="254444"/>
                      <a:pt x="1225429" y="298010"/>
                      <a:pt x="1171687" y="298010"/>
                    </a:cubicBezTo>
                    <a:lnTo>
                      <a:pt x="97308" y="298010"/>
                    </a:lnTo>
                    <a:cubicBezTo>
                      <a:pt x="43566" y="298010"/>
                      <a:pt x="0" y="254444"/>
                      <a:pt x="0" y="200702"/>
                    </a:cubicBezTo>
                    <a:lnTo>
                      <a:pt x="0" y="97308"/>
                    </a:lnTo>
                    <a:cubicBezTo>
                      <a:pt x="0" y="43566"/>
                      <a:pt x="43566" y="0"/>
                      <a:pt x="97308" y="0"/>
                    </a:cubicBezTo>
                    <a:close/>
                  </a:path>
                </a:pathLst>
              </a:custGeom>
              <a:solidFill>
                <a:srgbClr val="B4CAF5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142875"/>
                <a:ext cx="1268996" cy="440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0217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0773158" y="1366430"/>
              <a:ext cx="14620462" cy="18056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ru-RU" sz="4400" dirty="0" smtClean="0">
                  <a:solidFill>
                    <a:srgbClr val="000000"/>
                  </a:solidFill>
                  <a:latin typeface="Montserrat"/>
                </a:rPr>
                <a:t>Проба Манту</a:t>
              </a:r>
              <a:endParaRPr lang="en-US" sz="4400" dirty="0">
                <a:solidFill>
                  <a:srgbClr val="000000"/>
                </a:solidFill>
                <a:latin typeface="Montserrat"/>
              </a:endParaRPr>
            </a:p>
            <a:p>
              <a:pPr>
                <a:spcBef>
                  <a:spcPct val="0"/>
                </a:spcBef>
              </a:pPr>
              <a:endParaRPr lang="en-US" sz="4400" dirty="0">
                <a:solidFill>
                  <a:srgbClr val="000000"/>
                </a:solidFill>
                <a:latin typeface="Montserrat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773158" y="546464"/>
              <a:ext cx="20966598" cy="9028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4400" dirty="0">
                  <a:solidFill>
                    <a:srgbClr val="000000"/>
                  </a:solidFill>
                  <a:latin typeface="Montserrat Bold"/>
                </a:rPr>
                <a:t>ДЕТИ В ВОЗРАСТЕ ОТ 1 ДО 7 </a:t>
              </a:r>
              <a:r>
                <a:rPr lang="en-US" sz="4400" dirty="0" smtClean="0">
                  <a:solidFill>
                    <a:srgbClr val="000000"/>
                  </a:solidFill>
                  <a:latin typeface="Montserrat Bold"/>
                </a:rPr>
                <a:t>ЛЕТ(ВКЛЮЧИТЕЛЬНО</a:t>
              </a:r>
              <a:r>
                <a:rPr lang="en-US" sz="4400" dirty="0">
                  <a:solidFill>
                    <a:srgbClr val="000000"/>
                  </a:solidFill>
                  <a:latin typeface="Montserrat Bold"/>
                </a:rPr>
                <a:t>)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8623366" y="16581"/>
              <a:ext cx="1895455" cy="2156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475"/>
                </a:lnSpc>
                <a:spcBef>
                  <a:spcPct val="0"/>
                </a:spcBef>
              </a:pPr>
              <a:r>
                <a:rPr lang="en-US" sz="9625">
                  <a:solidFill>
                    <a:srgbClr val="FBFAF8"/>
                  </a:solidFill>
                  <a:latin typeface="Waffle Soft"/>
                </a:rPr>
                <a:t>1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5605919" y="4012385"/>
            <a:ext cx="23957219" cy="2206950"/>
            <a:chOff x="0" y="0"/>
            <a:chExt cx="31942958" cy="2942601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0608079" cy="2491195"/>
              <a:chOff x="0" y="0"/>
              <a:chExt cx="1268996" cy="29801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268996" cy="298010"/>
              </a:xfrm>
              <a:custGeom>
                <a:avLst/>
                <a:gdLst/>
                <a:ahLst/>
                <a:cxnLst/>
                <a:rect l="l" t="t" r="r" b="b"/>
                <a:pathLst>
                  <a:path w="1268996" h="298010">
                    <a:moveTo>
                      <a:pt x="97308" y="0"/>
                    </a:moveTo>
                    <a:lnTo>
                      <a:pt x="1171687" y="0"/>
                    </a:lnTo>
                    <a:cubicBezTo>
                      <a:pt x="1197495" y="0"/>
                      <a:pt x="1222246" y="10252"/>
                      <a:pt x="1240495" y="28501"/>
                    </a:cubicBezTo>
                    <a:cubicBezTo>
                      <a:pt x="1258744" y="46750"/>
                      <a:pt x="1268996" y="71501"/>
                      <a:pt x="1268996" y="97308"/>
                    </a:cubicBezTo>
                    <a:lnTo>
                      <a:pt x="1268996" y="200702"/>
                    </a:lnTo>
                    <a:cubicBezTo>
                      <a:pt x="1268996" y="254444"/>
                      <a:pt x="1225429" y="298010"/>
                      <a:pt x="1171687" y="298010"/>
                    </a:cubicBezTo>
                    <a:lnTo>
                      <a:pt x="97308" y="298010"/>
                    </a:lnTo>
                    <a:cubicBezTo>
                      <a:pt x="43566" y="298010"/>
                      <a:pt x="0" y="254444"/>
                      <a:pt x="0" y="200702"/>
                    </a:cubicBezTo>
                    <a:lnTo>
                      <a:pt x="0" y="97308"/>
                    </a:lnTo>
                    <a:cubicBezTo>
                      <a:pt x="0" y="43566"/>
                      <a:pt x="43566" y="0"/>
                      <a:pt x="97308" y="0"/>
                    </a:cubicBezTo>
                    <a:close/>
                  </a:path>
                </a:pathLst>
              </a:custGeom>
              <a:solidFill>
                <a:srgbClr val="B4CAF5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142875"/>
                <a:ext cx="1268996" cy="440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0217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10740733" y="2039790"/>
              <a:ext cx="14620462" cy="902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ru-RU" sz="4400" dirty="0" smtClean="0">
                  <a:solidFill>
                    <a:srgbClr val="000000"/>
                  </a:solidFill>
                  <a:latin typeface="Montserrat"/>
                </a:rPr>
                <a:t>Диаскинтест</a:t>
              </a:r>
              <a:endParaRPr lang="en-US" sz="4400" dirty="0">
                <a:solidFill>
                  <a:srgbClr val="000000"/>
                </a:solidFill>
                <a:latin typeface="Montserrat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773159" y="279495"/>
              <a:ext cx="21169799" cy="18056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4400" dirty="0">
                  <a:solidFill>
                    <a:srgbClr val="000000"/>
                  </a:solidFill>
                  <a:latin typeface="Montserrat Bold"/>
                </a:rPr>
                <a:t>ДЕТИ В ВОЗРАСТЕ ОТ 8 ДО 14 </a:t>
              </a:r>
              <a:r>
                <a:rPr lang="en-US" sz="4400" dirty="0" smtClean="0">
                  <a:solidFill>
                    <a:srgbClr val="000000"/>
                  </a:solidFill>
                  <a:latin typeface="Montserrat Bold"/>
                </a:rPr>
                <a:t>ЛЕТ</a:t>
              </a:r>
              <a:r>
                <a:rPr lang="ru-RU" sz="4400" dirty="0" smtClean="0">
                  <a:solidFill>
                    <a:srgbClr val="000000"/>
                  </a:solidFill>
                  <a:latin typeface="Montserrat Bold"/>
                </a:rPr>
                <a:t> </a:t>
              </a:r>
              <a:r>
                <a:rPr lang="en-US" sz="4400" dirty="0" smtClean="0">
                  <a:solidFill>
                    <a:srgbClr val="000000"/>
                  </a:solidFill>
                  <a:latin typeface="Montserrat Bold"/>
                </a:rPr>
                <a:t>(ВКЛЮЧИТЕЛЬНО</a:t>
              </a:r>
              <a:r>
                <a:rPr lang="en-US" sz="4400" dirty="0">
                  <a:solidFill>
                    <a:srgbClr val="000000"/>
                  </a:solidFill>
                  <a:latin typeface="Montserrat Bold"/>
                </a:rPr>
                <a:t>)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623366" y="16581"/>
              <a:ext cx="1895455" cy="2156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475"/>
                </a:lnSpc>
                <a:spcBef>
                  <a:spcPct val="0"/>
                </a:spcBef>
              </a:pPr>
              <a:r>
                <a:rPr lang="en-US" sz="9625">
                  <a:solidFill>
                    <a:srgbClr val="FBFAF8"/>
                  </a:solidFill>
                  <a:latin typeface="Waffle Soft"/>
                </a:rPr>
                <a:t>2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5729460" y="6501053"/>
            <a:ext cx="24257459" cy="3947560"/>
            <a:chOff x="0" y="0"/>
            <a:chExt cx="32343279" cy="5263415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0608079" cy="2491195"/>
              <a:chOff x="0" y="0"/>
              <a:chExt cx="1268996" cy="29801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268996" cy="298010"/>
              </a:xfrm>
              <a:custGeom>
                <a:avLst/>
                <a:gdLst/>
                <a:ahLst/>
                <a:cxnLst/>
                <a:rect l="l" t="t" r="r" b="b"/>
                <a:pathLst>
                  <a:path w="1268996" h="298010">
                    <a:moveTo>
                      <a:pt x="97308" y="0"/>
                    </a:moveTo>
                    <a:lnTo>
                      <a:pt x="1171687" y="0"/>
                    </a:lnTo>
                    <a:cubicBezTo>
                      <a:pt x="1197495" y="0"/>
                      <a:pt x="1222246" y="10252"/>
                      <a:pt x="1240495" y="28501"/>
                    </a:cubicBezTo>
                    <a:cubicBezTo>
                      <a:pt x="1258744" y="46750"/>
                      <a:pt x="1268996" y="71501"/>
                      <a:pt x="1268996" y="97308"/>
                    </a:cubicBezTo>
                    <a:lnTo>
                      <a:pt x="1268996" y="200702"/>
                    </a:lnTo>
                    <a:cubicBezTo>
                      <a:pt x="1268996" y="254444"/>
                      <a:pt x="1225429" y="298010"/>
                      <a:pt x="1171687" y="298010"/>
                    </a:cubicBezTo>
                    <a:lnTo>
                      <a:pt x="97308" y="298010"/>
                    </a:lnTo>
                    <a:cubicBezTo>
                      <a:pt x="43566" y="298010"/>
                      <a:pt x="0" y="254444"/>
                      <a:pt x="0" y="200702"/>
                    </a:cubicBezTo>
                    <a:lnTo>
                      <a:pt x="0" y="97308"/>
                    </a:lnTo>
                    <a:cubicBezTo>
                      <a:pt x="0" y="43566"/>
                      <a:pt x="43566" y="0"/>
                      <a:pt x="97308" y="0"/>
                    </a:cubicBezTo>
                    <a:close/>
                  </a:path>
                </a:pathLst>
              </a:custGeom>
              <a:solidFill>
                <a:srgbClr val="B4CAF5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142875"/>
                <a:ext cx="1268996" cy="440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0217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0753397" y="1907366"/>
              <a:ext cx="21589882" cy="33560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ru-RU" sz="4400" dirty="0" err="1" smtClean="0">
                  <a:solidFill>
                    <a:srgbClr val="000000"/>
                  </a:solidFill>
                  <a:latin typeface="Montserrat"/>
                </a:rPr>
                <a:t>Диаскинтест</a:t>
              </a:r>
              <a:r>
                <a:rPr lang="ru-RU" sz="4400" dirty="0" smtClean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4400" dirty="0" err="1" smtClean="0">
                  <a:solidFill>
                    <a:srgbClr val="000000"/>
                  </a:solidFill>
                  <a:latin typeface="Montserrat"/>
                </a:rPr>
                <a:t>или</a:t>
              </a:r>
              <a:r>
                <a:rPr lang="en-US" sz="4400" dirty="0" smtClean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Montserrat"/>
                </a:rPr>
                <a:t>рентгенологическое</a:t>
              </a:r>
              <a:r>
                <a:rPr lang="en-US" sz="44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Montserrat"/>
                </a:rPr>
                <a:t>флюорографическое</a:t>
              </a:r>
              <a:r>
                <a:rPr lang="en-US" sz="44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Montserrat"/>
                </a:rPr>
                <a:t>исследование</a:t>
              </a:r>
              <a:r>
                <a:rPr lang="en-US" sz="44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Montserrat"/>
                </a:rPr>
                <a:t>органов</a:t>
              </a:r>
              <a:r>
                <a:rPr lang="en-US" sz="44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Montserrat"/>
                </a:rPr>
                <a:t>грудной</a:t>
              </a:r>
              <a:r>
                <a:rPr lang="en-US" sz="44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Montserrat"/>
                </a:rPr>
                <a:t>клетки</a:t>
              </a:r>
              <a:r>
                <a:rPr lang="en-US" sz="4400" dirty="0">
                  <a:solidFill>
                    <a:srgbClr val="000000"/>
                  </a:solidFill>
                  <a:latin typeface="Montserrat"/>
                </a:rPr>
                <a:t> (</a:t>
              </a:r>
              <a:r>
                <a:rPr lang="en-US" sz="4400" dirty="0" err="1">
                  <a:solidFill>
                    <a:srgbClr val="000000"/>
                  </a:solidFill>
                  <a:latin typeface="Montserrat"/>
                </a:rPr>
                <a:t>легких</a:t>
              </a:r>
              <a:r>
                <a:rPr lang="en-US" sz="4400" dirty="0">
                  <a:solidFill>
                    <a:srgbClr val="000000"/>
                  </a:solidFill>
                  <a:latin typeface="Montserrat"/>
                </a:rPr>
                <a:t>)</a:t>
              </a:r>
            </a:p>
            <a:p>
              <a:pPr>
                <a:lnSpc>
                  <a:spcPts val="3640"/>
                </a:lnSpc>
                <a:spcBef>
                  <a:spcPct val="0"/>
                </a:spcBef>
              </a:pPr>
              <a:endParaRPr lang="en-US" sz="4400" dirty="0">
                <a:solidFill>
                  <a:srgbClr val="000000"/>
                </a:solidFill>
                <a:latin typeface="Montserrat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0750068" y="41517"/>
              <a:ext cx="18934599" cy="18056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4400" dirty="0">
                  <a:solidFill>
                    <a:srgbClr val="000000"/>
                  </a:solidFill>
                  <a:latin typeface="Montserrat Bold"/>
                </a:rPr>
                <a:t>ДЕТИ В ВОЗРАСТЕ ОТ 15 ДО 17 ЛЕТ (ВКЛЮЧИТЕЛЬНО) 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8623366" y="16581"/>
              <a:ext cx="1895455" cy="2156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475"/>
                </a:lnSpc>
                <a:spcBef>
                  <a:spcPct val="0"/>
                </a:spcBef>
              </a:pPr>
              <a:r>
                <a:rPr lang="en-US" sz="9625">
                  <a:solidFill>
                    <a:srgbClr val="FBFAF8"/>
                  </a:solidFill>
                  <a:latin typeface="Waffle Soft"/>
                </a:rPr>
                <a:t>3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7647198" y="195486"/>
            <a:ext cx="1011439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ru-RU" sz="2600" dirty="0" smtClean="0">
                <a:solidFill>
                  <a:srgbClr val="B0C5FF"/>
                </a:solidFill>
                <a:latin typeface="Montserrat"/>
              </a:rPr>
              <a:t>17</a:t>
            </a:r>
            <a:endParaRPr lang="en-US" sz="2600" dirty="0">
              <a:solidFill>
                <a:srgbClr val="B0C5FF"/>
              </a:solidFill>
              <a:latin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76600" y="624129"/>
            <a:ext cx="11801887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770"/>
              </a:lnSpc>
              <a:spcBef>
                <a:spcPct val="0"/>
              </a:spcBef>
            </a:pPr>
            <a:r>
              <a:rPr lang="en-US" sz="6000" dirty="0">
                <a:solidFill>
                  <a:srgbClr val="FF8D9A"/>
                </a:solidFill>
                <a:latin typeface="Waffle Soft" panose="020B0604020202020204" charset="-52"/>
              </a:rPr>
              <a:t>РАННЕЕ ВЫЯВЛЕНИЕ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5423301" y="2212632"/>
            <a:ext cx="23711301" cy="2998171"/>
            <a:chOff x="0" y="0"/>
            <a:chExt cx="31615067" cy="399756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0608079" cy="2491195"/>
              <a:chOff x="0" y="0"/>
              <a:chExt cx="1268996" cy="29801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268996" cy="298010"/>
              </a:xfrm>
              <a:custGeom>
                <a:avLst/>
                <a:gdLst/>
                <a:ahLst/>
                <a:cxnLst/>
                <a:rect l="l" t="t" r="r" b="b"/>
                <a:pathLst>
                  <a:path w="1268996" h="298010">
                    <a:moveTo>
                      <a:pt x="97308" y="0"/>
                    </a:moveTo>
                    <a:lnTo>
                      <a:pt x="1171687" y="0"/>
                    </a:lnTo>
                    <a:cubicBezTo>
                      <a:pt x="1197495" y="0"/>
                      <a:pt x="1222246" y="10252"/>
                      <a:pt x="1240495" y="28501"/>
                    </a:cubicBezTo>
                    <a:cubicBezTo>
                      <a:pt x="1258744" y="46750"/>
                      <a:pt x="1268996" y="71501"/>
                      <a:pt x="1268996" y="97308"/>
                    </a:cubicBezTo>
                    <a:lnTo>
                      <a:pt x="1268996" y="200702"/>
                    </a:lnTo>
                    <a:cubicBezTo>
                      <a:pt x="1268996" y="254444"/>
                      <a:pt x="1225429" y="298010"/>
                      <a:pt x="1171687" y="298010"/>
                    </a:cubicBezTo>
                    <a:lnTo>
                      <a:pt x="97308" y="298010"/>
                    </a:lnTo>
                    <a:cubicBezTo>
                      <a:pt x="43566" y="298010"/>
                      <a:pt x="0" y="254444"/>
                      <a:pt x="0" y="200702"/>
                    </a:cubicBezTo>
                    <a:lnTo>
                      <a:pt x="0" y="97308"/>
                    </a:lnTo>
                    <a:cubicBezTo>
                      <a:pt x="0" y="43566"/>
                      <a:pt x="43566" y="0"/>
                      <a:pt x="97308" y="0"/>
                    </a:cubicBezTo>
                    <a:close/>
                  </a:path>
                </a:pathLst>
              </a:custGeom>
              <a:solidFill>
                <a:srgbClr val="B4CAF5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142875"/>
                <a:ext cx="1268996" cy="440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0217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0824169" y="1544326"/>
              <a:ext cx="20790898" cy="24532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4400" dirty="0" err="1">
                  <a:solidFill>
                    <a:srgbClr val="000000"/>
                  </a:solidFill>
                  <a:latin typeface="Montserrat"/>
                </a:rPr>
                <a:t>флюорография</a:t>
              </a:r>
              <a:r>
                <a:rPr lang="en-US" sz="44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Montserrat"/>
                </a:rPr>
                <a:t>легких</a:t>
              </a:r>
              <a:r>
                <a:rPr lang="en-US" sz="44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Montserrat"/>
                </a:rPr>
                <a:t>или</a:t>
              </a:r>
              <a:r>
                <a:rPr lang="en-US" sz="44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Montserrat"/>
                </a:rPr>
                <a:t>рентгенография</a:t>
              </a:r>
              <a:r>
                <a:rPr lang="en-US" sz="44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Montserrat"/>
                </a:rPr>
                <a:t>органов</a:t>
              </a:r>
              <a:r>
                <a:rPr lang="en-US" sz="44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Montserrat"/>
                </a:rPr>
                <a:t>грудной</a:t>
              </a:r>
              <a:r>
                <a:rPr lang="en-US" sz="44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Montserrat"/>
                </a:rPr>
                <a:t>клетки</a:t>
              </a:r>
              <a:r>
                <a:rPr lang="en-US" sz="4400" dirty="0">
                  <a:solidFill>
                    <a:srgbClr val="000000"/>
                  </a:solidFill>
                  <a:latin typeface="Montserrat"/>
                </a:rPr>
                <a:t> (</a:t>
              </a:r>
              <a:r>
                <a:rPr lang="en-US" sz="4400" dirty="0" err="1">
                  <a:solidFill>
                    <a:srgbClr val="000000"/>
                  </a:solidFill>
                  <a:latin typeface="Montserrat"/>
                </a:rPr>
                <a:t>легких</a:t>
              </a:r>
              <a:r>
                <a:rPr lang="en-US" sz="4400" dirty="0">
                  <a:solidFill>
                    <a:srgbClr val="000000"/>
                  </a:solidFill>
                  <a:latin typeface="Montserrat"/>
                </a:rPr>
                <a:t>)</a:t>
              </a:r>
            </a:p>
            <a:p>
              <a:pPr>
                <a:lnSpc>
                  <a:spcPts val="3640"/>
                </a:lnSpc>
                <a:spcBef>
                  <a:spcPct val="0"/>
                </a:spcBef>
              </a:pPr>
              <a:endParaRPr lang="en-US" sz="4400" dirty="0">
                <a:solidFill>
                  <a:srgbClr val="000000"/>
                </a:solidFill>
                <a:latin typeface="Montserrat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824169" y="259237"/>
              <a:ext cx="13312284" cy="647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  <a:spcBef>
                  <a:spcPct val="0"/>
                </a:spcBef>
              </a:pPr>
              <a:r>
                <a:rPr lang="en-US" sz="4400" dirty="0">
                  <a:solidFill>
                    <a:srgbClr val="000000"/>
                  </a:solidFill>
                  <a:latin typeface="Montserrat Bold"/>
                </a:rPr>
                <a:t>ВЗРОСЛЫЕ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8623366" y="16581"/>
              <a:ext cx="1895455" cy="2156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475"/>
                </a:lnSpc>
                <a:spcBef>
                  <a:spcPct val="0"/>
                </a:spcBef>
              </a:pPr>
              <a:r>
                <a:rPr lang="en-US" sz="9625" dirty="0">
                  <a:solidFill>
                    <a:srgbClr val="FBFAF8"/>
                  </a:solidFill>
                  <a:latin typeface="Waffle Soft"/>
                </a:rPr>
                <a:t>4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5490244" y="5827379"/>
            <a:ext cx="7956059" cy="1868396"/>
            <a:chOff x="0" y="0"/>
            <a:chExt cx="1268996" cy="2980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68996" cy="298010"/>
            </a:xfrm>
            <a:custGeom>
              <a:avLst/>
              <a:gdLst/>
              <a:ahLst/>
              <a:cxnLst/>
              <a:rect l="l" t="t" r="r" b="b"/>
              <a:pathLst>
                <a:path w="1268996" h="298010">
                  <a:moveTo>
                    <a:pt x="97308" y="0"/>
                  </a:moveTo>
                  <a:lnTo>
                    <a:pt x="1171687" y="0"/>
                  </a:lnTo>
                  <a:cubicBezTo>
                    <a:pt x="1197495" y="0"/>
                    <a:pt x="1222246" y="10252"/>
                    <a:pt x="1240495" y="28501"/>
                  </a:cubicBezTo>
                  <a:cubicBezTo>
                    <a:pt x="1258744" y="46750"/>
                    <a:pt x="1268996" y="71501"/>
                    <a:pt x="1268996" y="97308"/>
                  </a:cubicBezTo>
                  <a:lnTo>
                    <a:pt x="1268996" y="200702"/>
                  </a:lnTo>
                  <a:cubicBezTo>
                    <a:pt x="1268996" y="254444"/>
                    <a:pt x="1225429" y="298010"/>
                    <a:pt x="1171687" y="298010"/>
                  </a:cubicBezTo>
                  <a:lnTo>
                    <a:pt x="97308" y="298010"/>
                  </a:lnTo>
                  <a:cubicBezTo>
                    <a:pt x="43566" y="298010"/>
                    <a:pt x="0" y="254444"/>
                    <a:pt x="0" y="200702"/>
                  </a:cubicBezTo>
                  <a:lnTo>
                    <a:pt x="0" y="97308"/>
                  </a:lnTo>
                  <a:cubicBezTo>
                    <a:pt x="0" y="43566"/>
                    <a:pt x="43566" y="0"/>
                    <a:pt x="97308" y="0"/>
                  </a:cubicBezTo>
                  <a:close/>
                </a:path>
              </a:pathLst>
            </a:custGeom>
            <a:solidFill>
              <a:srgbClr val="B4CAF5"/>
            </a:solidFill>
            <a:ln cap="rnd">
              <a:noFill/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42875"/>
              <a:ext cx="1268996" cy="440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021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694826" y="7280441"/>
            <a:ext cx="14983574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400" dirty="0" err="1">
                <a:solidFill>
                  <a:srgbClr val="000000"/>
                </a:solidFill>
                <a:latin typeface="Montserrat"/>
              </a:rPr>
              <a:t>исследование</a:t>
            </a:r>
            <a:r>
              <a:rPr lang="en-US" sz="44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Montserrat"/>
              </a:rPr>
              <a:t>мокроты</a:t>
            </a:r>
            <a:r>
              <a:rPr lang="en-US" sz="4400" dirty="0">
                <a:solidFill>
                  <a:srgbClr val="000000"/>
                </a:solidFill>
                <a:latin typeface="Montserrat"/>
              </a:rPr>
              <a:t> на </a:t>
            </a:r>
            <a:r>
              <a:rPr lang="en-US" sz="4400" dirty="0" err="1">
                <a:solidFill>
                  <a:srgbClr val="000000"/>
                </a:solidFill>
                <a:latin typeface="Montserrat"/>
              </a:rPr>
              <a:t>кислотоустойчивые</a:t>
            </a:r>
            <a:r>
              <a:rPr lang="en-US" sz="44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Montserrat"/>
              </a:rPr>
              <a:t>микобактерии</a:t>
            </a:r>
            <a:r>
              <a:rPr lang="en-US" sz="44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Montserrat"/>
              </a:rPr>
              <a:t>методом</a:t>
            </a:r>
            <a:r>
              <a:rPr lang="en-US" sz="44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Montserrat"/>
              </a:rPr>
              <a:t>микроскопии</a:t>
            </a:r>
            <a:endParaRPr lang="en-US" sz="4400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694826" y="5439538"/>
            <a:ext cx="15496349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Montserrat Bold"/>
              </a:rPr>
              <a:t>НЕТРАНСПОРТАБЕЛЬНЫЕ И МАЛОМОБИЛЬНЫЕ ГРАЖДАНЕ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85349" y="5926557"/>
            <a:ext cx="1421591" cy="1670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475"/>
              </a:lnSpc>
              <a:spcBef>
                <a:spcPct val="0"/>
              </a:spcBef>
            </a:pPr>
            <a:r>
              <a:rPr lang="en-US" sz="9625" dirty="0">
                <a:solidFill>
                  <a:srgbClr val="FBFAF8"/>
                </a:solidFill>
                <a:latin typeface="Waffle Soft"/>
              </a:rPr>
              <a:t>5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647198" y="195486"/>
            <a:ext cx="1011439" cy="428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ru-RU" sz="2600" dirty="0" smtClean="0">
                <a:solidFill>
                  <a:srgbClr val="B0C5FF"/>
                </a:solidFill>
                <a:latin typeface="Montserrat"/>
              </a:rPr>
              <a:t>18</a:t>
            </a:r>
            <a:endParaRPr lang="en-US" sz="2600" dirty="0">
              <a:solidFill>
                <a:srgbClr val="B0C5FF"/>
              </a:solidFill>
              <a:latin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1028700" y="876300"/>
            <a:ext cx="1666157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000" dirty="0">
                <a:solidFill>
                  <a:srgbClr val="FF8D9A"/>
                </a:solidFill>
                <a:latin typeface="Waffle Soft"/>
              </a:rPr>
              <a:t>ТЕКУЩАЯ ДЕЗИНФЕКЦИЯ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9615" y="3009900"/>
            <a:ext cx="14859000" cy="5680279"/>
            <a:chOff x="54186" y="-213625"/>
            <a:chExt cx="22204001" cy="7573706"/>
          </a:xfrm>
        </p:grpSpPr>
        <p:grpSp>
          <p:nvGrpSpPr>
            <p:cNvPr id="10" name="Group 10"/>
            <p:cNvGrpSpPr/>
            <p:nvPr/>
          </p:nvGrpSpPr>
          <p:grpSpPr>
            <a:xfrm>
              <a:off x="54186" y="-213625"/>
              <a:ext cx="2604193" cy="3875772"/>
              <a:chOff x="16912" y="-66675"/>
              <a:chExt cx="812800" cy="120967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6912" y="33020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0C5FF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0217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2883945" y="-190705"/>
              <a:ext cx="19374242" cy="7550786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r>
                <a:rPr lang="en-US" sz="4400" b="1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ПРОВОД</a:t>
              </a:r>
              <a:r>
                <a:rPr lang="ru-RU" sz="4400" b="1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И</a:t>
              </a:r>
              <a:r>
                <a:rPr lang="en-US" sz="4400" b="1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Т</a:t>
              </a:r>
              <a:r>
                <a:rPr lang="ru-RU" sz="4400" b="1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СЯ</a:t>
              </a:r>
              <a:r>
                <a:rPr lang="en-US" sz="4400" b="1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 ПОСТОЯННО </a:t>
              </a:r>
              <a:r>
                <a:rPr lang="ru-RU" sz="4400" b="1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ВО </a:t>
              </a:r>
              <a:r>
                <a:rPr lang="en-US" sz="4400" b="1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ВРЕМЯ ПРЕБЫВАНИЯ БАКТЕРИОВЫДЕЛИТЕЛЯ В ОЧАГЕ ТУБЕРКУЛЁЗНОЙ ИНФЕКЦИИ (САМОСТОЯТЕЛЬНО БОЛЬНЫМ ИЛИ ЧЛЕНАМИ  СЕМЬИ)</a:t>
              </a:r>
              <a:r>
                <a:rPr lang="ru-RU" sz="4400" b="1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. В БЫТОВОМ ОЧАГЕ ОРГАНИЗУЕТ ПРОТИВОТУБЕРКУЛЁЗНЫЙ ДИСПАНСЕР</a:t>
              </a:r>
              <a:endParaRPr lang="en-US" sz="4400" b="1" dirty="0" smtClean="0">
                <a:solidFill>
                  <a:srgbClr val="000000"/>
                </a:solidFill>
                <a:latin typeface="Montserrat Bold" panose="020B0604020202020204" charset="-52"/>
              </a:endParaRPr>
            </a:p>
            <a:p>
              <a:pPr>
                <a:lnSpc>
                  <a:spcPts val="3640"/>
                </a:lnSpc>
              </a:pPr>
              <a:endParaRPr lang="en-US" sz="4400" dirty="0">
                <a:solidFill>
                  <a:srgbClr val="000000"/>
                </a:solidFill>
                <a:latin typeface="Montserrat"/>
              </a:endParaRPr>
            </a:p>
            <a:p>
              <a:pPr>
                <a:lnSpc>
                  <a:spcPts val="3640"/>
                </a:lnSpc>
                <a:spcBef>
                  <a:spcPct val="0"/>
                </a:spcBef>
              </a:pPr>
              <a:endParaRPr lang="en-US" sz="4400" dirty="0">
                <a:solidFill>
                  <a:srgbClr val="000000"/>
                </a:solidFill>
                <a:latin typeface="Montserrat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 rot="20842501">
              <a:off x="247230" y="1504286"/>
              <a:ext cx="2109733" cy="1711528"/>
            </a:xfrm>
            <a:custGeom>
              <a:avLst/>
              <a:gdLst/>
              <a:ahLst/>
              <a:cxnLst/>
              <a:rect l="l" t="t" r="r" b="b"/>
              <a:pathLst>
                <a:path w="1936546" h="1700640">
                  <a:moveTo>
                    <a:pt x="0" y="0"/>
                  </a:moveTo>
                  <a:lnTo>
                    <a:pt x="1936547" y="0"/>
                  </a:lnTo>
                  <a:lnTo>
                    <a:pt x="1936547" y="1700639"/>
                  </a:lnTo>
                  <a:lnTo>
                    <a:pt x="0" y="1700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17647198" y="195486"/>
            <a:ext cx="1011439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ru-RU" sz="2600" dirty="0" smtClean="0">
                <a:solidFill>
                  <a:srgbClr val="B0C5FF"/>
                </a:solidFill>
                <a:latin typeface="Montserrat"/>
              </a:rPr>
              <a:t>19</a:t>
            </a:r>
            <a:endParaRPr lang="en-US" sz="2600" dirty="0">
              <a:solidFill>
                <a:srgbClr val="B0C5FF"/>
              </a:solidFill>
              <a:latin typeface="Montserrat"/>
            </a:endParaRPr>
          </a:p>
        </p:txBody>
      </p:sp>
      <p:sp>
        <p:nvSpPr>
          <p:cNvPr id="16" name="Freeform 2"/>
          <p:cNvSpPr/>
          <p:nvPr/>
        </p:nvSpPr>
        <p:spPr>
          <a:xfrm>
            <a:off x="14878615" y="1115768"/>
            <a:ext cx="5623309" cy="5623309"/>
          </a:xfrm>
          <a:custGeom>
            <a:avLst/>
            <a:gdLst/>
            <a:ahLst/>
            <a:cxnLst/>
            <a:rect l="l" t="t" r="r" b="b"/>
            <a:pathLst>
              <a:path w="5623309" h="5623309">
                <a:moveTo>
                  <a:pt x="0" y="0"/>
                </a:moveTo>
                <a:lnTo>
                  <a:pt x="5623309" y="0"/>
                </a:lnTo>
                <a:lnTo>
                  <a:pt x="5623309" y="5623309"/>
                </a:lnTo>
                <a:lnTo>
                  <a:pt x="0" y="56233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3"/>
          <p:cNvSpPr/>
          <p:nvPr/>
        </p:nvSpPr>
        <p:spPr>
          <a:xfrm>
            <a:off x="15361993" y="5495177"/>
            <a:ext cx="4424735" cy="4414945"/>
          </a:xfrm>
          <a:custGeom>
            <a:avLst/>
            <a:gdLst/>
            <a:ahLst/>
            <a:cxnLst/>
            <a:rect l="l" t="t" r="r" b="b"/>
            <a:pathLst>
              <a:path w="4424735" h="4414945">
                <a:moveTo>
                  <a:pt x="0" y="0"/>
                </a:moveTo>
                <a:lnTo>
                  <a:pt x="4424734" y="0"/>
                </a:lnTo>
                <a:lnTo>
                  <a:pt x="4424734" y="4414946"/>
                </a:lnTo>
                <a:lnTo>
                  <a:pt x="0" y="44149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9527" y="3411023"/>
            <a:ext cx="1953145" cy="195314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0C5FF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021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39526" y="6649982"/>
            <a:ext cx="1953145" cy="195314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0C5FF"/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021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955126" y="7178303"/>
            <a:ext cx="1185223" cy="963487"/>
          </a:xfrm>
          <a:custGeom>
            <a:avLst/>
            <a:gdLst/>
            <a:ahLst/>
            <a:cxnLst/>
            <a:rect l="l" t="t" r="r" b="b"/>
            <a:pathLst>
              <a:path w="1185223" h="963487">
                <a:moveTo>
                  <a:pt x="0" y="0"/>
                </a:moveTo>
                <a:lnTo>
                  <a:pt x="1185223" y="0"/>
                </a:lnTo>
                <a:lnTo>
                  <a:pt x="1185223" y="963488"/>
                </a:lnTo>
                <a:lnTo>
                  <a:pt x="0" y="963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57499">
            <a:off x="1789894" y="3749855"/>
            <a:ext cx="1452410" cy="1275480"/>
          </a:xfrm>
          <a:custGeom>
            <a:avLst/>
            <a:gdLst/>
            <a:ahLst/>
            <a:cxnLst/>
            <a:rect l="l" t="t" r="r" b="b"/>
            <a:pathLst>
              <a:path w="1452410" h="1275480">
                <a:moveTo>
                  <a:pt x="0" y="0"/>
                </a:moveTo>
                <a:lnTo>
                  <a:pt x="1452410" y="0"/>
                </a:lnTo>
                <a:lnTo>
                  <a:pt x="1452410" y="1275480"/>
                </a:lnTo>
                <a:lnTo>
                  <a:pt x="0" y="12754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183211" y="1268322"/>
            <a:ext cx="5895220" cy="5895220"/>
          </a:xfrm>
          <a:custGeom>
            <a:avLst/>
            <a:gdLst/>
            <a:ahLst/>
            <a:cxnLst/>
            <a:rect l="l" t="t" r="r" b="b"/>
            <a:pathLst>
              <a:path w="5895220" h="5895220">
                <a:moveTo>
                  <a:pt x="0" y="0"/>
                </a:moveTo>
                <a:lnTo>
                  <a:pt x="5895221" y="0"/>
                </a:lnTo>
                <a:lnTo>
                  <a:pt x="5895221" y="5895221"/>
                </a:lnTo>
                <a:lnTo>
                  <a:pt x="0" y="58952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78268">
            <a:off x="169752" y="5776968"/>
            <a:ext cx="18648426" cy="10341400"/>
          </a:xfrm>
          <a:custGeom>
            <a:avLst/>
            <a:gdLst/>
            <a:ahLst/>
            <a:cxnLst/>
            <a:rect l="l" t="t" r="r" b="b"/>
            <a:pathLst>
              <a:path w="18648426" h="10341400">
                <a:moveTo>
                  <a:pt x="0" y="0"/>
                </a:moveTo>
                <a:lnTo>
                  <a:pt x="18648426" y="0"/>
                </a:lnTo>
                <a:lnTo>
                  <a:pt x="18648426" y="10341400"/>
                </a:lnTo>
                <a:lnTo>
                  <a:pt x="0" y="10341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947408" y="891752"/>
            <a:ext cx="11235803" cy="2548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000" dirty="0">
                <a:solidFill>
                  <a:srgbClr val="FF8D9A"/>
                </a:solidFill>
                <a:latin typeface="Waffle Soft"/>
              </a:rPr>
              <a:t>ТУБЕРКУЛЁЗ </a:t>
            </a:r>
          </a:p>
          <a:p>
            <a:pPr marL="0" lvl="0" indent="0">
              <a:lnSpc>
                <a:spcPts val="10599"/>
              </a:lnSpc>
              <a:spcBef>
                <a:spcPct val="0"/>
              </a:spcBef>
            </a:pPr>
            <a:endParaRPr lang="en-US" sz="6999" dirty="0">
              <a:solidFill>
                <a:srgbClr val="FF8D9A"/>
              </a:solidFill>
              <a:latin typeface="Waffle Sof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757319" y="2876476"/>
            <a:ext cx="8999968" cy="270843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400" dirty="0" smtClean="0">
                <a:solidFill>
                  <a:srgbClr val="000000"/>
                </a:solidFill>
                <a:latin typeface="Montserrat Bold"/>
              </a:rPr>
              <a:t>ИНФЕКЦИОННОЕ ЗАБОЛЕВАНИЕ, ВЫЗВАННОЕ МИКОБАКТЕРИЯМИ ТУБЕРКУЛЕЗА (МБТ)</a:t>
            </a:r>
            <a:endParaRPr lang="en-US" sz="4400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790141" y="6233803"/>
            <a:ext cx="9425892" cy="4062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sz="4400" dirty="0" smtClean="0">
                <a:solidFill>
                  <a:srgbClr val="000000"/>
                </a:solidFill>
                <a:latin typeface="Montserrat Bold"/>
              </a:rPr>
              <a:t>ЯВЛЯЕТСЯ </a:t>
            </a:r>
            <a:r>
              <a:rPr lang="ru-RU" sz="4400" dirty="0">
                <a:solidFill>
                  <a:srgbClr val="000000"/>
                </a:solidFill>
                <a:latin typeface="Montserrat Bold"/>
              </a:rPr>
              <a:t>ОДНОЙ ИЗ 10 ВЕДУЩИХ ПРИЧИН СМЕРТИ В МИРЕ!</a:t>
            </a:r>
          </a:p>
          <a:p>
            <a:pPr algn="just">
              <a:spcBef>
                <a:spcPct val="0"/>
              </a:spcBef>
            </a:pPr>
            <a:r>
              <a:rPr lang="ru-RU" sz="4400" dirty="0">
                <a:solidFill>
                  <a:srgbClr val="000000"/>
                </a:solidFill>
                <a:latin typeface="Montserrat Bold"/>
              </a:rPr>
              <a:t>ОДИН БОЛЬНОЙ ОТКРЫТОЙ ФОРМОЙ ЗА 1 ГОД МОЖЕТ ЗАРАЗИТЬ 10-15 </a:t>
            </a:r>
            <a:r>
              <a:rPr lang="ru-RU" sz="4400" dirty="0" smtClean="0">
                <a:solidFill>
                  <a:srgbClr val="000000"/>
                </a:solidFill>
                <a:latin typeface="Montserrat Bold"/>
              </a:rPr>
              <a:t>ЧЕЛОВЕК</a:t>
            </a:r>
            <a:endParaRPr lang="ru-RU" sz="4400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7647198" y="195486"/>
            <a:ext cx="1011439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B0C5FF"/>
                </a:solidFill>
                <a:latin typeface="Montserrat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62000" y="1471572"/>
            <a:ext cx="16618498" cy="726352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endParaRPr sz="4400" dirty="0"/>
          </a:p>
          <a:p>
            <a:r>
              <a:rPr lang="ru-RU" sz="4400" dirty="0" smtClean="0">
                <a:solidFill>
                  <a:srgbClr val="000000"/>
                </a:solidFill>
                <a:latin typeface="Montserrat Bold" panose="020B0604020202020204" charset="-52"/>
              </a:rPr>
              <a:t>ПРОВОДИТСЯ </a:t>
            </a:r>
            <a:r>
              <a:rPr lang="en-US" sz="4400" dirty="0" smtClean="0">
                <a:solidFill>
                  <a:srgbClr val="000000"/>
                </a:solidFill>
                <a:latin typeface="Montserrat Bold" panose="020B0604020202020204" charset="-52"/>
              </a:rPr>
              <a:t>ОБЕЗЗАРАЖИВАНИЕ ПОМЕЩЕНИЙ, ОБСТАНОВКИ И ДРУГИХ ПРЕДМЕТОВ В ОЧАГАХ ТУБЕРКУЛЕЗНОЙ  ИНФЕКЦИИ.</a:t>
            </a:r>
            <a:r>
              <a:rPr lang="ru-RU" sz="4400" dirty="0" smtClean="0">
                <a:solidFill>
                  <a:srgbClr val="000000"/>
                </a:solidFill>
                <a:latin typeface="Montserrat Bold" panose="020B0604020202020204" charset="-52"/>
              </a:rPr>
              <a:t> </a:t>
            </a:r>
            <a:r>
              <a:rPr lang="en-US" sz="4400" dirty="0" smtClean="0">
                <a:solidFill>
                  <a:srgbClr val="000000"/>
                </a:solidFill>
                <a:latin typeface="Montserrat Bold" panose="020B0604020202020204" charset="-52"/>
              </a:rPr>
              <a:t>ЕЕ ОСУЩЕСТВЛЯ</a:t>
            </a:r>
            <a:r>
              <a:rPr lang="ru-RU" sz="4400" dirty="0" smtClean="0">
                <a:solidFill>
                  <a:srgbClr val="000000"/>
                </a:solidFill>
                <a:latin typeface="Montserrat Bold" panose="020B0604020202020204" charset="-52"/>
              </a:rPr>
              <a:t>Е</a:t>
            </a:r>
            <a:r>
              <a:rPr lang="en-US" sz="4400" dirty="0" smtClean="0">
                <a:solidFill>
                  <a:srgbClr val="000000"/>
                </a:solidFill>
                <a:latin typeface="Montserrat Bold" panose="020B0604020202020204" charset="-52"/>
              </a:rPr>
              <a:t>Т </a:t>
            </a:r>
            <a:r>
              <a:rPr lang="ru-RU" sz="4400" dirty="0" smtClean="0">
                <a:solidFill>
                  <a:srgbClr val="000000"/>
                </a:solidFill>
                <a:latin typeface="Montserrat Bold" panose="020B0604020202020204" charset="-52"/>
              </a:rPr>
              <a:t>САНИТАРНО-ЭПИДЕМИОЛОГИЧЕСКАЯ СЛУЖБА</a:t>
            </a:r>
            <a:r>
              <a:rPr lang="ru-RU" sz="4400" dirty="0">
                <a:solidFill>
                  <a:srgbClr val="000000"/>
                </a:solidFill>
                <a:latin typeface="Montserrat Bold" panose="020B0604020202020204" charset="-52"/>
              </a:rPr>
              <a:t> </a:t>
            </a:r>
            <a:r>
              <a:rPr lang="en-US" sz="4400" dirty="0" smtClean="0">
                <a:solidFill>
                  <a:srgbClr val="000000"/>
                </a:solidFill>
                <a:latin typeface="Montserrat Bold" panose="020B0604020202020204" charset="-52"/>
              </a:rPr>
              <a:t>НЕ  ПОЗДНЕЕ </a:t>
            </a:r>
            <a:r>
              <a:rPr lang="ru-RU" sz="4400" dirty="0" smtClean="0">
                <a:solidFill>
                  <a:srgbClr val="000000"/>
                </a:solidFill>
                <a:latin typeface="Montserrat Bold" panose="020B0604020202020204" charset="-52"/>
              </a:rPr>
              <a:t>24 ЧАСОВ </a:t>
            </a:r>
            <a:r>
              <a:rPr lang="en-US" sz="4400" dirty="0" smtClean="0">
                <a:solidFill>
                  <a:srgbClr val="000000"/>
                </a:solidFill>
                <a:latin typeface="Montserrat Bold" panose="020B0604020202020204" charset="-52"/>
              </a:rPr>
              <a:t>С МОМЕНТА ПОЛУЧЕНИЯ ЗАЯВКИ ОТ </a:t>
            </a:r>
            <a:r>
              <a:rPr lang="ru-RU" sz="4400" dirty="0" smtClean="0">
                <a:solidFill>
                  <a:srgbClr val="000000"/>
                </a:solidFill>
                <a:latin typeface="Montserrat Bold" panose="020B0604020202020204" charset="-52"/>
              </a:rPr>
              <a:t>ПРОТИВОТУБЕРКУЛЁЗНОГО ДИСПАНСЕРА</a:t>
            </a:r>
            <a:r>
              <a:rPr lang="en-US" sz="4400" dirty="0" smtClean="0">
                <a:solidFill>
                  <a:srgbClr val="000000"/>
                </a:solidFill>
                <a:latin typeface="Montserrat Bold" panose="020B0604020202020204" charset="-52"/>
              </a:rPr>
              <a:t> И ГОСПИТАЛИЗАЦИИ БОЛЬНОГО</a:t>
            </a:r>
          </a:p>
          <a:p>
            <a:pPr>
              <a:lnSpc>
                <a:spcPts val="3640"/>
              </a:lnSpc>
            </a:pPr>
            <a:endParaRPr lang="en-US" sz="4400" dirty="0">
              <a:solidFill>
                <a:srgbClr val="000000"/>
              </a:solidFill>
              <a:latin typeface="Montserrat Italics"/>
            </a:endParaRPr>
          </a:p>
          <a:p>
            <a:pPr>
              <a:lnSpc>
                <a:spcPts val="3640"/>
              </a:lnSpc>
            </a:pPr>
            <a:endParaRPr lang="en-US" sz="4400" dirty="0">
              <a:solidFill>
                <a:srgbClr val="000000"/>
              </a:solidFill>
              <a:latin typeface="Montserrat Italics"/>
            </a:endParaRPr>
          </a:p>
          <a:p>
            <a:pPr>
              <a:lnSpc>
                <a:spcPts val="3640"/>
              </a:lnSpc>
            </a:pPr>
            <a:endParaRPr lang="en-US" sz="4400" dirty="0">
              <a:solidFill>
                <a:srgbClr val="000000"/>
              </a:solidFill>
              <a:latin typeface="Montserrat Italics"/>
            </a:endParaRPr>
          </a:p>
          <a:p>
            <a:pPr>
              <a:lnSpc>
                <a:spcPts val="3640"/>
              </a:lnSpc>
            </a:pPr>
            <a:endParaRPr lang="en-US" sz="4400" dirty="0">
              <a:solidFill>
                <a:srgbClr val="000000"/>
              </a:solidFill>
              <a:latin typeface="Montserrat Itali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28700" y="876300"/>
            <a:ext cx="16955854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FF8D9A"/>
                </a:solidFill>
                <a:latin typeface="Waffle Soft"/>
              </a:rPr>
              <a:t>ЗАКЛЮЧИТЕЛЬНАЯ </a:t>
            </a:r>
            <a:r>
              <a:rPr lang="en-US" sz="6000" dirty="0" smtClean="0">
                <a:solidFill>
                  <a:srgbClr val="FF8D9A"/>
                </a:solidFill>
                <a:latin typeface="Waffle Soft"/>
              </a:rPr>
              <a:t>ДЕЗИНФЕКЦИЯ</a:t>
            </a:r>
            <a:endParaRPr lang="en-US" sz="6000" dirty="0">
              <a:solidFill>
                <a:srgbClr val="FF8D9A"/>
              </a:solidFill>
              <a:latin typeface="Waffle Sof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7647198" y="195486"/>
            <a:ext cx="1011439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ru-RU" sz="2600" dirty="0" smtClean="0">
                <a:solidFill>
                  <a:srgbClr val="B0C5FF"/>
                </a:solidFill>
                <a:latin typeface="Montserrat"/>
              </a:rPr>
              <a:t>20</a:t>
            </a:r>
            <a:endParaRPr lang="en-US" sz="2600" dirty="0">
              <a:solidFill>
                <a:srgbClr val="B0C5FF"/>
              </a:solidFill>
              <a:latin typeface="Montserrat"/>
            </a:endParaRPr>
          </a:p>
        </p:txBody>
      </p:sp>
      <p:pic>
        <p:nvPicPr>
          <p:cNvPr id="1026" name="Picture 2" descr="https://dddkursk.ru/image/lenta/040881.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2188" y="6634747"/>
            <a:ext cx="3956620" cy="37719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C:\Users\79821\Downloads\PNk_QFNiyWg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6153" y="8003134"/>
            <a:ext cx="3429000" cy="308176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514350" y="876300"/>
            <a:ext cx="1725930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000" dirty="0">
                <a:solidFill>
                  <a:srgbClr val="FF8D9A"/>
                </a:solidFill>
                <a:latin typeface="Waffle Soft"/>
              </a:rPr>
              <a:t>СПЕЦИФИЧЕСКАЯ ПРОФИЛАКТИКА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647198" y="195486"/>
            <a:ext cx="1011439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ru-RU" sz="2600" dirty="0" smtClean="0">
                <a:solidFill>
                  <a:srgbClr val="B0C5FF"/>
                </a:solidFill>
                <a:latin typeface="Montserrat"/>
              </a:rPr>
              <a:t>21</a:t>
            </a:r>
            <a:endParaRPr lang="en-US" sz="2600" dirty="0">
              <a:solidFill>
                <a:srgbClr val="B0C5FF"/>
              </a:solidFill>
              <a:latin typeface="Montserrat"/>
            </a:endParaRPr>
          </a:p>
        </p:txBody>
      </p:sp>
      <p:sp>
        <p:nvSpPr>
          <p:cNvPr id="15" name="Freeform 3"/>
          <p:cNvSpPr/>
          <p:nvPr/>
        </p:nvSpPr>
        <p:spPr>
          <a:xfrm>
            <a:off x="6354305" y="3131660"/>
            <a:ext cx="5579390" cy="4114800"/>
          </a:xfrm>
          <a:custGeom>
            <a:avLst/>
            <a:gdLst/>
            <a:ahLst/>
            <a:cxnLst/>
            <a:rect l="l" t="t" r="r" b="b"/>
            <a:pathLst>
              <a:path w="5579390" h="4114800">
                <a:moveTo>
                  <a:pt x="0" y="0"/>
                </a:moveTo>
                <a:lnTo>
                  <a:pt x="5579390" y="0"/>
                </a:lnTo>
                <a:lnTo>
                  <a:pt x="5579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2"/>
          <p:cNvGrpSpPr/>
          <p:nvPr/>
        </p:nvGrpSpPr>
        <p:grpSpPr>
          <a:xfrm>
            <a:off x="797180" y="6265025"/>
            <a:ext cx="1953145" cy="195314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0C5FF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021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97180" y="3200515"/>
            <a:ext cx="16744815" cy="2330788"/>
            <a:chOff x="0" y="0"/>
            <a:chExt cx="22326419" cy="3107717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604193" cy="2604193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0C5FF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0217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2952176" y="399284"/>
              <a:ext cx="19374243" cy="2708433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4400" dirty="0" smtClean="0">
                  <a:solidFill>
                    <a:srgbClr val="000000"/>
                  </a:solidFill>
                  <a:latin typeface="Montserrat Bold"/>
                </a:rPr>
                <a:t>ВАКЦИНАЦИЯ</a:t>
              </a:r>
              <a:r>
                <a:rPr lang="en-US" sz="4400" dirty="0" smtClean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ru-RU" sz="4400" b="1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ПРОВОДИТСЯ </a:t>
              </a:r>
              <a:r>
                <a:rPr lang="en-US" sz="4400" b="1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С ЦЕЛЬЮ ПОВЫШЕНИЯ РЕЗИСТЕНТНОСТИ ЧЕЛОВЕКА МБТ</a:t>
              </a:r>
              <a:endParaRPr lang="en-US" sz="4400" b="1" dirty="0">
                <a:solidFill>
                  <a:srgbClr val="000000"/>
                </a:solidFill>
                <a:latin typeface="Montserrat Bold" panose="020B0604020202020204" charset="-52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1690058">
              <a:off x="996543" y="192925"/>
              <a:ext cx="611107" cy="2218343"/>
            </a:xfrm>
            <a:custGeom>
              <a:avLst/>
              <a:gdLst/>
              <a:ahLst/>
              <a:cxnLst/>
              <a:rect l="l" t="t" r="r" b="b"/>
              <a:pathLst>
                <a:path w="611107" h="2218343">
                  <a:moveTo>
                    <a:pt x="0" y="0"/>
                  </a:moveTo>
                  <a:lnTo>
                    <a:pt x="611107" y="0"/>
                  </a:lnTo>
                  <a:lnTo>
                    <a:pt x="611107" y="2218343"/>
                  </a:lnTo>
                  <a:lnTo>
                    <a:pt x="0" y="2218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l="-212183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 rot="4369674">
            <a:off x="1290231" y="6808615"/>
            <a:ext cx="1252753" cy="865966"/>
          </a:xfrm>
          <a:custGeom>
            <a:avLst/>
            <a:gdLst/>
            <a:ahLst/>
            <a:cxnLst/>
            <a:rect l="l" t="t" r="r" b="b"/>
            <a:pathLst>
              <a:path w="1252753" h="865966">
                <a:moveTo>
                  <a:pt x="0" y="0"/>
                </a:moveTo>
                <a:lnTo>
                  <a:pt x="1252753" y="0"/>
                </a:lnTo>
                <a:lnTo>
                  <a:pt x="1252753" y="865965"/>
                </a:lnTo>
                <a:lnTo>
                  <a:pt x="0" y="8659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088030" y="5887380"/>
            <a:ext cx="15016645" cy="2708434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sz="4400" dirty="0" smtClean="0">
                <a:solidFill>
                  <a:srgbClr val="000000"/>
                </a:solidFill>
                <a:latin typeface="Montserrat Bold" panose="020B0604020202020204" charset="-52"/>
              </a:rPr>
              <a:t>ХИМИОПРОФИЛАКТИКА – ВОЗДЕЙСТВИЕ ПРОТИВОТУБЕРКУЛЕЗНЫМИ ПРЕПАРАТАМИ НА МБТ, КОТОРЫЕ ПРОНИКЛИ В ОРГАНИЗМ ЧЕЛОВЕКА</a:t>
            </a:r>
            <a:endParaRPr lang="en-US" sz="4400" dirty="0">
              <a:solidFill>
                <a:srgbClr val="000000"/>
              </a:solidFill>
              <a:latin typeface="Montserrat Bold" panose="020B0604020202020204" charset="-52"/>
            </a:endParaRPr>
          </a:p>
        </p:txBody>
      </p:sp>
      <p:grpSp>
        <p:nvGrpSpPr>
          <p:cNvPr id="16" name="Group 3"/>
          <p:cNvGrpSpPr/>
          <p:nvPr/>
        </p:nvGrpSpPr>
        <p:grpSpPr>
          <a:xfrm>
            <a:off x="15908312" y="7680822"/>
            <a:ext cx="2750325" cy="3103590"/>
            <a:chOff x="0" y="0"/>
            <a:chExt cx="4992033" cy="6160282"/>
          </a:xfrm>
        </p:grpSpPr>
        <p:sp>
          <p:nvSpPr>
            <p:cNvPr id="17" name="Freeform 4"/>
            <p:cNvSpPr/>
            <p:nvPr/>
          </p:nvSpPr>
          <p:spPr>
            <a:xfrm rot="-1181241">
              <a:off x="351338" y="356853"/>
              <a:ext cx="2557441" cy="2529542"/>
            </a:xfrm>
            <a:custGeom>
              <a:avLst/>
              <a:gdLst/>
              <a:ahLst/>
              <a:cxnLst/>
              <a:rect l="l" t="t" r="r" b="b"/>
              <a:pathLst>
                <a:path w="2557441" h="2529542">
                  <a:moveTo>
                    <a:pt x="0" y="0"/>
                  </a:moveTo>
                  <a:lnTo>
                    <a:pt x="2557441" y="0"/>
                  </a:lnTo>
                  <a:lnTo>
                    <a:pt x="2557441" y="2529541"/>
                  </a:lnTo>
                  <a:lnTo>
                    <a:pt x="0" y="25295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5"/>
            <p:cNvSpPr/>
            <p:nvPr/>
          </p:nvSpPr>
          <p:spPr>
            <a:xfrm rot="443903">
              <a:off x="2494997" y="2486474"/>
              <a:ext cx="1530240" cy="1513547"/>
            </a:xfrm>
            <a:custGeom>
              <a:avLst/>
              <a:gdLst/>
              <a:ahLst/>
              <a:cxnLst/>
              <a:rect l="l" t="t" r="r" b="b"/>
              <a:pathLst>
                <a:path w="1530240" h="1513547">
                  <a:moveTo>
                    <a:pt x="0" y="0"/>
                  </a:moveTo>
                  <a:lnTo>
                    <a:pt x="1530240" y="0"/>
                  </a:lnTo>
                  <a:lnTo>
                    <a:pt x="1530240" y="1513546"/>
                  </a:lnTo>
                  <a:lnTo>
                    <a:pt x="0" y="15135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6"/>
            <p:cNvSpPr/>
            <p:nvPr/>
          </p:nvSpPr>
          <p:spPr>
            <a:xfrm rot="-3448018">
              <a:off x="339682" y="3884717"/>
              <a:ext cx="1827869" cy="1807928"/>
            </a:xfrm>
            <a:custGeom>
              <a:avLst/>
              <a:gdLst/>
              <a:ahLst/>
              <a:cxnLst/>
              <a:rect l="l" t="t" r="r" b="b"/>
              <a:pathLst>
                <a:path w="1827869" h="1807928">
                  <a:moveTo>
                    <a:pt x="0" y="0"/>
                  </a:moveTo>
                  <a:lnTo>
                    <a:pt x="1827869" y="0"/>
                  </a:lnTo>
                  <a:lnTo>
                    <a:pt x="1827869" y="1807929"/>
                  </a:lnTo>
                  <a:lnTo>
                    <a:pt x="0" y="18079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7"/>
            <p:cNvSpPr/>
            <p:nvPr/>
          </p:nvSpPr>
          <p:spPr>
            <a:xfrm rot="4408786">
              <a:off x="2741694" y="3913523"/>
              <a:ext cx="2015878" cy="1993886"/>
            </a:xfrm>
            <a:custGeom>
              <a:avLst/>
              <a:gdLst/>
              <a:ahLst/>
              <a:cxnLst/>
              <a:rect l="l" t="t" r="r" b="b"/>
              <a:pathLst>
                <a:path w="2015878" h="1993886">
                  <a:moveTo>
                    <a:pt x="0" y="0"/>
                  </a:moveTo>
                  <a:lnTo>
                    <a:pt x="2015878" y="0"/>
                  </a:lnTo>
                  <a:lnTo>
                    <a:pt x="2015878" y="1993886"/>
                  </a:lnTo>
                  <a:lnTo>
                    <a:pt x="0" y="1993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01384" y="712119"/>
            <a:ext cx="1612941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6000" dirty="0">
                <a:solidFill>
                  <a:srgbClr val="FF8D9A"/>
                </a:solidFill>
                <a:latin typeface="Waffle Soft"/>
              </a:rPr>
              <a:t>СПЕЦИФИЧЕСКАЯ </a:t>
            </a:r>
            <a:r>
              <a:rPr lang="en-US" sz="6000" dirty="0" smtClean="0">
                <a:solidFill>
                  <a:srgbClr val="FF8D9A"/>
                </a:solidFill>
                <a:latin typeface="Waffle Soft"/>
              </a:rPr>
              <a:t>ПРОФИЛАКТИКА</a:t>
            </a:r>
            <a:endParaRPr lang="en-US" sz="6000" dirty="0">
              <a:solidFill>
                <a:srgbClr val="FF8D9A"/>
              </a:solidFill>
              <a:latin typeface="Waffle Soft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580197" y="1924916"/>
            <a:ext cx="1352701" cy="4910362"/>
          </a:xfrm>
          <a:custGeom>
            <a:avLst/>
            <a:gdLst/>
            <a:ahLst/>
            <a:cxnLst/>
            <a:rect l="l" t="t" r="r" b="b"/>
            <a:pathLst>
              <a:path w="1352701" h="4910362">
                <a:moveTo>
                  <a:pt x="0" y="0"/>
                </a:moveTo>
                <a:lnTo>
                  <a:pt x="1352702" y="0"/>
                </a:lnTo>
                <a:lnTo>
                  <a:pt x="1352702" y="4910362"/>
                </a:lnTo>
                <a:lnTo>
                  <a:pt x="0" y="4910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12183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02302" y="1924916"/>
            <a:ext cx="8077200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400" b="1" dirty="0" smtClean="0">
                <a:solidFill>
                  <a:srgbClr val="000000"/>
                </a:solidFill>
                <a:latin typeface="Montserrat Bold" panose="020B0604020202020204" charset="-52"/>
              </a:rPr>
              <a:t>ВАКЦИНАЦИЯ ОСУЩЕСТВЛЯЕТСЯ ЗДОРОВЫМ НОВОРОЖДЕННЫМ ДЕТЯМ НА 3-7 ДЕНЬ ЖИЗНИ ПОСЛЕ</a:t>
            </a:r>
            <a:r>
              <a:rPr lang="ru-RU" sz="4400" b="1" dirty="0" smtClean="0">
                <a:solidFill>
                  <a:srgbClr val="000000"/>
                </a:solidFill>
                <a:latin typeface="Montserrat Bold" panose="020B0604020202020204" charset="-52"/>
              </a:rPr>
              <a:t> </a:t>
            </a:r>
            <a:r>
              <a:rPr lang="en-US" sz="4400" b="1" dirty="0" smtClean="0">
                <a:solidFill>
                  <a:srgbClr val="000000"/>
                </a:solidFill>
                <a:latin typeface="Montserrat Bold" panose="020B0604020202020204" charset="-52"/>
              </a:rPr>
              <a:t>ОСМОТРА ДЕТЕЙ ПЕДИАТРОМ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647198" y="195486"/>
            <a:ext cx="1011439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ru-RU" sz="2600" dirty="0" smtClean="0">
                <a:solidFill>
                  <a:srgbClr val="B0C5FF"/>
                </a:solidFill>
                <a:latin typeface="Montserrat"/>
              </a:rPr>
              <a:t>22</a:t>
            </a:r>
            <a:endParaRPr lang="en-US" sz="2600" dirty="0">
              <a:solidFill>
                <a:srgbClr val="B0C5FF"/>
              </a:solidFill>
              <a:latin typeface="Montserrat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10363200" y="1924916"/>
            <a:ext cx="8153400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400" dirty="0" smtClean="0">
                <a:solidFill>
                  <a:srgbClr val="000000"/>
                </a:solidFill>
                <a:latin typeface="Montserrat Bold" panose="020B0604020202020204" charset="-52"/>
              </a:rPr>
              <a:t>РЕВАКЦИНАЦИЯ ОСУЩЕСТВЛЯЕТСЯ В ВОЗРАСТЕ </a:t>
            </a:r>
            <a:r>
              <a:rPr lang="ru-RU" sz="4400" dirty="0" smtClean="0">
                <a:solidFill>
                  <a:srgbClr val="000000"/>
                </a:solidFill>
                <a:latin typeface="Montserrat Bold" panose="020B0604020202020204" charset="-52"/>
              </a:rPr>
              <a:t>6-</a:t>
            </a:r>
            <a:r>
              <a:rPr lang="en-US" sz="4400" dirty="0" smtClean="0">
                <a:solidFill>
                  <a:srgbClr val="000000"/>
                </a:solidFill>
                <a:latin typeface="Montserrat Bold" panose="020B0604020202020204" charset="-52"/>
              </a:rPr>
              <a:t>7 ЛЕТ ПОСЛЕ ПОСТАНОВКИ ПРОБЫ МАНТУ С 2</a:t>
            </a:r>
            <a:r>
              <a:rPr lang="ru-RU" sz="4400" dirty="0" smtClean="0">
                <a:solidFill>
                  <a:srgbClr val="000000"/>
                </a:solidFill>
                <a:latin typeface="Montserrat Bold" panose="020B0604020202020204" charset="-52"/>
              </a:rPr>
              <a:t> </a:t>
            </a:r>
            <a:r>
              <a:rPr lang="en-US" sz="4400" dirty="0" smtClean="0">
                <a:solidFill>
                  <a:srgbClr val="000000"/>
                </a:solidFill>
                <a:latin typeface="Montserrat Bold" panose="020B0604020202020204" charset="-52"/>
              </a:rPr>
              <a:t>ТЕ ППД-Л ПРИ ЕЕ ОТРИЦАТЕЛЬНОМ РЕЗУЛЬТАТЕ</a:t>
            </a:r>
            <a:endParaRPr lang="en-US" sz="4400" dirty="0">
              <a:solidFill>
                <a:srgbClr val="000000"/>
              </a:solidFill>
              <a:latin typeface="Montserrat Bold" panose="020B0604020202020204" charset="-52"/>
            </a:endParaRPr>
          </a:p>
        </p:txBody>
      </p:sp>
      <p:sp>
        <p:nvSpPr>
          <p:cNvPr id="9" name="Freeform 2"/>
          <p:cNvSpPr/>
          <p:nvPr/>
        </p:nvSpPr>
        <p:spPr>
          <a:xfrm>
            <a:off x="13955903" y="5905500"/>
            <a:ext cx="5229271" cy="5239009"/>
          </a:xfrm>
          <a:custGeom>
            <a:avLst/>
            <a:gdLst/>
            <a:ahLst/>
            <a:cxnLst/>
            <a:rect l="l" t="t" r="r" b="b"/>
            <a:pathLst>
              <a:path w="5229271" h="5239009">
                <a:moveTo>
                  <a:pt x="0" y="0"/>
                </a:moveTo>
                <a:lnTo>
                  <a:pt x="5229272" y="0"/>
                </a:lnTo>
                <a:lnTo>
                  <a:pt x="5229272" y="5239009"/>
                </a:lnTo>
                <a:lnTo>
                  <a:pt x="0" y="52390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3"/>
          <p:cNvSpPr/>
          <p:nvPr/>
        </p:nvSpPr>
        <p:spPr>
          <a:xfrm>
            <a:off x="707140" y="6664675"/>
            <a:ext cx="5239009" cy="5239009"/>
          </a:xfrm>
          <a:custGeom>
            <a:avLst/>
            <a:gdLst/>
            <a:ahLst/>
            <a:cxnLst/>
            <a:rect l="l" t="t" r="r" b="b"/>
            <a:pathLst>
              <a:path w="5239009" h="5239009">
                <a:moveTo>
                  <a:pt x="0" y="0"/>
                </a:moveTo>
                <a:lnTo>
                  <a:pt x="5239009" y="0"/>
                </a:lnTo>
                <a:lnTo>
                  <a:pt x="5239009" y="5239009"/>
                </a:lnTo>
                <a:lnTo>
                  <a:pt x="0" y="52390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0332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13404668" y="6780897"/>
            <a:ext cx="5390305" cy="5128533"/>
          </a:xfrm>
          <a:custGeom>
            <a:avLst/>
            <a:gdLst/>
            <a:ahLst/>
            <a:cxnLst/>
            <a:rect l="l" t="t" r="r" b="b"/>
            <a:pathLst>
              <a:path w="6111715" h="6111715">
                <a:moveTo>
                  <a:pt x="0" y="0"/>
                </a:moveTo>
                <a:lnTo>
                  <a:pt x="6111715" y="0"/>
                </a:lnTo>
                <a:lnTo>
                  <a:pt x="6111715" y="6111716"/>
                </a:lnTo>
                <a:lnTo>
                  <a:pt x="0" y="61117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612585" y="773234"/>
            <a:ext cx="6095845" cy="9251380"/>
          </a:xfrm>
          <a:custGeom>
            <a:avLst/>
            <a:gdLst/>
            <a:ahLst/>
            <a:cxnLst/>
            <a:rect l="l" t="t" r="r" b="b"/>
            <a:pathLst>
              <a:path w="6095845" h="9251380">
                <a:moveTo>
                  <a:pt x="0" y="0"/>
                </a:moveTo>
                <a:lnTo>
                  <a:pt x="6095845" y="0"/>
                </a:lnTo>
                <a:lnTo>
                  <a:pt x="6095845" y="9251380"/>
                </a:lnTo>
                <a:lnTo>
                  <a:pt x="0" y="92513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113" t="-5053" r="-21033" b="-98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8074" y="9170719"/>
            <a:ext cx="4130020" cy="1047992"/>
          </a:xfrm>
          <a:custGeom>
            <a:avLst/>
            <a:gdLst/>
            <a:ahLst/>
            <a:cxnLst/>
            <a:rect l="l" t="t" r="r" b="b"/>
            <a:pathLst>
              <a:path w="4130020" h="1047992">
                <a:moveTo>
                  <a:pt x="0" y="0"/>
                </a:moveTo>
                <a:lnTo>
                  <a:pt x="4130019" y="0"/>
                </a:lnTo>
                <a:lnTo>
                  <a:pt x="4130019" y="1047992"/>
                </a:lnTo>
                <a:lnTo>
                  <a:pt x="0" y="10479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213782" y="773234"/>
            <a:ext cx="11074218" cy="6512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ru-RU" sz="4400" dirty="0" smtClean="0">
                <a:solidFill>
                  <a:srgbClr val="000000"/>
                </a:solidFill>
                <a:latin typeface="Montserrat Bold"/>
              </a:rPr>
              <a:t>24 МАРТА 1882 Г. НЕМЕЦКИЙ УЧЕНЫЙ РОБЕРТ КОХ ПОСЛЕ 17 ЛЕТ ИССЛЕДОВАНИЙ СООБЩИЛ О ТОМ, ЧТО ЕМУ УДАЛОСЬ ВПЕРВЫЕ ОБНАРУЖИТЬ ВОЗБУДИТЕЛЯ ТУБЕРКУЛЕЗА ПРИ МИКРОСКОПИЧЕСКОМ ИССЛЕДОВАНИИ МОКРОТЫ БОЛЬНОГО ЧЕЛОВЕКА</a:t>
            </a:r>
            <a:endParaRPr lang="en-US" sz="4400" dirty="0" smtClean="0">
              <a:solidFill>
                <a:srgbClr val="000000"/>
              </a:solidFill>
              <a:latin typeface="Montserrat Bold"/>
            </a:endParaRPr>
          </a:p>
          <a:p>
            <a:pPr>
              <a:lnSpc>
                <a:spcPts val="3640"/>
              </a:lnSpc>
              <a:spcBef>
                <a:spcPct val="0"/>
              </a:spcBef>
            </a:pPr>
            <a:endParaRPr lang="en-US" sz="2291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801448" y="9345164"/>
            <a:ext cx="4270128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FF8D9A"/>
                </a:solidFill>
                <a:latin typeface="Waffle Soft"/>
              </a:rPr>
              <a:t>РОБЕРТ КОХ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647198" y="195486"/>
            <a:ext cx="1011439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ru-RU" sz="2600" dirty="0">
                <a:solidFill>
                  <a:srgbClr val="B0C5FF"/>
                </a:solidFill>
                <a:latin typeface="Montserrat"/>
              </a:rPr>
              <a:t>3</a:t>
            </a:r>
            <a:endParaRPr lang="en-US" sz="2600" dirty="0">
              <a:solidFill>
                <a:srgbClr val="B0C5FF"/>
              </a:solidFill>
              <a:latin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91800" y="5600978"/>
            <a:ext cx="12095073" cy="9455086"/>
            <a:chOff x="0" y="0"/>
            <a:chExt cx="16126764" cy="12606781"/>
          </a:xfrm>
        </p:grpSpPr>
        <p:sp>
          <p:nvSpPr>
            <p:cNvPr id="3" name="Freeform 3"/>
            <p:cNvSpPr/>
            <p:nvPr/>
          </p:nvSpPr>
          <p:spPr>
            <a:xfrm rot="-1680052">
              <a:off x="1628808" y="2793018"/>
              <a:ext cx="13648747" cy="7020745"/>
            </a:xfrm>
            <a:custGeom>
              <a:avLst/>
              <a:gdLst/>
              <a:ahLst/>
              <a:cxnLst/>
              <a:rect l="l" t="t" r="r" b="b"/>
              <a:pathLst>
                <a:path w="13648747" h="7020745">
                  <a:moveTo>
                    <a:pt x="0" y="0"/>
                  </a:moveTo>
                  <a:lnTo>
                    <a:pt x="13648746" y="0"/>
                  </a:lnTo>
                  <a:lnTo>
                    <a:pt x="13648746" y="7020745"/>
                  </a:lnTo>
                  <a:lnTo>
                    <a:pt x="0" y="7020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65332" r="-62823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1911342">
              <a:off x="585953" y="7614101"/>
              <a:ext cx="1626061" cy="2684487"/>
            </a:xfrm>
            <a:custGeom>
              <a:avLst/>
              <a:gdLst/>
              <a:ahLst/>
              <a:cxnLst/>
              <a:rect l="l" t="t" r="r" b="b"/>
              <a:pathLst>
                <a:path w="1626061" h="2684487">
                  <a:moveTo>
                    <a:pt x="0" y="0"/>
                  </a:moveTo>
                  <a:lnTo>
                    <a:pt x="1626061" y="0"/>
                  </a:lnTo>
                  <a:lnTo>
                    <a:pt x="1626061" y="2684487"/>
                  </a:lnTo>
                  <a:lnTo>
                    <a:pt x="0" y="2684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777929" r="-1037152" b="-161530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3190818" y="2760578"/>
            <a:ext cx="5020968" cy="5015517"/>
          </a:xfrm>
          <a:custGeom>
            <a:avLst/>
            <a:gdLst/>
            <a:ahLst/>
            <a:cxnLst/>
            <a:rect l="l" t="t" r="r" b="b"/>
            <a:pathLst>
              <a:path w="5020968" h="5015517">
                <a:moveTo>
                  <a:pt x="0" y="0"/>
                </a:moveTo>
                <a:lnTo>
                  <a:pt x="5020969" y="0"/>
                </a:lnTo>
                <a:lnTo>
                  <a:pt x="5020969" y="5015517"/>
                </a:lnTo>
                <a:lnTo>
                  <a:pt x="0" y="50155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821004" y="2707631"/>
            <a:ext cx="13583194" cy="1354217"/>
            <a:chOff x="-246777" y="-495868"/>
            <a:chExt cx="13757717" cy="1805622"/>
          </a:xfrm>
        </p:grpSpPr>
        <p:sp>
          <p:nvSpPr>
            <p:cNvPr id="7" name="TextBox 7"/>
            <p:cNvSpPr txBox="1"/>
            <p:nvPr/>
          </p:nvSpPr>
          <p:spPr>
            <a:xfrm>
              <a:off x="-246777" y="-455953"/>
              <a:ext cx="3749193" cy="15663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799"/>
                </a:lnSpc>
              </a:pPr>
              <a:r>
                <a:rPr lang="en-US" sz="6999" dirty="0">
                  <a:solidFill>
                    <a:srgbClr val="A6BCE5"/>
                  </a:solidFill>
                  <a:latin typeface="Waffle Soft"/>
                </a:rPr>
                <a:t>1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158631" y="-495868"/>
              <a:ext cx="11352309" cy="18056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4400" dirty="0" smtClean="0">
                  <a:solidFill>
                    <a:srgbClr val="000000"/>
                  </a:solidFill>
                  <a:latin typeface="Montserrat Bold"/>
                </a:rPr>
                <a:t>УСТОЙЧИВОСТЬ К ДЕЙСТВИЮ КИСЛОТ И СПИРТА</a:t>
              </a:r>
              <a:endParaRPr lang="en-US" sz="4400" dirty="0">
                <a:solidFill>
                  <a:srgbClr val="000000"/>
                </a:solidFill>
                <a:latin typeface="Montserrat Bold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72658" y="501248"/>
            <a:ext cx="16661570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000" dirty="0">
                <a:solidFill>
                  <a:srgbClr val="FF8D9A"/>
                </a:solidFill>
                <a:latin typeface="Waffle Soft"/>
              </a:rPr>
              <a:t>ОТЛИЧИТЕЛЬНЫЕ СВОЙСТВА МИКОБАКТЕРИИ ТУБЕРКУЛЁЗА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-566064" y="4573037"/>
            <a:ext cx="14143093" cy="2708434"/>
            <a:chOff x="-381810" y="-49180"/>
            <a:chExt cx="16613197" cy="3611248"/>
          </a:xfrm>
        </p:grpSpPr>
        <p:sp>
          <p:nvSpPr>
            <p:cNvPr id="11" name="TextBox 11"/>
            <p:cNvSpPr txBox="1"/>
            <p:nvPr/>
          </p:nvSpPr>
          <p:spPr>
            <a:xfrm>
              <a:off x="2788446" y="593302"/>
              <a:ext cx="13442941" cy="569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endParaRPr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-381810" y="-21923"/>
              <a:ext cx="3749193" cy="15663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799"/>
                </a:lnSpc>
              </a:pPr>
              <a:r>
                <a:rPr lang="en-US" sz="6999" dirty="0">
                  <a:solidFill>
                    <a:srgbClr val="A6BCE5"/>
                  </a:solidFill>
                  <a:latin typeface="Waffle Soft"/>
                </a:rPr>
                <a:t>2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238066" y="-49180"/>
              <a:ext cx="13139548" cy="36112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4400" dirty="0" smtClean="0">
                  <a:solidFill>
                    <a:srgbClr val="000000"/>
                  </a:solidFill>
                  <a:latin typeface="Montserrat Bold"/>
                </a:rPr>
                <a:t>СОХРАНЯЮТ ЖИЗНЕСПОСОБНОСТЬ ПРИ ВОЗДЕЙСТВИИ ФИЗИЧЕСКИХ И ХИМИЧЕСКИХ АГЕНТОВ</a:t>
              </a:r>
              <a:endParaRPr lang="en-US" sz="4400" dirty="0">
                <a:solidFill>
                  <a:srgbClr val="000000"/>
                </a:solidFill>
                <a:latin typeface="Montserrat Bold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76079" y="7004174"/>
            <a:ext cx="13606285" cy="3385542"/>
            <a:chOff x="-236037" y="-47625"/>
            <a:chExt cx="21151429" cy="4514059"/>
          </a:xfrm>
        </p:grpSpPr>
        <p:sp>
          <p:nvSpPr>
            <p:cNvPr id="15" name="TextBox 15"/>
            <p:cNvSpPr txBox="1"/>
            <p:nvPr/>
          </p:nvSpPr>
          <p:spPr>
            <a:xfrm>
              <a:off x="-236037" y="403699"/>
              <a:ext cx="3749193" cy="15663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799"/>
                </a:lnSpc>
              </a:pPr>
              <a:r>
                <a:rPr lang="en-US" sz="6999" dirty="0">
                  <a:solidFill>
                    <a:srgbClr val="A6BCE5"/>
                  </a:solidFill>
                  <a:latin typeface="Waffle Soft"/>
                </a:rPr>
                <a:t>3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651540" y="-47625"/>
              <a:ext cx="18263852" cy="45140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4400" dirty="0">
                  <a:solidFill>
                    <a:srgbClr val="000000"/>
                  </a:solidFill>
                  <a:latin typeface="Montserrat Bold"/>
                </a:rPr>
                <a:t>В МОКРОТЕ НА РАЗЛИЧНЫХ ПРЕДМЕТАХ </a:t>
              </a:r>
              <a:r>
                <a:rPr lang="ru-RU" sz="4400" dirty="0" smtClean="0">
                  <a:solidFill>
                    <a:srgbClr val="000000"/>
                  </a:solidFill>
                  <a:latin typeface="Montserrat Bold"/>
                </a:rPr>
                <a:t>МБТ</a:t>
              </a:r>
              <a:r>
                <a:rPr lang="en-US" sz="4400" dirty="0" smtClean="0">
                  <a:solidFill>
                    <a:srgbClr val="000000"/>
                  </a:solidFill>
                  <a:latin typeface="Montserrat Bold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Montserrat Bold"/>
                </a:rPr>
                <a:t>МОГУТ СОХРАНЯТЬ СВОИ СВОЙСТВА В ТЕЧЕНИИ НЕСКОЛЬКИХ МЕСЯЦЕВ</a:t>
              </a:r>
            </a:p>
            <a:p>
              <a:endParaRPr lang="en-US" sz="4400" dirty="0">
                <a:solidFill>
                  <a:srgbClr val="000000"/>
                </a:solidFill>
                <a:latin typeface="Montserrat Bold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7647198" y="195486"/>
            <a:ext cx="1011439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ru-RU" sz="2600" dirty="0">
                <a:solidFill>
                  <a:srgbClr val="B0C5FF"/>
                </a:solidFill>
                <a:latin typeface="Montserrat"/>
              </a:rPr>
              <a:t>4</a:t>
            </a:r>
            <a:endParaRPr lang="en-US" sz="2600" dirty="0">
              <a:solidFill>
                <a:srgbClr val="B0C5FF"/>
              </a:solidFill>
              <a:latin typeface="Montserrat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3A86716-20AA-C7AC-2789-037C7DF2DD2D}"/>
              </a:ext>
            </a:extLst>
          </p:cNvPr>
          <p:cNvSpPr/>
          <p:nvPr/>
        </p:nvSpPr>
        <p:spPr>
          <a:xfrm>
            <a:off x="12496800" y="8287284"/>
            <a:ext cx="5656117" cy="204123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AF296F2F-26D3-B6C6-98E0-BB39106DD60A}"/>
              </a:ext>
            </a:extLst>
          </p:cNvPr>
          <p:cNvSpPr txBox="1"/>
          <p:nvPr/>
        </p:nvSpPr>
        <p:spPr>
          <a:xfrm>
            <a:off x="12690276" y="8517416"/>
            <a:ext cx="5462641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800" b="1" dirty="0" err="1">
                <a:latin typeface="Montserrat"/>
              </a:rPr>
              <a:t>Палочка</a:t>
            </a:r>
            <a:r>
              <a:rPr lang="en-US" sz="2800" b="1" dirty="0">
                <a:latin typeface="Montserrat"/>
              </a:rPr>
              <a:t> </a:t>
            </a:r>
            <a:r>
              <a:rPr lang="en-US" sz="2800" b="1" dirty="0" err="1">
                <a:latin typeface="Montserrat"/>
              </a:rPr>
              <a:t>Коха</a:t>
            </a:r>
            <a:r>
              <a:rPr lang="en-US" sz="2800" b="1" dirty="0">
                <a:latin typeface="Montserrat"/>
              </a:rPr>
              <a:t> на </a:t>
            </a:r>
            <a:r>
              <a:rPr lang="en-US" sz="2800" b="1" dirty="0" err="1">
                <a:latin typeface="Montserrat"/>
              </a:rPr>
              <a:t>солнечном</a:t>
            </a:r>
            <a:r>
              <a:rPr lang="en-US" sz="2800" b="1" dirty="0">
                <a:latin typeface="Montserrat"/>
              </a:rPr>
              <a:t> </a:t>
            </a:r>
            <a:r>
              <a:rPr lang="en-US" sz="2800" b="1" dirty="0" err="1">
                <a:latin typeface="Montserrat"/>
              </a:rPr>
              <a:t>свету</a:t>
            </a:r>
            <a:r>
              <a:rPr lang="en-US" sz="2800" b="1" dirty="0">
                <a:latin typeface="Montserrat"/>
              </a:rPr>
              <a:t> </a:t>
            </a:r>
            <a:r>
              <a:rPr lang="en-US" sz="2800" b="1" dirty="0" err="1">
                <a:latin typeface="Montserrat"/>
              </a:rPr>
              <a:t>погибает</a:t>
            </a:r>
            <a:r>
              <a:rPr lang="en-US" sz="2800" b="1" dirty="0">
                <a:latin typeface="Montserrat"/>
              </a:rPr>
              <a:t> в </a:t>
            </a:r>
            <a:r>
              <a:rPr lang="en-US" sz="2800" b="1" dirty="0" err="1">
                <a:latin typeface="Montserrat"/>
              </a:rPr>
              <a:t>течение</a:t>
            </a:r>
            <a:r>
              <a:rPr lang="en-US" sz="2800" b="1" dirty="0">
                <a:latin typeface="Montserrat"/>
              </a:rPr>
              <a:t> 1,5 </a:t>
            </a:r>
            <a:r>
              <a:rPr lang="en-US" sz="2800" b="1" dirty="0" err="1">
                <a:latin typeface="Montserrat"/>
              </a:rPr>
              <a:t>часов</a:t>
            </a:r>
            <a:r>
              <a:rPr lang="en-US" sz="2800" b="1" dirty="0">
                <a:latin typeface="Montserrat"/>
              </a:rPr>
              <a:t>. </a:t>
            </a:r>
            <a:r>
              <a:rPr lang="en-US" sz="2800" b="1" dirty="0" err="1">
                <a:latin typeface="Montserrat"/>
              </a:rPr>
              <a:t>Ультрафиолетовые</a:t>
            </a:r>
            <a:r>
              <a:rPr lang="en-US" sz="2800" b="1" dirty="0">
                <a:latin typeface="Montserrat"/>
              </a:rPr>
              <a:t> </a:t>
            </a:r>
            <a:r>
              <a:rPr lang="en-US" sz="2800" b="1" dirty="0" err="1">
                <a:latin typeface="Montserrat"/>
              </a:rPr>
              <a:t>лучи</a:t>
            </a:r>
            <a:r>
              <a:rPr lang="en-US" sz="2800" b="1" dirty="0">
                <a:latin typeface="Montserrat"/>
              </a:rPr>
              <a:t> </a:t>
            </a:r>
            <a:r>
              <a:rPr lang="en-US" sz="2800" b="1" dirty="0" err="1">
                <a:latin typeface="Montserrat"/>
              </a:rPr>
              <a:t>убивают</a:t>
            </a:r>
            <a:r>
              <a:rPr lang="en-US" sz="2800" b="1" dirty="0">
                <a:latin typeface="Montserrat"/>
              </a:rPr>
              <a:t> </a:t>
            </a:r>
            <a:r>
              <a:rPr lang="en-US" sz="2800" b="1" dirty="0" err="1">
                <a:latin typeface="Montserrat"/>
              </a:rPr>
              <a:t>микобактерии</a:t>
            </a:r>
            <a:r>
              <a:rPr lang="en-US" sz="2800" b="1" dirty="0">
                <a:latin typeface="Montserrat"/>
              </a:rPr>
              <a:t> </a:t>
            </a:r>
            <a:r>
              <a:rPr lang="en-US" sz="2800" b="1" dirty="0" err="1">
                <a:latin typeface="Montserrat"/>
              </a:rPr>
              <a:t>за</a:t>
            </a:r>
            <a:r>
              <a:rPr lang="en-US" sz="2800" b="1" dirty="0">
                <a:latin typeface="Montserrat"/>
              </a:rPr>
              <a:t> 2-3 </a:t>
            </a:r>
            <a:r>
              <a:rPr lang="en-US" sz="2800" b="1" dirty="0" err="1">
                <a:latin typeface="Montserrat"/>
              </a:rPr>
              <a:t>минуты</a:t>
            </a:r>
            <a:endParaRPr lang="en-US" sz="2800" b="1" dirty="0">
              <a:latin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09129" y="3086100"/>
            <a:ext cx="16751916" cy="5863887"/>
            <a:chOff x="-784972" y="480954"/>
            <a:chExt cx="23825133" cy="6816658"/>
          </a:xfrm>
        </p:grpSpPr>
        <p:sp>
          <p:nvSpPr>
            <p:cNvPr id="3" name="TextBox 3"/>
            <p:cNvSpPr txBox="1"/>
            <p:nvPr/>
          </p:nvSpPr>
          <p:spPr>
            <a:xfrm>
              <a:off x="-784972" y="480954"/>
              <a:ext cx="4170923" cy="15663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799"/>
                </a:lnSpc>
              </a:pPr>
              <a:r>
                <a:rPr lang="en-US" sz="6999" dirty="0">
                  <a:solidFill>
                    <a:srgbClr val="A6BCE5"/>
                  </a:solidFill>
                  <a:latin typeface="Waffle Soft"/>
                </a:rPr>
                <a:t>1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00490" y="785936"/>
              <a:ext cx="21739671" cy="6511676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ru-RU" sz="4400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    </a:t>
              </a:r>
              <a:r>
                <a:rPr lang="en-US" sz="4400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ЭПИДЕМИОЛОГИЧЕСКИ</a:t>
              </a:r>
              <a:r>
                <a:rPr lang="ru-RU" sz="4400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Е</a:t>
              </a:r>
              <a:r>
                <a:rPr lang="en-US" sz="4400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:</a:t>
              </a:r>
            </a:p>
            <a:p>
              <a:endParaRPr lang="en-US" sz="4400" dirty="0" smtClean="0">
                <a:solidFill>
                  <a:srgbClr val="000000"/>
                </a:solidFill>
                <a:latin typeface="Montserrat Bold" panose="020B0604020202020204" charset="-52"/>
              </a:endParaRPr>
            </a:p>
            <a:p>
              <a:r>
                <a:rPr lang="en-US" sz="4400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-</a:t>
              </a:r>
              <a:r>
                <a:rPr lang="en-US" sz="4400" b="1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КОНТАКТ С БОЛЬНЫМИ ТУБЕРКУЛЕЗОМ ЛЮДЬМИ</a:t>
              </a:r>
              <a:r>
                <a:rPr lang="ru-RU" sz="4400" b="1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 (ТЕСНЫЙ СЕМЕЙНЫЙ, КВАРТИРНЫЙ, ПРОИЗВОДСТВЕННЫЙ, СЛУЧАЙНЫЙ)</a:t>
              </a:r>
              <a:r>
                <a:rPr lang="en-US" sz="4400" b="1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;</a:t>
              </a:r>
            </a:p>
            <a:p>
              <a:r>
                <a:rPr lang="en-US" sz="4400" b="1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-КОНТАКТ С БОЛЬНЫМИ ТУБЕРКУЛЕЗОМ ЖИВОТНЫМИ</a:t>
              </a:r>
            </a:p>
            <a:p>
              <a:pPr algn="just"/>
              <a:endParaRPr lang="en-US" sz="2600" b="1" dirty="0" smtClean="0">
                <a:solidFill>
                  <a:srgbClr val="000000"/>
                </a:solidFill>
                <a:latin typeface="Montserrat"/>
              </a:endParaRPr>
            </a:p>
            <a:p>
              <a:pPr algn="just">
                <a:lnSpc>
                  <a:spcPts val="3640"/>
                </a:lnSpc>
              </a:pPr>
              <a:endParaRPr lang="en-US" sz="2600" b="1" dirty="0">
                <a:solidFill>
                  <a:srgbClr val="000000"/>
                </a:solidFill>
                <a:latin typeface="Montserrat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28600" y="130807"/>
            <a:ext cx="17690270" cy="2000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999" dirty="0">
                <a:solidFill>
                  <a:srgbClr val="FF8D9A"/>
                </a:solidFill>
                <a:latin typeface="Waffle Soft"/>
              </a:rPr>
              <a:t> </a:t>
            </a:r>
            <a:r>
              <a:rPr lang="en-US" sz="6000" dirty="0">
                <a:solidFill>
                  <a:srgbClr val="FF8D9A"/>
                </a:solidFill>
                <a:latin typeface="Waffle Soft"/>
              </a:rPr>
              <a:t>ФАКТОРЫ РИСКА </a:t>
            </a:r>
            <a:r>
              <a:rPr lang="en-US" sz="6000" dirty="0" smtClean="0">
                <a:solidFill>
                  <a:srgbClr val="FF8D9A"/>
                </a:solidFill>
                <a:latin typeface="Waffle Soft"/>
              </a:rPr>
              <a:t>РАЗВИТИЯ</a:t>
            </a:r>
            <a:r>
              <a:rPr lang="ru-RU" sz="6000" dirty="0" smtClean="0">
                <a:solidFill>
                  <a:srgbClr val="FF8D9A"/>
                </a:solidFill>
                <a:latin typeface="Waffle Soft"/>
              </a:rPr>
              <a:t> </a:t>
            </a:r>
            <a:r>
              <a:rPr lang="en-US" sz="6000" dirty="0" smtClean="0">
                <a:solidFill>
                  <a:srgbClr val="FF8D9A"/>
                </a:solidFill>
                <a:latin typeface="Waffle Soft"/>
              </a:rPr>
              <a:t>ЗАБОЛЕВАНИЯ </a:t>
            </a:r>
            <a:r>
              <a:rPr lang="en-US" sz="6000" dirty="0">
                <a:solidFill>
                  <a:srgbClr val="FF8D9A"/>
                </a:solidFill>
                <a:latin typeface="Waffle Soft"/>
              </a:rPr>
              <a:t>ТУБЕРКУЛЕЗОМ: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76775" y="6545422"/>
            <a:ext cx="9326912" cy="428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endParaRPr lang="en-US" sz="2600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7647198" y="195486"/>
            <a:ext cx="1011439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ru-RU" sz="2600" dirty="0">
                <a:solidFill>
                  <a:srgbClr val="B0C5FF"/>
                </a:solidFill>
                <a:latin typeface="Montserrat"/>
              </a:rPr>
              <a:t>5</a:t>
            </a:r>
            <a:endParaRPr lang="en-US" sz="2600" dirty="0">
              <a:solidFill>
                <a:srgbClr val="B0C5FF"/>
              </a:solidFill>
              <a:latin typeface="Montserrat"/>
            </a:endParaRPr>
          </a:p>
        </p:txBody>
      </p:sp>
      <p:sp>
        <p:nvSpPr>
          <p:cNvPr id="10" name="Freeform 10"/>
          <p:cNvSpPr/>
          <p:nvPr/>
        </p:nvSpPr>
        <p:spPr>
          <a:xfrm rot="-1434033">
            <a:off x="10222107" y="8026680"/>
            <a:ext cx="8788394" cy="4520640"/>
          </a:xfrm>
          <a:custGeom>
            <a:avLst/>
            <a:gdLst/>
            <a:ahLst/>
            <a:cxnLst/>
            <a:rect l="l" t="t" r="r" b="b"/>
            <a:pathLst>
              <a:path w="8788394" h="4520640">
                <a:moveTo>
                  <a:pt x="0" y="0"/>
                </a:moveTo>
                <a:lnTo>
                  <a:pt x="8788394" y="0"/>
                </a:lnTo>
                <a:lnTo>
                  <a:pt x="8788394" y="4520640"/>
                </a:lnTo>
                <a:lnTo>
                  <a:pt x="0" y="4520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65332" r="-62823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1434033">
            <a:off x="11130767" y="9092188"/>
            <a:ext cx="8788394" cy="4520640"/>
          </a:xfrm>
          <a:custGeom>
            <a:avLst/>
            <a:gdLst/>
            <a:ahLst/>
            <a:cxnLst/>
            <a:rect l="l" t="t" r="r" b="b"/>
            <a:pathLst>
              <a:path w="8788394" h="4520640">
                <a:moveTo>
                  <a:pt x="0" y="0"/>
                </a:moveTo>
                <a:lnTo>
                  <a:pt x="8788394" y="0"/>
                </a:lnTo>
                <a:lnTo>
                  <a:pt x="8788394" y="4520640"/>
                </a:lnTo>
                <a:lnTo>
                  <a:pt x="0" y="4520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65332" r="-62823"/>
            </a:stretch>
          </a:blipFill>
        </p:spPr>
      </p:sp>
      <p:grpSp>
        <p:nvGrpSpPr>
          <p:cNvPr id="2" name="Group 2"/>
          <p:cNvGrpSpPr/>
          <p:nvPr/>
        </p:nvGrpSpPr>
        <p:grpSpPr>
          <a:xfrm>
            <a:off x="-1600200" y="2623344"/>
            <a:ext cx="20535900" cy="8352925"/>
            <a:chOff x="0" y="-272334"/>
            <a:chExt cx="27381199" cy="11137242"/>
          </a:xfrm>
        </p:grpSpPr>
        <p:sp>
          <p:nvSpPr>
            <p:cNvPr id="3" name="TextBox 3"/>
            <p:cNvSpPr txBox="1"/>
            <p:nvPr/>
          </p:nvSpPr>
          <p:spPr>
            <a:xfrm>
              <a:off x="0" y="-272334"/>
              <a:ext cx="6604090" cy="15825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799"/>
                </a:lnSpc>
              </a:pPr>
              <a:r>
                <a:rPr lang="en-US" sz="6999" dirty="0">
                  <a:solidFill>
                    <a:srgbClr val="A6BCE5"/>
                  </a:solidFill>
                  <a:latin typeface="Waffle Soft"/>
                </a:rPr>
                <a:t>2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2706217" y="-9872"/>
              <a:ext cx="24674982" cy="10874780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ru-RU" sz="4400" dirty="0" smtClean="0">
                  <a:solidFill>
                    <a:srgbClr val="000000"/>
                  </a:solidFill>
                  <a:latin typeface="Montserrat Bold Italics" panose="020B0604020202020204" charset="-52"/>
                </a:rPr>
                <a:t>        </a:t>
              </a:r>
              <a:r>
                <a:rPr lang="en-US" sz="4400" dirty="0" smtClean="0">
                  <a:solidFill>
                    <a:srgbClr val="000000"/>
                  </a:solidFill>
                  <a:latin typeface="Montserrat Bold Italics" panose="020B0604020202020204" charset="-52"/>
                </a:rPr>
                <a:t>МЕДИКО-</a:t>
              </a:r>
              <a:r>
                <a:rPr lang="ru-RU" sz="4400" dirty="0" smtClean="0">
                  <a:solidFill>
                    <a:srgbClr val="000000"/>
                  </a:solidFill>
                  <a:latin typeface="Montserrat Bold Italics" panose="020B0604020202020204" charset="-52"/>
                </a:rPr>
                <a:t>БИОЛОГИЧЕСКИЕ</a:t>
              </a:r>
              <a:r>
                <a:rPr lang="en-US" sz="4400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:</a:t>
              </a:r>
              <a:endParaRPr lang="ru-RU" sz="4400" dirty="0" smtClean="0">
                <a:solidFill>
                  <a:srgbClr val="000000"/>
                </a:solidFill>
                <a:latin typeface="Montserrat Bold" panose="020B0604020202020204" charset="-52"/>
              </a:endParaRPr>
            </a:p>
            <a:p>
              <a:endParaRPr lang="en-US" sz="4400" dirty="0" smtClean="0">
                <a:solidFill>
                  <a:srgbClr val="000000"/>
                </a:solidFill>
                <a:latin typeface="Montserrat Bold" panose="020B0604020202020204" charset="-52"/>
              </a:endParaRPr>
            </a:p>
            <a:p>
              <a:pPr lvl="0"/>
              <a:r>
                <a:rPr lang="en-US" sz="4400" dirty="0" smtClean="0">
                  <a:solidFill>
                    <a:srgbClr val="000000"/>
                  </a:solidFill>
                  <a:latin typeface="Montserrat" panose="020B0604020202020204" charset="-52"/>
                </a:rPr>
                <a:t>-</a:t>
              </a:r>
              <a:r>
                <a:rPr lang="en-US" sz="4400" b="1" dirty="0" smtClean="0">
                  <a:solidFill>
                    <a:srgbClr val="000000"/>
                  </a:solidFill>
                  <a:latin typeface="Montserrat" panose="020B0604020202020204" charset="-52"/>
                </a:rPr>
                <a:t> </a:t>
              </a:r>
              <a:r>
                <a:rPr lang="en-US" sz="4400" b="1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ОТСУТСТВИЕ ВАКЦИНАЦИИ ПРОТИВ ТУБЕРКУЛЕЗА</a:t>
              </a:r>
              <a:endParaRPr lang="ru-RU" sz="4400" b="1" dirty="0" smtClean="0">
                <a:solidFill>
                  <a:srgbClr val="000000"/>
                </a:solidFill>
                <a:latin typeface="Montserrat Bold" panose="020B0604020202020204" charset="-52"/>
              </a:endParaRPr>
            </a:p>
            <a:p>
              <a:r>
                <a:rPr lang="en-US" sz="4400" b="1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- СОПУТСТВУЮЩИЕ ХРОНИЧЕСКИЕ ЗАБОЛЕВАНИЯ (</a:t>
              </a:r>
              <a:r>
                <a:rPr lang="ru-RU" sz="4400" b="1" dirty="0" smtClean="0">
                  <a:solidFill>
                    <a:prstClr val="black"/>
                  </a:solidFill>
                  <a:latin typeface="Montserrat Bold" panose="020B0604020202020204" charset="-52"/>
                </a:rPr>
                <a:t>ХРОНИЧЕСКИЕ НЕСПЕЦИФИЧЕСКИЕ БОЛЕЗНИ ОРГАНОВ ДЫХАНИЯ, САХАРНЫЙ ДИАБЕТ, ЯЗВЕННАЯ БОЛЕЗНЬ ЖЕЛУДКА И 12-ТИ ПЕРСТНОЙ КИШКИ, ПСИХИЧЕСКИЕ ЗАБОЛЕВАНИЯ, </a:t>
              </a:r>
              <a:r>
                <a:rPr lang="en-US" sz="4400" b="1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ОНКОЛОГИЯ</a:t>
              </a:r>
              <a:r>
                <a:rPr lang="ru-RU" sz="4400" b="1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)</a:t>
              </a:r>
              <a:endParaRPr lang="en-US" sz="4400" b="1" dirty="0" smtClean="0">
                <a:solidFill>
                  <a:srgbClr val="000000"/>
                </a:solidFill>
                <a:latin typeface="Montserrat Bold" panose="020B0604020202020204" charset="-52"/>
              </a:endParaRPr>
            </a:p>
            <a:p>
              <a:r>
                <a:rPr lang="en-US" sz="4400" b="1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- </a:t>
              </a:r>
              <a:r>
                <a:rPr lang="ru-RU" sz="4400" b="1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Б</a:t>
              </a:r>
              <a:r>
                <a:rPr lang="en-US" sz="4400" b="1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ЕРЕМЕННОСТЬ</a:t>
              </a:r>
              <a:r>
                <a:rPr lang="ru-RU" sz="4400" b="1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 И ПОСЛЕРОДОВОЙ ПЕРИОД</a:t>
              </a:r>
              <a:endParaRPr lang="en-US" sz="4400" b="1" dirty="0" smtClean="0">
                <a:solidFill>
                  <a:srgbClr val="000000"/>
                </a:solidFill>
                <a:latin typeface="Montserrat Bold" panose="020B0604020202020204" charset="-52"/>
              </a:endParaRPr>
            </a:p>
            <a:p>
              <a:endParaRPr lang="ru-RU" sz="4400" dirty="0">
                <a:latin typeface="Montserrat" panose="020B0604020202020204" charset="-52"/>
              </a:endParaRPr>
            </a:p>
            <a:p>
              <a:pPr>
                <a:lnSpc>
                  <a:spcPts val="3640"/>
                </a:lnSpc>
              </a:pPr>
              <a:endParaRPr lang="en-US" sz="4400" dirty="0">
                <a:solidFill>
                  <a:srgbClr val="000000"/>
                </a:solidFill>
                <a:latin typeface="Montserrat" panose="020B0604020202020204" charset="-52"/>
              </a:endParaRPr>
            </a:p>
            <a:p>
              <a:pPr>
                <a:lnSpc>
                  <a:spcPts val="3640"/>
                </a:lnSpc>
              </a:pPr>
              <a:endParaRPr lang="en-US" sz="4400" dirty="0" smtClean="0">
                <a:solidFill>
                  <a:srgbClr val="000000"/>
                </a:solidFill>
                <a:latin typeface="Montserrat" panose="020B0604020202020204" charset="-52"/>
              </a:endParaRPr>
            </a:p>
            <a:p>
              <a:pPr>
                <a:lnSpc>
                  <a:spcPts val="3640"/>
                </a:lnSpc>
              </a:pPr>
              <a:endParaRPr lang="en-US" sz="4400" dirty="0">
                <a:solidFill>
                  <a:srgbClr val="000000"/>
                </a:solidFill>
                <a:latin typeface="Montserrat" panose="020B0604020202020204" charset="-52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52400" y="291793"/>
            <a:ext cx="18783300" cy="2000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999" dirty="0">
                <a:solidFill>
                  <a:srgbClr val="FF8D9A"/>
                </a:solidFill>
                <a:latin typeface="Waffle Soft"/>
              </a:rPr>
              <a:t> </a:t>
            </a:r>
            <a:r>
              <a:rPr lang="en-US" sz="6000" b="1" dirty="0">
                <a:solidFill>
                  <a:srgbClr val="FF8D9A"/>
                </a:solidFill>
                <a:latin typeface="Waffle Soft"/>
              </a:rPr>
              <a:t>ФАКТОРЫ РИСКА РАЗВИТИЯ </a:t>
            </a:r>
            <a:endParaRPr lang="ru-RU" sz="6000" b="1" dirty="0" smtClean="0">
              <a:solidFill>
                <a:srgbClr val="FF8D9A"/>
              </a:solidFill>
              <a:latin typeface="Waffle Soft"/>
            </a:endParaRPr>
          </a:p>
          <a:p>
            <a:pPr marL="0" lvl="0" indent="0" algn="ctr">
              <a:spcBef>
                <a:spcPct val="0"/>
              </a:spcBef>
            </a:pPr>
            <a:r>
              <a:rPr lang="en-US" sz="6000" b="1" dirty="0" smtClean="0">
                <a:solidFill>
                  <a:srgbClr val="FF8D9A"/>
                </a:solidFill>
                <a:latin typeface="Waffle Soft"/>
              </a:rPr>
              <a:t>ЗАБОЛЕВАНИЯ ТУБЕРКУЛЕЗОМ:</a:t>
            </a:r>
            <a:endParaRPr lang="en-US" sz="6000" b="1" dirty="0">
              <a:solidFill>
                <a:srgbClr val="FF8D9A"/>
              </a:solidFill>
              <a:latin typeface="Waffle Sof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7647198" y="195486"/>
            <a:ext cx="1011439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ru-RU" sz="2600" dirty="0">
                <a:solidFill>
                  <a:srgbClr val="B0C5FF"/>
                </a:solidFill>
                <a:latin typeface="Montserrat"/>
              </a:rPr>
              <a:t>6</a:t>
            </a:r>
            <a:endParaRPr lang="en-US" sz="2600" dirty="0">
              <a:solidFill>
                <a:srgbClr val="B0C5FF"/>
              </a:solidFill>
              <a:latin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1434033">
            <a:off x="10825967" y="8863588"/>
            <a:ext cx="8788394" cy="4520640"/>
          </a:xfrm>
          <a:custGeom>
            <a:avLst/>
            <a:gdLst/>
            <a:ahLst/>
            <a:cxnLst/>
            <a:rect l="l" t="t" r="r" b="b"/>
            <a:pathLst>
              <a:path w="8788394" h="4520640">
                <a:moveTo>
                  <a:pt x="0" y="0"/>
                </a:moveTo>
                <a:lnTo>
                  <a:pt x="8788394" y="0"/>
                </a:lnTo>
                <a:lnTo>
                  <a:pt x="8788394" y="4520640"/>
                </a:lnTo>
                <a:lnTo>
                  <a:pt x="0" y="4520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65332" r="-62823"/>
            </a:stretch>
          </a:blipFill>
        </p:spPr>
      </p:sp>
      <p:grpSp>
        <p:nvGrpSpPr>
          <p:cNvPr id="2" name="Group 2"/>
          <p:cNvGrpSpPr/>
          <p:nvPr/>
        </p:nvGrpSpPr>
        <p:grpSpPr>
          <a:xfrm>
            <a:off x="-1600200" y="2476500"/>
            <a:ext cx="20258837" cy="7466458"/>
            <a:chOff x="0" y="-468126"/>
            <a:chExt cx="27011782" cy="9955284"/>
          </a:xfrm>
        </p:grpSpPr>
        <p:sp>
          <p:nvSpPr>
            <p:cNvPr id="3" name="TextBox 3"/>
            <p:cNvSpPr txBox="1"/>
            <p:nvPr/>
          </p:nvSpPr>
          <p:spPr>
            <a:xfrm>
              <a:off x="0" y="-468126"/>
              <a:ext cx="6604090" cy="15825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799"/>
                </a:lnSpc>
              </a:pPr>
              <a:r>
                <a:rPr lang="en-US" sz="6999" dirty="0">
                  <a:solidFill>
                    <a:srgbClr val="A6BCE5"/>
                  </a:solidFill>
                  <a:latin typeface="Waffle Soft"/>
                </a:rPr>
                <a:t>2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2336800" y="89708"/>
              <a:ext cx="24674982" cy="9397450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ru-RU" sz="4400" dirty="0" smtClean="0">
                  <a:solidFill>
                    <a:srgbClr val="000000"/>
                  </a:solidFill>
                  <a:latin typeface="Montserrat Bold Italics" panose="020B0604020202020204" charset="-52"/>
                </a:rPr>
                <a:t>        </a:t>
              </a:r>
              <a:r>
                <a:rPr lang="en-US" sz="4400" dirty="0" smtClean="0">
                  <a:solidFill>
                    <a:srgbClr val="000000"/>
                  </a:solidFill>
                  <a:latin typeface="Montserrat Bold Italics" panose="020B0604020202020204" charset="-52"/>
                </a:rPr>
                <a:t>МЕДИКО-БИОЛОГИЧЕСКИ</a:t>
              </a:r>
              <a:r>
                <a:rPr lang="ru-RU" sz="4400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Е</a:t>
              </a:r>
              <a:r>
                <a:rPr lang="en-US" sz="4400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:</a:t>
              </a:r>
              <a:endParaRPr lang="ru-RU" sz="4400" dirty="0" smtClean="0">
                <a:solidFill>
                  <a:srgbClr val="000000"/>
                </a:solidFill>
                <a:latin typeface="Montserrat Bold" panose="020B0604020202020204" charset="-52"/>
              </a:endParaRPr>
            </a:p>
            <a:p>
              <a:pPr>
                <a:lnSpc>
                  <a:spcPts val="3640"/>
                </a:lnSpc>
              </a:pPr>
              <a:endParaRPr lang="ru-RU" sz="4400" dirty="0" smtClean="0">
                <a:solidFill>
                  <a:srgbClr val="000000"/>
                </a:solidFill>
                <a:latin typeface="Montserrat" panose="020B0604020202020204" charset="-52"/>
              </a:endParaRPr>
            </a:p>
            <a:p>
              <a:r>
                <a:rPr lang="en-US" sz="4400" dirty="0" smtClean="0">
                  <a:solidFill>
                    <a:srgbClr val="000000"/>
                  </a:solidFill>
                  <a:latin typeface="Montserrat" panose="020B0604020202020204" charset="-52"/>
                </a:rPr>
                <a:t>- </a:t>
              </a:r>
              <a:r>
                <a:rPr lang="en-US" sz="4400" b="1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АЛКОГОЛИЗМ, НАРКОМАНИЯ, КУРЕНИЕ</a:t>
              </a:r>
              <a:r>
                <a:rPr lang="ru-RU" sz="4400" b="1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;</a:t>
              </a:r>
              <a:endParaRPr lang="en-US" sz="4400" b="1" dirty="0" smtClean="0">
                <a:solidFill>
                  <a:srgbClr val="000000"/>
                </a:solidFill>
                <a:latin typeface="Montserrat Bold" panose="020B0604020202020204" charset="-52"/>
              </a:endParaRPr>
            </a:p>
            <a:p>
              <a:r>
                <a:rPr lang="en-US" sz="4400" b="1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- ИММУНОДЕФИЦИТЫ, ВИЧ-ИНФЕКЦИЯ;</a:t>
              </a:r>
            </a:p>
            <a:p>
              <a:r>
                <a:rPr lang="en-US" sz="4400" b="1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- ЧАСТО БОЛЕЮЩИЕ ДЕТИ</a:t>
              </a:r>
              <a:r>
                <a:rPr lang="ru-RU" sz="4400" b="1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;</a:t>
              </a:r>
            </a:p>
            <a:p>
              <a:pPr marL="285750" indent="-285750">
                <a:buFontTx/>
                <a:buChar char="-"/>
              </a:pPr>
              <a:r>
                <a:rPr lang="ru-RU" sz="4400" b="1" dirty="0" smtClean="0">
                  <a:latin typeface="Montserrat Bold" panose="020B0604020202020204" charset="-52"/>
                </a:rPr>
                <a:t>НЕТРАНСПОРТАБЕЛЬНЫЕ ЛИЦА, ВСЛЕДСТВИЕ ЗАБОЛЕВАНИЙ ИЛИ ВОЗРАСТА, КОТОРЫХ ТРУДНО ПРИВЛЕЧЬ К ФЛЮОРОГРАФИЧЕСКИМ ОСМОТРАМ</a:t>
              </a:r>
            </a:p>
            <a:p>
              <a:endParaRPr lang="ru-RU" sz="4400" b="1" dirty="0" smtClean="0">
                <a:latin typeface="Montserrat" panose="020B0604020202020204" charset="-52"/>
              </a:endParaRPr>
            </a:p>
            <a:p>
              <a:pPr>
                <a:lnSpc>
                  <a:spcPts val="3640"/>
                </a:lnSpc>
              </a:pPr>
              <a:endParaRPr lang="en-US" sz="4400" dirty="0">
                <a:solidFill>
                  <a:srgbClr val="000000"/>
                </a:solidFill>
                <a:latin typeface="Montserrat" panose="020B0604020202020204" charset="-52"/>
              </a:endParaRPr>
            </a:p>
            <a:p>
              <a:pPr>
                <a:lnSpc>
                  <a:spcPts val="3640"/>
                </a:lnSpc>
              </a:pPr>
              <a:endParaRPr lang="en-US" sz="4400" dirty="0" smtClean="0">
                <a:solidFill>
                  <a:srgbClr val="000000"/>
                </a:solidFill>
                <a:latin typeface="Montserrat" panose="020B0604020202020204" charset="-52"/>
              </a:endParaRPr>
            </a:p>
            <a:p>
              <a:pPr>
                <a:lnSpc>
                  <a:spcPts val="3640"/>
                </a:lnSpc>
              </a:pPr>
              <a:endParaRPr lang="en-US" sz="4400" dirty="0">
                <a:solidFill>
                  <a:srgbClr val="000000"/>
                </a:solidFill>
                <a:latin typeface="Montserrat" panose="020B0604020202020204" charset="-52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52400" y="291793"/>
            <a:ext cx="18783300" cy="2000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999" dirty="0">
                <a:solidFill>
                  <a:srgbClr val="FF8D9A"/>
                </a:solidFill>
                <a:latin typeface="Waffle Soft"/>
              </a:rPr>
              <a:t> </a:t>
            </a:r>
            <a:r>
              <a:rPr lang="en-US" sz="6000" dirty="0">
                <a:solidFill>
                  <a:srgbClr val="FF8D9A"/>
                </a:solidFill>
                <a:latin typeface="Waffle Soft"/>
              </a:rPr>
              <a:t>ФАКТОРЫ РИСКА РАЗВИТИЯ </a:t>
            </a:r>
            <a:endParaRPr lang="ru-RU" sz="6000" dirty="0" smtClean="0">
              <a:solidFill>
                <a:srgbClr val="FF8D9A"/>
              </a:solidFill>
              <a:latin typeface="Waffle Soft"/>
            </a:endParaRPr>
          </a:p>
          <a:p>
            <a:pPr marL="0" lvl="0" indent="0" algn="ctr">
              <a:spcBef>
                <a:spcPct val="0"/>
              </a:spcBef>
            </a:pPr>
            <a:r>
              <a:rPr lang="en-US" sz="6000" dirty="0" smtClean="0">
                <a:solidFill>
                  <a:srgbClr val="FF8D9A"/>
                </a:solidFill>
                <a:latin typeface="Waffle Soft"/>
              </a:rPr>
              <a:t>ЗАБОЛЕВАНИЯ ТУБЕРКУЛЕЗОМ:</a:t>
            </a:r>
            <a:endParaRPr lang="en-US" sz="6000" dirty="0">
              <a:solidFill>
                <a:srgbClr val="FF8D9A"/>
              </a:solidFill>
              <a:latin typeface="Waffle Sof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7647198" y="195486"/>
            <a:ext cx="1011439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ru-RU" sz="2600" dirty="0">
                <a:solidFill>
                  <a:srgbClr val="B0C5FF"/>
                </a:solidFill>
                <a:latin typeface="Montserrat"/>
              </a:rPr>
              <a:t>7</a:t>
            </a:r>
            <a:endParaRPr lang="en-US" sz="2600" dirty="0">
              <a:solidFill>
                <a:srgbClr val="B0C5FF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32878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1434033">
            <a:off x="10749767" y="7961644"/>
            <a:ext cx="8788394" cy="4520640"/>
          </a:xfrm>
          <a:custGeom>
            <a:avLst/>
            <a:gdLst/>
            <a:ahLst/>
            <a:cxnLst/>
            <a:rect l="l" t="t" r="r" b="b"/>
            <a:pathLst>
              <a:path w="8788394" h="4520640">
                <a:moveTo>
                  <a:pt x="0" y="0"/>
                </a:moveTo>
                <a:lnTo>
                  <a:pt x="8788394" y="0"/>
                </a:lnTo>
                <a:lnTo>
                  <a:pt x="8788394" y="4520640"/>
                </a:lnTo>
                <a:lnTo>
                  <a:pt x="0" y="4520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65332" r="-62823"/>
            </a:stretch>
          </a:blipFill>
        </p:spPr>
      </p:sp>
      <p:grpSp>
        <p:nvGrpSpPr>
          <p:cNvPr id="2" name="Group 2"/>
          <p:cNvGrpSpPr/>
          <p:nvPr/>
        </p:nvGrpSpPr>
        <p:grpSpPr>
          <a:xfrm>
            <a:off x="-1676400" y="2552700"/>
            <a:ext cx="19583401" cy="6682371"/>
            <a:chOff x="323557" y="-366526"/>
            <a:chExt cx="27718043" cy="8909835"/>
          </a:xfrm>
        </p:grpSpPr>
        <p:sp>
          <p:nvSpPr>
            <p:cNvPr id="3" name="TextBox 3"/>
            <p:cNvSpPr txBox="1"/>
            <p:nvPr/>
          </p:nvSpPr>
          <p:spPr>
            <a:xfrm>
              <a:off x="323557" y="-366526"/>
              <a:ext cx="13373685" cy="33513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799"/>
                </a:lnSpc>
              </a:pPr>
              <a:r>
                <a:rPr lang="en-US" sz="6999" dirty="0" smtClean="0">
                  <a:solidFill>
                    <a:srgbClr val="A6BCE5"/>
                  </a:solidFill>
                  <a:latin typeface="Waffle Soft"/>
                </a:rPr>
                <a:t>3</a:t>
              </a:r>
              <a:r>
                <a:rPr lang="ru-RU" sz="6999" dirty="0" smtClean="0">
                  <a:solidFill>
                    <a:srgbClr val="A6BCE5"/>
                  </a:solidFill>
                  <a:latin typeface="Waffle Soft"/>
                </a:rPr>
                <a:t> </a:t>
              </a:r>
              <a:r>
                <a:rPr lang="en-US" sz="4400" b="1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СОЦИАЛЬНЫ</a:t>
              </a:r>
              <a:r>
                <a:rPr lang="ru-RU" sz="4400" b="1" dirty="0">
                  <a:solidFill>
                    <a:srgbClr val="000000"/>
                  </a:solidFill>
                  <a:latin typeface="Montserrat Bold" panose="020B0604020202020204" charset="-52"/>
                </a:rPr>
                <a:t>Е</a:t>
              </a:r>
            </a:p>
            <a:p>
              <a:pPr algn="ctr">
                <a:lnSpc>
                  <a:spcPts val="9799"/>
                </a:lnSpc>
              </a:pPr>
              <a:endParaRPr lang="en-US" sz="6999" dirty="0">
                <a:solidFill>
                  <a:srgbClr val="A6BCE5"/>
                </a:solidFill>
                <a:latin typeface="Waffle Soft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2912012" y="992518"/>
              <a:ext cx="25129588" cy="7550791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endParaRPr lang="ru-RU" sz="4400" b="1" dirty="0">
                <a:solidFill>
                  <a:srgbClr val="000000"/>
                </a:solidFill>
                <a:latin typeface="Montserrat Bold" panose="020B0604020202020204" charset="-52"/>
              </a:endParaRPr>
            </a:p>
            <a:p>
              <a:r>
                <a:rPr lang="ru-RU" sz="4400" b="1" dirty="0" smtClean="0">
                  <a:latin typeface="Montserrat Bold" panose="020B0604020202020204" charset="-52"/>
                  <a:ea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4400" b="1" dirty="0" smtClean="0">
                  <a:latin typeface="Montserrat Bold" panose="020B0604020202020204" charset="-52"/>
                  <a:ea typeface="Times New Roman" panose="02020603050405020304" pitchFamily="18" charset="0"/>
                  <a:cs typeface="Times New Roman" panose="02020603050405020304" pitchFamily="18" charset="0"/>
                </a:rPr>
                <a:t>НЕБЛАГОПРИЯТНЫЕ</a:t>
              </a:r>
              <a:r>
                <a:rPr lang="ru-RU" sz="4400" b="1" spc="5" dirty="0" smtClean="0">
                  <a:latin typeface="Montserrat Bold" panose="020B0604020202020204" charset="-52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4400" b="1" dirty="0" smtClean="0">
                  <a:latin typeface="Montserrat Bold" panose="020B0604020202020204" charset="-52"/>
                  <a:ea typeface="Times New Roman" panose="02020603050405020304" pitchFamily="18" charset="0"/>
                  <a:cs typeface="Times New Roman" panose="02020603050405020304" pitchFamily="18" charset="0"/>
                </a:rPr>
                <a:t>УСЛОВИЯ ТРУДА И БЫТА; </a:t>
              </a:r>
            </a:p>
            <a:p>
              <a:pPr marL="285750" marR="487680" indent="-285750">
                <a:spcBef>
                  <a:spcPts val="5"/>
                </a:spcBef>
                <a:spcAft>
                  <a:spcPts val="0"/>
                </a:spcAft>
                <a:buFontTx/>
                <a:buChar char="-"/>
                <a:tabLst>
                  <a:tab pos="1136015" algn="l"/>
                </a:tabLst>
              </a:pPr>
              <a:r>
                <a:rPr lang="ru-RU" sz="4400" b="1" dirty="0" smtClean="0">
                  <a:latin typeface="Montserrat Bold" panose="020B0604020202020204" charset="-52"/>
                  <a:ea typeface="Times New Roman" panose="02020603050405020304" pitchFamily="18" charset="0"/>
                  <a:cs typeface="Times New Roman" panose="02020603050405020304" pitchFamily="18" charset="0"/>
                </a:rPr>
                <a:t>ПРОФЕССИОНАЛЬНЫЕ ВРЕДНОСТИ, </a:t>
              </a:r>
            </a:p>
            <a:p>
              <a:pPr marL="285750" marR="487680" indent="-285750">
                <a:spcBef>
                  <a:spcPts val="5"/>
                </a:spcBef>
                <a:spcAft>
                  <a:spcPts val="0"/>
                </a:spcAft>
                <a:buFontTx/>
                <a:buChar char="-"/>
                <a:tabLst>
                  <a:tab pos="1136015" algn="l"/>
                </a:tabLst>
              </a:pPr>
              <a:r>
                <a:rPr lang="ru-RU" sz="4400" b="1" dirty="0" smtClean="0">
                  <a:latin typeface="Montserrat Bold" panose="020B0604020202020204" charset="-52"/>
                  <a:ea typeface="Times New Roman" panose="02020603050405020304" pitchFamily="18" charset="0"/>
                  <a:cs typeface="Times New Roman" panose="02020603050405020304" pitchFamily="18" charset="0"/>
                </a:rPr>
                <a:t>ЧРЕЗМЕРНАЯ ФИЗИЧЕСКАЯ И</a:t>
              </a:r>
              <a:r>
                <a:rPr lang="ru-RU" sz="4400" b="1" spc="-385" dirty="0" smtClean="0">
                  <a:latin typeface="Montserrat Bold" panose="020B0604020202020204" charset="-52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4400" b="1" dirty="0" smtClean="0">
                  <a:latin typeface="Montserrat Bold" panose="020B0604020202020204" charset="-52"/>
                  <a:ea typeface="Times New Roman" panose="02020603050405020304" pitchFamily="18" charset="0"/>
                  <a:cs typeface="Times New Roman" panose="02020603050405020304" pitchFamily="18" charset="0"/>
                </a:rPr>
                <a:t>ПСИХИЧЕСКАЯ НАГРУЗКА; </a:t>
              </a:r>
            </a:p>
            <a:p>
              <a:pPr marL="285750" marR="487680" indent="-285750">
                <a:spcBef>
                  <a:spcPts val="5"/>
                </a:spcBef>
                <a:spcAft>
                  <a:spcPts val="0"/>
                </a:spcAft>
                <a:buFontTx/>
                <a:buChar char="-"/>
                <a:tabLst>
                  <a:tab pos="1136015" algn="l"/>
                </a:tabLst>
              </a:pPr>
              <a:r>
                <a:rPr lang="ru-RU" sz="4400" b="1" dirty="0" smtClean="0">
                  <a:latin typeface="Montserrat Bold" panose="020B0604020202020204" charset="-52"/>
                  <a:ea typeface="Times New Roman" panose="02020603050405020304" pitchFamily="18" charset="0"/>
                  <a:cs typeface="Times New Roman" panose="02020603050405020304" pitchFamily="18" charset="0"/>
                </a:rPr>
                <a:t>ЛИЦА, НАХОДЯЩИЕСЯ В УЧРЕЖДЕНИЯХ ЗАКРЫТОГО ТИПА (ИНТЕРНАТЫ, ПРИЮТЫ, ТЮРЬМЫ)</a:t>
              </a:r>
            </a:p>
            <a:p>
              <a:pPr marR="487680" algn="just">
                <a:lnSpc>
                  <a:spcPts val="3640"/>
                </a:lnSpc>
                <a:spcBef>
                  <a:spcPts val="5"/>
                </a:spcBef>
                <a:spcAft>
                  <a:spcPts val="0"/>
                </a:spcAft>
                <a:tabLst>
                  <a:tab pos="1136015" algn="l"/>
                </a:tabLst>
              </a:pPr>
              <a:endParaRPr lang="ru-RU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ts val="3640"/>
                </a:lnSpc>
                <a:spcAft>
                  <a:spcPts val="800"/>
                </a:spcAft>
              </a:pPr>
              <a:endParaRPr lang="ru-RU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52400" y="291793"/>
            <a:ext cx="18783300" cy="2000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999" dirty="0">
                <a:solidFill>
                  <a:srgbClr val="FF8D9A"/>
                </a:solidFill>
                <a:latin typeface="Waffle Soft"/>
              </a:rPr>
              <a:t> </a:t>
            </a:r>
            <a:r>
              <a:rPr lang="en-US" sz="6000" dirty="0">
                <a:solidFill>
                  <a:srgbClr val="FF8D9A"/>
                </a:solidFill>
                <a:latin typeface="Waffle Soft"/>
              </a:rPr>
              <a:t>ФАКТОРЫ РИСКА РАЗВИТИЯ </a:t>
            </a:r>
            <a:endParaRPr lang="ru-RU" sz="6000" dirty="0" smtClean="0">
              <a:solidFill>
                <a:srgbClr val="FF8D9A"/>
              </a:solidFill>
              <a:latin typeface="Waffle Soft"/>
            </a:endParaRPr>
          </a:p>
          <a:p>
            <a:pPr marL="0" lvl="0" indent="0" algn="ctr">
              <a:spcBef>
                <a:spcPct val="0"/>
              </a:spcBef>
            </a:pPr>
            <a:r>
              <a:rPr lang="en-US" sz="6000" dirty="0" smtClean="0">
                <a:solidFill>
                  <a:srgbClr val="FF8D9A"/>
                </a:solidFill>
                <a:latin typeface="Waffle Soft"/>
              </a:rPr>
              <a:t>ЗАБОЛЕВАНИЯ ТУБЕРКУЛЕЗОМ:</a:t>
            </a:r>
            <a:endParaRPr lang="en-US" sz="6000" dirty="0">
              <a:solidFill>
                <a:srgbClr val="FF8D9A"/>
              </a:solidFill>
              <a:latin typeface="Waffle Sof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7647198" y="195486"/>
            <a:ext cx="1011439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ru-RU" sz="2600" dirty="0">
                <a:solidFill>
                  <a:srgbClr val="B0C5FF"/>
                </a:solidFill>
                <a:latin typeface="Montserrat"/>
              </a:rPr>
              <a:t>8</a:t>
            </a:r>
            <a:endParaRPr lang="en-US" sz="2600" dirty="0">
              <a:solidFill>
                <a:srgbClr val="B0C5FF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03199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1434033">
            <a:off x="10889957" y="8863588"/>
            <a:ext cx="8788394" cy="4520640"/>
          </a:xfrm>
          <a:custGeom>
            <a:avLst/>
            <a:gdLst/>
            <a:ahLst/>
            <a:cxnLst/>
            <a:rect l="l" t="t" r="r" b="b"/>
            <a:pathLst>
              <a:path w="8788394" h="4520640">
                <a:moveTo>
                  <a:pt x="0" y="0"/>
                </a:moveTo>
                <a:lnTo>
                  <a:pt x="8788394" y="0"/>
                </a:lnTo>
                <a:lnTo>
                  <a:pt x="8788394" y="4520640"/>
                </a:lnTo>
                <a:lnTo>
                  <a:pt x="0" y="4520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65332" r="-62823"/>
            </a:stretch>
          </a:blipFill>
        </p:spPr>
      </p:sp>
      <p:grpSp>
        <p:nvGrpSpPr>
          <p:cNvPr id="2" name="Group 2"/>
          <p:cNvGrpSpPr/>
          <p:nvPr/>
        </p:nvGrpSpPr>
        <p:grpSpPr>
          <a:xfrm>
            <a:off x="-2958020" y="2781300"/>
            <a:ext cx="20103019" cy="7785258"/>
            <a:chOff x="-1810426" y="-917044"/>
            <a:chExt cx="26804024" cy="10380352"/>
          </a:xfrm>
        </p:grpSpPr>
        <p:sp>
          <p:nvSpPr>
            <p:cNvPr id="3" name="TextBox 3"/>
            <p:cNvSpPr txBox="1"/>
            <p:nvPr/>
          </p:nvSpPr>
          <p:spPr>
            <a:xfrm>
              <a:off x="-1810426" y="-917044"/>
              <a:ext cx="16288426" cy="33513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799"/>
                </a:lnSpc>
              </a:pPr>
              <a:r>
                <a:rPr lang="en-US" sz="6999" dirty="0" smtClean="0">
                  <a:solidFill>
                    <a:srgbClr val="A6BCE5"/>
                  </a:solidFill>
                  <a:latin typeface="Waffle Soft"/>
                </a:rPr>
                <a:t>3</a:t>
              </a:r>
              <a:r>
                <a:rPr lang="ru-RU" sz="6999" dirty="0" smtClean="0">
                  <a:solidFill>
                    <a:srgbClr val="A6BCE5"/>
                  </a:solidFill>
                  <a:latin typeface="Waffle Soft"/>
                </a:rPr>
                <a:t> </a:t>
              </a:r>
              <a:r>
                <a:rPr lang="en-US" sz="4400" b="1" dirty="0" smtClean="0">
                  <a:solidFill>
                    <a:srgbClr val="000000"/>
                  </a:solidFill>
                  <a:latin typeface="Montserrat Bold" panose="020B0604020202020204" charset="-52"/>
                </a:rPr>
                <a:t>СОЦИАЛЬНЫ</a:t>
              </a:r>
              <a:r>
                <a:rPr lang="ru-RU" sz="4400" b="1" dirty="0">
                  <a:solidFill>
                    <a:srgbClr val="000000"/>
                  </a:solidFill>
                  <a:latin typeface="Montserrat Bold" panose="020B0604020202020204" charset="-52"/>
                </a:rPr>
                <a:t>Е</a:t>
              </a:r>
              <a:r>
                <a:rPr lang="en-US" sz="4400" b="1" dirty="0">
                  <a:solidFill>
                    <a:srgbClr val="000000"/>
                  </a:solidFill>
                  <a:latin typeface="Montserrat Bold" panose="020B0604020202020204" charset="-52"/>
                </a:rPr>
                <a:t>:</a:t>
              </a:r>
              <a:endParaRPr lang="ru-RU" sz="4400" b="1" dirty="0">
                <a:solidFill>
                  <a:srgbClr val="000000"/>
                </a:solidFill>
                <a:latin typeface="Montserrat Bold" panose="020B0604020202020204" charset="-52"/>
              </a:endParaRPr>
            </a:p>
            <a:p>
              <a:pPr algn="ctr">
                <a:lnSpc>
                  <a:spcPts val="9799"/>
                </a:lnSpc>
              </a:pPr>
              <a:endParaRPr lang="en-US" sz="6999" dirty="0">
                <a:solidFill>
                  <a:srgbClr val="A6BCE5"/>
                </a:solidFill>
                <a:latin typeface="Waffle Soft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2336801" y="188968"/>
              <a:ext cx="22656797" cy="9274340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endParaRPr lang="ru-RU" sz="4400" b="1" dirty="0" smtClean="0">
                <a:latin typeface="Montserrat Bold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4400" b="1" dirty="0" smtClean="0">
                  <a:latin typeface="Montserrat Bold" panose="020B0604020202020204" charset="-52"/>
                  <a:ea typeface="Times New Roman" panose="02020603050405020304" pitchFamily="18" charset="0"/>
                  <a:cs typeface="Times New Roman" panose="02020603050405020304" pitchFamily="18" charset="0"/>
                </a:rPr>
                <a:t>-СТРЕСС</a:t>
              </a:r>
              <a:endParaRPr lang="en-US" sz="4400" b="1" dirty="0">
                <a:latin typeface="Montserrat Bold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marR="487680" indent="-285750">
                <a:spcBef>
                  <a:spcPts val="5"/>
                </a:spcBef>
                <a:spcAft>
                  <a:spcPts val="0"/>
                </a:spcAft>
                <a:buFontTx/>
                <a:buChar char="-"/>
                <a:tabLst>
                  <a:tab pos="1136015" algn="l"/>
                </a:tabLst>
              </a:pPr>
              <a:r>
                <a:rPr lang="ru-RU" sz="4400" b="1" dirty="0" smtClean="0">
                  <a:latin typeface="Montserrat Bold" panose="020B0604020202020204" charset="-52"/>
                  <a:ea typeface="Times New Roman" panose="02020603050405020304" pitchFamily="18" charset="0"/>
                  <a:cs typeface="Times New Roman" panose="02020603050405020304" pitchFamily="18" charset="0"/>
                </a:rPr>
                <a:t>БОМЖИ И ДЛИТЕЛЬНО НЕРАБОТАЮЩИЕ ГРАЖДАНЕ</a:t>
              </a:r>
            </a:p>
            <a:p>
              <a:pPr marL="285750" marR="487680" indent="-285750">
                <a:spcBef>
                  <a:spcPts val="5"/>
                </a:spcBef>
                <a:spcAft>
                  <a:spcPts val="0"/>
                </a:spcAft>
                <a:buFontTx/>
                <a:buChar char="-"/>
                <a:tabLst>
                  <a:tab pos="1136015" algn="l"/>
                </a:tabLst>
              </a:pPr>
              <a:r>
                <a:rPr lang="ru-RU" sz="4400" b="1" dirty="0" smtClean="0">
                  <a:latin typeface="Montserrat Bold" panose="020B0604020202020204" charset="-52"/>
                  <a:ea typeface="Times New Roman" panose="02020603050405020304" pitchFamily="18" charset="0"/>
                  <a:cs typeface="Times New Roman" panose="02020603050405020304" pitchFamily="18" charset="0"/>
                </a:rPr>
                <a:t>МИГРАНТЫ, БЕЖЕНЦЫ</a:t>
              </a:r>
            </a:p>
            <a:p>
              <a:pPr marL="285750" marR="487680" indent="-285750">
                <a:spcBef>
                  <a:spcPts val="5"/>
                </a:spcBef>
                <a:buFontTx/>
                <a:buChar char="-"/>
                <a:tabLst>
                  <a:tab pos="1136015" algn="l"/>
                </a:tabLst>
              </a:pPr>
              <a:r>
                <a:rPr lang="ru-RU" sz="4400" b="1" dirty="0" smtClean="0">
                  <a:latin typeface="Montserrat Bold" panose="020B0604020202020204" charset="-52"/>
                </a:rPr>
                <a:t>НЕБЛАГОПРИЯТНАЯ ЭКОЛОГИЧЕСКАЯ ОБСТАНОВКА </a:t>
              </a:r>
            </a:p>
            <a:p>
              <a:pPr marL="285750" marR="487680" indent="-285750">
                <a:spcBef>
                  <a:spcPts val="5"/>
                </a:spcBef>
                <a:buFontTx/>
                <a:buChar char="-"/>
                <a:tabLst>
                  <a:tab pos="1136015" algn="l"/>
                </a:tabLst>
              </a:pPr>
              <a:r>
                <a:rPr lang="ru-RU" sz="4400" b="1" dirty="0" smtClean="0">
                  <a:latin typeface="Montserrat Bold" panose="020B0604020202020204" charset="-52"/>
                </a:rPr>
                <a:t>НИЗКИЙ МАТЕРИАЛЬНЫЙ УРОВЕНЬ ЖИЗНИ</a:t>
              </a:r>
            </a:p>
            <a:p>
              <a:pPr marR="487680">
                <a:spcBef>
                  <a:spcPts val="5"/>
                </a:spcBef>
                <a:tabLst>
                  <a:tab pos="1136015" algn="l"/>
                </a:tabLst>
              </a:pPr>
              <a:endParaRPr lang="ru-RU" sz="4000" b="1" dirty="0" smtClean="0"/>
            </a:p>
            <a:p>
              <a:pPr marL="285750" marR="487680" indent="-285750" algn="just">
                <a:lnSpc>
                  <a:spcPts val="3640"/>
                </a:lnSpc>
                <a:spcBef>
                  <a:spcPts val="5"/>
                </a:spcBef>
                <a:spcAft>
                  <a:spcPts val="0"/>
                </a:spcAft>
                <a:buFontTx/>
                <a:buChar char="-"/>
                <a:tabLst>
                  <a:tab pos="1136015" algn="l"/>
                </a:tabLst>
              </a:pPr>
              <a:endParaRPr lang="ru-RU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ts val="3640"/>
                </a:lnSpc>
                <a:spcAft>
                  <a:spcPts val="800"/>
                </a:spcAft>
              </a:pPr>
              <a:endParaRPr lang="ru-RU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52400" y="291793"/>
            <a:ext cx="18783300" cy="2000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999" dirty="0">
                <a:solidFill>
                  <a:srgbClr val="FF8D9A"/>
                </a:solidFill>
                <a:latin typeface="Waffle Soft"/>
              </a:rPr>
              <a:t> </a:t>
            </a:r>
            <a:r>
              <a:rPr lang="en-US" sz="6000" dirty="0">
                <a:solidFill>
                  <a:srgbClr val="FF8D9A"/>
                </a:solidFill>
                <a:latin typeface="Waffle Soft"/>
              </a:rPr>
              <a:t>ФАКТОРЫ РИСКА РАЗВИТИЯ </a:t>
            </a:r>
            <a:endParaRPr lang="ru-RU" sz="6000" dirty="0" smtClean="0">
              <a:solidFill>
                <a:srgbClr val="FF8D9A"/>
              </a:solidFill>
              <a:latin typeface="Waffle Soft"/>
            </a:endParaRPr>
          </a:p>
          <a:p>
            <a:pPr marL="0" lvl="0" indent="0" algn="ctr">
              <a:spcBef>
                <a:spcPct val="0"/>
              </a:spcBef>
            </a:pPr>
            <a:r>
              <a:rPr lang="en-US" sz="6000" dirty="0" smtClean="0">
                <a:solidFill>
                  <a:srgbClr val="FF8D9A"/>
                </a:solidFill>
                <a:latin typeface="Waffle Soft"/>
              </a:rPr>
              <a:t>ЗАБОЛЕВАНИЯ ТУБЕРКУЛЕЗОМ:</a:t>
            </a:r>
            <a:endParaRPr lang="en-US" sz="6000" dirty="0">
              <a:solidFill>
                <a:srgbClr val="FF8D9A"/>
              </a:solidFill>
              <a:latin typeface="Waffle Sof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7647198" y="195486"/>
            <a:ext cx="1011439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ru-RU" sz="2600" dirty="0" smtClean="0">
                <a:solidFill>
                  <a:srgbClr val="B0C5FF"/>
                </a:solidFill>
                <a:latin typeface="Montserrat"/>
              </a:rPr>
              <a:t>9</a:t>
            </a:r>
            <a:endParaRPr lang="en-US" sz="2600" dirty="0">
              <a:solidFill>
                <a:srgbClr val="B0C5FF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95788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</TotalTime>
  <Words>734</Words>
  <Application>Microsoft Office PowerPoint</Application>
  <PresentationFormat>Произвольный</PresentationFormat>
  <Paragraphs>158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2" baseType="lpstr">
      <vt:lpstr>Times New Roman</vt:lpstr>
      <vt:lpstr>Montserrat</vt:lpstr>
      <vt:lpstr>Waffle Soft</vt:lpstr>
      <vt:lpstr>Arial</vt:lpstr>
      <vt:lpstr>Montserrat Italics</vt:lpstr>
      <vt:lpstr>Montserrat Bold Italics</vt:lpstr>
      <vt:lpstr>Calibri</vt:lpstr>
      <vt:lpstr>Montserrat Light</vt:lpstr>
      <vt:lpstr>Montserrat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Elizaveta Suvorova</cp:lastModifiedBy>
  <cp:revision>158</cp:revision>
  <dcterms:created xsi:type="dcterms:W3CDTF">2006-08-16T00:00:00Z</dcterms:created>
  <dcterms:modified xsi:type="dcterms:W3CDTF">2024-01-19T08:42:31Z</dcterms:modified>
  <dc:identifier>DAFzg6pJHec</dc:identifier>
</cp:coreProperties>
</file>