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1" r:id="rId3"/>
    <p:sldId id="262" r:id="rId4"/>
    <p:sldId id="263" r:id="rId5"/>
    <p:sldId id="264" r:id="rId6"/>
    <p:sldId id="265" r:id="rId7"/>
    <p:sldId id="275" r:id="rId8"/>
    <p:sldId id="276" r:id="rId9"/>
    <p:sldId id="277" r:id="rId10"/>
  </p:sldIdLst>
  <p:sldSz cx="16251238" cy="12188825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5109" userDrawn="1">
          <p15:clr>
            <a:srgbClr val="A4A3A4"/>
          </p15:clr>
        </p15:guide>
        <p15:guide id="3" orient="horz" pos="3839">
          <p15:clr>
            <a:srgbClr val="A4A3A4"/>
          </p15:clr>
        </p15:guide>
        <p15:guide id="4" pos="5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A4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599" autoAdjust="0"/>
  </p:normalViewPr>
  <p:slideViewPr>
    <p:cSldViewPr>
      <p:cViewPr varScale="1">
        <p:scale>
          <a:sx n="42" d="100"/>
          <a:sy n="42" d="100"/>
        </p:scale>
        <p:origin x="30" y="60"/>
      </p:cViewPr>
      <p:guideLst>
        <p:guide pos="3839"/>
        <p:guide orient="horz" pos="5109"/>
        <p:guide orient="horz" pos="3839"/>
        <p:guide pos="5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408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C675E-6E5A-48F3-9B0A-198C3F0E440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0E90F1-76B8-46F1-95C4-09D0FC869D06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программы занятий секций по подготовке детей с ОВЗ и инвалидностью к участию в программе ВФСК ГТО с учетом возраста и нозологических особенностей.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C5BC9A-849C-481E-BAB2-EEA4578BF811}" type="parTrans" cxnId="{C7AA0641-E2B4-46F2-BA5E-D405FB5E97F5}">
      <dgm:prSet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2D293F-EF26-4387-905E-965811D7FA8F}" type="sibTrans" cxnId="{C7AA0641-E2B4-46F2-BA5E-D405FB5E97F5}">
      <dgm:prSet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3AAAC2-BA0B-41B3-80FF-D95C2344D301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секционные занятия по подготовке детей с ОВЗ и инвалидностью к выполнению испытаний комплекса ГТО.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9DAC0-84BF-4A53-B096-1C4A023CF167}" type="parTrans" cxnId="{E304A0E1-A236-4A65-B729-00ACE350F933}">
      <dgm:prSet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354C1C-C047-4796-B463-C00389A18B90}" type="sibTrans" cxnId="{E304A0E1-A236-4A65-B729-00ACE350F933}">
      <dgm:prSet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FA9B0-4A37-4601-8C23-A0031A8BD851}">
      <dgm:prSet phldrT="[Текст]" custT="1"/>
      <dgm:spPr/>
      <dgm:t>
        <a:bodyPr/>
        <a:lstStyle/>
        <a:p>
          <a:pPr algn="just"/>
          <a:r>
            <a: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сопровождение и участие детей с ОВЗ и инвалидностью в официальном тестировании по программе комплекса ГТО.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41F69-BF18-420B-968D-D418BF9E77F0}" type="parTrans" cxnId="{8AD1485F-C793-4A27-8929-5F147F346FEF}">
      <dgm:prSet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A29AD-F61F-46DE-A73C-148275E74E15}" type="sibTrans" cxnId="{8AD1485F-C793-4A27-8929-5F147F346FEF}">
      <dgm:prSet/>
      <dgm:spPr/>
      <dgm:t>
        <a:bodyPr/>
        <a:lstStyle/>
        <a:p>
          <a:pPr algn="just"/>
          <a:endParaRPr lang="ru-RU" sz="24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FB7AA3-A3B7-47C0-A203-263FCBA0D89B}" type="pres">
      <dgm:prSet presAssocID="{EB0C675E-6E5A-48F3-9B0A-198C3F0E4407}" presName="Name0" presStyleCnt="0">
        <dgm:presLayoutVars>
          <dgm:chMax val="7"/>
          <dgm:chPref val="7"/>
          <dgm:dir/>
        </dgm:presLayoutVars>
      </dgm:prSet>
      <dgm:spPr/>
    </dgm:pt>
    <dgm:pt modelId="{EA858D3B-D686-4A01-8B2C-351C68C3A366}" type="pres">
      <dgm:prSet presAssocID="{EB0C675E-6E5A-48F3-9B0A-198C3F0E4407}" presName="Name1" presStyleCnt="0"/>
      <dgm:spPr/>
    </dgm:pt>
    <dgm:pt modelId="{E74DB37B-0563-4CA2-8930-412C6BCCF6CB}" type="pres">
      <dgm:prSet presAssocID="{EB0C675E-6E5A-48F3-9B0A-198C3F0E4407}" presName="cycle" presStyleCnt="0"/>
      <dgm:spPr/>
    </dgm:pt>
    <dgm:pt modelId="{BE0458F4-DEA1-48AE-8E6F-EE5A9C1477F4}" type="pres">
      <dgm:prSet presAssocID="{EB0C675E-6E5A-48F3-9B0A-198C3F0E4407}" presName="srcNode" presStyleLbl="node1" presStyleIdx="0" presStyleCnt="3"/>
      <dgm:spPr/>
    </dgm:pt>
    <dgm:pt modelId="{CBF55B54-FFCC-48EF-9CD1-71965405A8AD}" type="pres">
      <dgm:prSet presAssocID="{EB0C675E-6E5A-48F3-9B0A-198C3F0E4407}" presName="conn" presStyleLbl="parChTrans1D2" presStyleIdx="0" presStyleCnt="1"/>
      <dgm:spPr/>
    </dgm:pt>
    <dgm:pt modelId="{C9E21928-F4B7-4DEF-A824-1D72A7281176}" type="pres">
      <dgm:prSet presAssocID="{EB0C675E-6E5A-48F3-9B0A-198C3F0E4407}" presName="extraNode" presStyleLbl="node1" presStyleIdx="0" presStyleCnt="3"/>
      <dgm:spPr/>
    </dgm:pt>
    <dgm:pt modelId="{36AB8586-12EF-4F57-876C-2A21AE6A8549}" type="pres">
      <dgm:prSet presAssocID="{EB0C675E-6E5A-48F3-9B0A-198C3F0E4407}" presName="dstNode" presStyleLbl="node1" presStyleIdx="0" presStyleCnt="3"/>
      <dgm:spPr/>
    </dgm:pt>
    <dgm:pt modelId="{169CF760-9877-491D-95B4-6386430A8209}" type="pres">
      <dgm:prSet presAssocID="{AE0E90F1-76B8-46F1-95C4-09D0FC869D0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B4D69-4EAF-4E36-BE82-F256F9062F84}" type="pres">
      <dgm:prSet presAssocID="{AE0E90F1-76B8-46F1-95C4-09D0FC869D06}" presName="accent_1" presStyleCnt="0"/>
      <dgm:spPr/>
    </dgm:pt>
    <dgm:pt modelId="{DFD0D072-C95E-454F-890D-2E2EFFD07F73}" type="pres">
      <dgm:prSet presAssocID="{AE0E90F1-76B8-46F1-95C4-09D0FC869D06}" presName="accentRepeatNode" presStyleLbl="solidFgAcc1" presStyleIdx="0" presStyleCnt="3"/>
      <dgm:spPr/>
    </dgm:pt>
    <dgm:pt modelId="{33EEB39F-8D21-4A28-B398-E4AD5BD80DAF}" type="pres">
      <dgm:prSet presAssocID="{CD3AAAC2-BA0B-41B3-80FF-D95C2344D30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0D028-11FD-4331-B271-0EC97C710747}" type="pres">
      <dgm:prSet presAssocID="{CD3AAAC2-BA0B-41B3-80FF-D95C2344D301}" presName="accent_2" presStyleCnt="0"/>
      <dgm:spPr/>
    </dgm:pt>
    <dgm:pt modelId="{9BF21E83-670B-4D20-901C-B2FD9593239D}" type="pres">
      <dgm:prSet presAssocID="{CD3AAAC2-BA0B-41B3-80FF-D95C2344D301}" presName="accentRepeatNode" presStyleLbl="solidFgAcc1" presStyleIdx="1" presStyleCnt="3"/>
      <dgm:spPr/>
    </dgm:pt>
    <dgm:pt modelId="{BAA7FBEE-7169-4063-971C-BD2E7A954641}" type="pres">
      <dgm:prSet presAssocID="{87AFA9B0-4A37-4601-8C23-A0031A8BD85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9FE24-CE1E-46FE-AD8E-EBA7FACA8389}" type="pres">
      <dgm:prSet presAssocID="{87AFA9B0-4A37-4601-8C23-A0031A8BD851}" presName="accent_3" presStyleCnt="0"/>
      <dgm:spPr/>
    </dgm:pt>
    <dgm:pt modelId="{558C7916-218C-4227-B3B1-4A4374CBA4F8}" type="pres">
      <dgm:prSet presAssocID="{87AFA9B0-4A37-4601-8C23-A0031A8BD851}" presName="accentRepeatNode" presStyleLbl="solidFgAcc1" presStyleIdx="2" presStyleCnt="3"/>
      <dgm:spPr/>
    </dgm:pt>
  </dgm:ptLst>
  <dgm:cxnLst>
    <dgm:cxn modelId="{C7AA0641-E2B4-46F2-BA5E-D405FB5E97F5}" srcId="{EB0C675E-6E5A-48F3-9B0A-198C3F0E4407}" destId="{AE0E90F1-76B8-46F1-95C4-09D0FC869D06}" srcOrd="0" destOrd="0" parTransId="{53C5BC9A-849C-481E-BAB2-EEA4578BF811}" sibTransId="{582D293F-EF26-4387-905E-965811D7FA8F}"/>
    <dgm:cxn modelId="{F3A7BEF0-A757-48C9-9ACF-93CED2DA4A08}" type="presOf" srcId="{EB0C675E-6E5A-48F3-9B0A-198C3F0E4407}" destId="{5BFB7AA3-A3B7-47C0-A203-263FCBA0D89B}" srcOrd="0" destOrd="0" presId="urn:microsoft.com/office/officeart/2008/layout/VerticalCurvedList"/>
    <dgm:cxn modelId="{C1D838A4-575B-4EE5-B0D5-33BD5B9949C2}" type="presOf" srcId="{87AFA9B0-4A37-4601-8C23-A0031A8BD851}" destId="{BAA7FBEE-7169-4063-971C-BD2E7A954641}" srcOrd="0" destOrd="0" presId="urn:microsoft.com/office/officeart/2008/layout/VerticalCurvedList"/>
    <dgm:cxn modelId="{B50422E7-24D0-4982-B07F-344B73682915}" type="presOf" srcId="{582D293F-EF26-4387-905E-965811D7FA8F}" destId="{CBF55B54-FFCC-48EF-9CD1-71965405A8AD}" srcOrd="0" destOrd="0" presId="urn:microsoft.com/office/officeart/2008/layout/VerticalCurvedList"/>
    <dgm:cxn modelId="{53033B14-D2EE-4AEA-9BF7-73AF720AF100}" type="presOf" srcId="{AE0E90F1-76B8-46F1-95C4-09D0FC869D06}" destId="{169CF760-9877-491D-95B4-6386430A8209}" srcOrd="0" destOrd="0" presId="urn:microsoft.com/office/officeart/2008/layout/VerticalCurvedList"/>
    <dgm:cxn modelId="{8AD1485F-C793-4A27-8929-5F147F346FEF}" srcId="{EB0C675E-6E5A-48F3-9B0A-198C3F0E4407}" destId="{87AFA9B0-4A37-4601-8C23-A0031A8BD851}" srcOrd="2" destOrd="0" parTransId="{B9B41F69-BF18-420B-968D-D418BF9E77F0}" sibTransId="{D98A29AD-F61F-46DE-A73C-148275E74E15}"/>
    <dgm:cxn modelId="{D18D352D-4A27-40CB-9218-DB2B2CE7EA46}" type="presOf" srcId="{CD3AAAC2-BA0B-41B3-80FF-D95C2344D301}" destId="{33EEB39F-8D21-4A28-B398-E4AD5BD80DAF}" srcOrd="0" destOrd="0" presId="urn:microsoft.com/office/officeart/2008/layout/VerticalCurvedList"/>
    <dgm:cxn modelId="{E304A0E1-A236-4A65-B729-00ACE350F933}" srcId="{EB0C675E-6E5A-48F3-9B0A-198C3F0E4407}" destId="{CD3AAAC2-BA0B-41B3-80FF-D95C2344D301}" srcOrd="1" destOrd="0" parTransId="{DB99DAC0-84BF-4A53-B096-1C4A023CF167}" sibTransId="{D5354C1C-C047-4796-B463-C00389A18B90}"/>
    <dgm:cxn modelId="{B3FD87CB-C91A-44A2-AFC1-DE9F77EABEE7}" type="presParOf" srcId="{5BFB7AA3-A3B7-47C0-A203-263FCBA0D89B}" destId="{EA858D3B-D686-4A01-8B2C-351C68C3A366}" srcOrd="0" destOrd="0" presId="urn:microsoft.com/office/officeart/2008/layout/VerticalCurvedList"/>
    <dgm:cxn modelId="{0A729325-F618-4ECF-8678-1FEBB59DDB7D}" type="presParOf" srcId="{EA858D3B-D686-4A01-8B2C-351C68C3A366}" destId="{E74DB37B-0563-4CA2-8930-412C6BCCF6CB}" srcOrd="0" destOrd="0" presId="urn:microsoft.com/office/officeart/2008/layout/VerticalCurvedList"/>
    <dgm:cxn modelId="{B4D1DDF6-2C74-445F-8107-6C2594CCBAE0}" type="presParOf" srcId="{E74DB37B-0563-4CA2-8930-412C6BCCF6CB}" destId="{BE0458F4-DEA1-48AE-8E6F-EE5A9C1477F4}" srcOrd="0" destOrd="0" presId="urn:microsoft.com/office/officeart/2008/layout/VerticalCurvedList"/>
    <dgm:cxn modelId="{E4A897ED-F59D-465A-8080-5692F8674107}" type="presParOf" srcId="{E74DB37B-0563-4CA2-8930-412C6BCCF6CB}" destId="{CBF55B54-FFCC-48EF-9CD1-71965405A8AD}" srcOrd="1" destOrd="0" presId="urn:microsoft.com/office/officeart/2008/layout/VerticalCurvedList"/>
    <dgm:cxn modelId="{20444CC3-AF12-4D30-B644-EAE289443FE8}" type="presParOf" srcId="{E74DB37B-0563-4CA2-8930-412C6BCCF6CB}" destId="{C9E21928-F4B7-4DEF-A824-1D72A7281176}" srcOrd="2" destOrd="0" presId="urn:microsoft.com/office/officeart/2008/layout/VerticalCurvedList"/>
    <dgm:cxn modelId="{492F7EFF-9E80-40AB-82C1-CC7AFC6B4681}" type="presParOf" srcId="{E74DB37B-0563-4CA2-8930-412C6BCCF6CB}" destId="{36AB8586-12EF-4F57-876C-2A21AE6A8549}" srcOrd="3" destOrd="0" presId="urn:microsoft.com/office/officeart/2008/layout/VerticalCurvedList"/>
    <dgm:cxn modelId="{9234CCB3-12C8-4555-851A-71E0A1B3E9E7}" type="presParOf" srcId="{EA858D3B-D686-4A01-8B2C-351C68C3A366}" destId="{169CF760-9877-491D-95B4-6386430A8209}" srcOrd="1" destOrd="0" presId="urn:microsoft.com/office/officeart/2008/layout/VerticalCurvedList"/>
    <dgm:cxn modelId="{6469ACC6-6846-4F02-8278-C21DC5E640D3}" type="presParOf" srcId="{EA858D3B-D686-4A01-8B2C-351C68C3A366}" destId="{64BB4D69-4EAF-4E36-BE82-F256F9062F84}" srcOrd="2" destOrd="0" presId="urn:microsoft.com/office/officeart/2008/layout/VerticalCurvedList"/>
    <dgm:cxn modelId="{9967A5CC-8F83-460F-B49A-E665D551EF1B}" type="presParOf" srcId="{64BB4D69-4EAF-4E36-BE82-F256F9062F84}" destId="{DFD0D072-C95E-454F-890D-2E2EFFD07F73}" srcOrd="0" destOrd="0" presId="urn:microsoft.com/office/officeart/2008/layout/VerticalCurvedList"/>
    <dgm:cxn modelId="{22560603-95A5-4026-92FA-0E660E5DB6AC}" type="presParOf" srcId="{EA858D3B-D686-4A01-8B2C-351C68C3A366}" destId="{33EEB39F-8D21-4A28-B398-E4AD5BD80DAF}" srcOrd="3" destOrd="0" presId="urn:microsoft.com/office/officeart/2008/layout/VerticalCurvedList"/>
    <dgm:cxn modelId="{558675A5-B3FE-4778-9342-B4F37866B154}" type="presParOf" srcId="{EA858D3B-D686-4A01-8B2C-351C68C3A366}" destId="{B520D028-11FD-4331-B271-0EC97C710747}" srcOrd="4" destOrd="0" presId="urn:microsoft.com/office/officeart/2008/layout/VerticalCurvedList"/>
    <dgm:cxn modelId="{0802DBA7-DD86-4024-862C-1418A39906BA}" type="presParOf" srcId="{B520D028-11FD-4331-B271-0EC97C710747}" destId="{9BF21E83-670B-4D20-901C-B2FD9593239D}" srcOrd="0" destOrd="0" presId="urn:microsoft.com/office/officeart/2008/layout/VerticalCurvedList"/>
    <dgm:cxn modelId="{B45D22C9-372C-4670-BD8B-4419B5F1B1F2}" type="presParOf" srcId="{EA858D3B-D686-4A01-8B2C-351C68C3A366}" destId="{BAA7FBEE-7169-4063-971C-BD2E7A954641}" srcOrd="5" destOrd="0" presId="urn:microsoft.com/office/officeart/2008/layout/VerticalCurvedList"/>
    <dgm:cxn modelId="{55F0492D-4FE0-450D-865A-7ED48FA0ED85}" type="presParOf" srcId="{EA858D3B-D686-4A01-8B2C-351C68C3A366}" destId="{6629FE24-CE1E-46FE-AD8E-EBA7FACA8389}" srcOrd="6" destOrd="0" presId="urn:microsoft.com/office/officeart/2008/layout/VerticalCurvedList"/>
    <dgm:cxn modelId="{4E5A8A21-EA18-4C33-9925-9F5781831568}" type="presParOf" srcId="{6629FE24-CE1E-46FE-AD8E-EBA7FACA8389}" destId="{558C7916-218C-4227-B3B1-4A4374CBA4F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55B54-FFCC-48EF-9CD1-71965405A8AD}">
      <dsp:nvSpPr>
        <dsp:cNvPr id="0" name=""/>
        <dsp:cNvSpPr/>
      </dsp:nvSpPr>
      <dsp:spPr>
        <a:xfrm>
          <a:off x="-6422456" y="-982684"/>
          <a:ext cx="7647258" cy="7647258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CF760-9877-491D-95B4-6386430A8209}">
      <dsp:nvSpPr>
        <dsp:cNvPr id="0" name=""/>
        <dsp:cNvSpPr/>
      </dsp:nvSpPr>
      <dsp:spPr>
        <a:xfrm>
          <a:off x="788646" y="568188"/>
          <a:ext cx="9647724" cy="113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00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программы занятий секций по подготовке детей с ОВЗ и инвалидностью к участию в программе ВФСК ГТО с учетом возраста и нозологических особенностей.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646" y="568188"/>
        <a:ext cx="9647724" cy="1136377"/>
      </dsp:txXfrm>
    </dsp:sp>
    <dsp:sp modelId="{DFD0D072-C95E-454F-890D-2E2EFFD07F73}">
      <dsp:nvSpPr>
        <dsp:cNvPr id="0" name=""/>
        <dsp:cNvSpPr/>
      </dsp:nvSpPr>
      <dsp:spPr>
        <a:xfrm>
          <a:off x="78410" y="426141"/>
          <a:ext cx="1420472" cy="1420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B39F-8D21-4A28-B398-E4AD5BD80DAF}">
      <dsp:nvSpPr>
        <dsp:cNvPr id="0" name=""/>
        <dsp:cNvSpPr/>
      </dsp:nvSpPr>
      <dsp:spPr>
        <a:xfrm>
          <a:off x="1201719" y="2272755"/>
          <a:ext cx="9234651" cy="113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00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Организовать секционные занятия по подготовке детей с ОВЗ и инвалидностью к выполнению испытаний комплекса ГТО.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01719" y="2272755"/>
        <a:ext cx="9234651" cy="1136377"/>
      </dsp:txXfrm>
    </dsp:sp>
    <dsp:sp modelId="{9BF21E83-670B-4D20-901C-B2FD9593239D}">
      <dsp:nvSpPr>
        <dsp:cNvPr id="0" name=""/>
        <dsp:cNvSpPr/>
      </dsp:nvSpPr>
      <dsp:spPr>
        <a:xfrm>
          <a:off x="491483" y="2130708"/>
          <a:ext cx="1420472" cy="1420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7FBEE-7169-4063-971C-BD2E7A954641}">
      <dsp:nvSpPr>
        <dsp:cNvPr id="0" name=""/>
        <dsp:cNvSpPr/>
      </dsp:nvSpPr>
      <dsp:spPr>
        <a:xfrm>
          <a:off x="788646" y="3977322"/>
          <a:ext cx="9647724" cy="1136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00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 сопровождение и участие детей с ОВЗ и инвалидностью в официальном тестировании по программе комплекса ГТО.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646" y="3977322"/>
        <a:ext cx="9647724" cy="1136377"/>
      </dsp:txXfrm>
    </dsp:sp>
    <dsp:sp modelId="{558C7916-218C-4227-B3B1-4A4374CBA4F8}">
      <dsp:nvSpPr>
        <dsp:cNvPr id="0" name=""/>
        <dsp:cNvSpPr/>
      </dsp:nvSpPr>
      <dsp:spPr>
        <a:xfrm>
          <a:off x="78410" y="3835275"/>
          <a:ext cx="1420472" cy="14204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3D02FD-F98D-4393-8C2A-AA2B1B59A463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164D38-2738-4F9A-AE2C-9F3DA1661795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8844" y="3786440"/>
            <a:ext cx="13813552" cy="26126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7687" y="6907001"/>
            <a:ext cx="11375867" cy="31149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49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99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3/31/2021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ADCAA3-DEBC-406D-8401-30E1F946FF53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940401" y="866197"/>
            <a:ext cx="6497675" cy="184863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4558" y="866197"/>
            <a:ext cx="19224989" cy="184863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5B83A8-B65A-4820-B3AA-18435A44086F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78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823" y="488121"/>
            <a:ext cx="12191601" cy="181421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grpSp>
        <p:nvGrpSpPr>
          <p:cNvPr id="160" name="Линия" descr="Изображение линии"/>
          <p:cNvGrpSpPr/>
          <p:nvPr/>
        </p:nvGrpSpPr>
        <p:grpSpPr bwMode="invGray">
          <a:xfrm>
            <a:off x="2029818" y="2691699"/>
            <a:ext cx="14092310" cy="113762"/>
            <a:chOff x="1522413" y="1514475"/>
            <a:chExt cx="10569575" cy="64008"/>
          </a:xfrm>
        </p:grpSpPr>
        <p:sp>
          <p:nvSpPr>
            <p:cNvPr id="161" name="Полилиния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2" name="Полилиния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3" name="Полилиния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4" name="Полилиния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5" name="Полилиния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6" name="Полилиния 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7" name="Полилиния 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8" name="Полилиния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69" name="Полилиния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0" name="Полилиния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1" name="Полилиния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2" name="Полилиния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3" name="Полилиния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4" name="Полилиния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5" name="Полилиния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6" name="Полилиния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7" name="Полилиния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8" name="Полилиния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79" name="Полилиния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0" name="Полилиния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1" name="Полилиния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2" name="Полилиния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3" name="Полилиния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4" name="Полилиния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5" name="Полилиния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6" name="Полилиния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7" name="Полилиния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8" name="Полилиния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89" name="Полилиния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0" name="Полилиния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1" name="Полилиния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2" name="Полилиния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3" name="Полилиния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4" name="Полилиния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5" name="Полилиния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6" name="Полилиния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7" name="Полилиния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8" name="Полилиния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199" name="Полилиния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0" name="Полилиния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1" name="Полилиния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2" name="Полилиния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3" name="Полилиния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4" name="Полилиния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5" name="Полилиния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6" name="Полилиния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7" name="Полилиния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8" name="Полилиния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09" name="Полилиния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0" name="Полилиния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1" name="Полилиния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2" name="Полилиния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3" name="Полилиния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4" name="Полилиния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5" name="Полилиния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6" name="Полилиния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7" name="Полилиния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8" name="Полилиния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19" name="Полилиния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0" name="Полилиния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1" name="Полилиния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2" name="Полилиния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3" name="Полилиния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4" name="Полилиния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5" name="Полилиния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6" name="Полилиния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7" name="Полилиния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8" name="Полилиния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29" name="Полилиния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30" name="Полилиния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31" name="Полилиния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32" name="Полилиния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33" name="Полилиния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  <p:sp>
          <p:nvSpPr>
            <p:cNvPr id="234" name="Полилиния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sz="3201" dirty="0">
                <a:ln>
                  <a:noFill/>
                </a:ln>
              </a:endParaRPr>
            </a:p>
          </p:txBody>
        </p:sp>
      </p:grp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029818" y="3385785"/>
            <a:ext cx="5888544" cy="1354314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4265" b="0"/>
            </a:lvl1pPr>
            <a:lvl2pPr marL="812696" indent="0">
              <a:buNone/>
              <a:defRPr sz="3555" b="1"/>
            </a:lvl2pPr>
            <a:lvl3pPr marL="1625387" indent="0">
              <a:buNone/>
              <a:defRPr sz="3201" b="1"/>
            </a:lvl3pPr>
            <a:lvl4pPr marL="2438082" indent="0">
              <a:buNone/>
              <a:defRPr sz="2844" b="1"/>
            </a:lvl4pPr>
            <a:lvl5pPr marL="3250777" indent="0">
              <a:buNone/>
              <a:defRPr sz="2844" b="1"/>
            </a:lvl5pPr>
            <a:lvl6pPr marL="4063473" indent="0">
              <a:buNone/>
              <a:defRPr sz="2844" b="1"/>
            </a:lvl6pPr>
            <a:lvl7pPr marL="4876165" indent="0">
              <a:buNone/>
              <a:defRPr sz="2844" b="1"/>
            </a:lvl7pPr>
            <a:lvl8pPr marL="5688859" indent="0">
              <a:buNone/>
              <a:defRPr sz="2844" b="1"/>
            </a:lvl8pPr>
            <a:lvl9pPr marL="6501555" indent="0">
              <a:buNone/>
              <a:defRPr sz="2844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29818" y="5010962"/>
            <a:ext cx="5888544" cy="5958983"/>
          </a:xfrm>
        </p:spPr>
        <p:txBody>
          <a:bodyPr rtlCol="0"/>
          <a:lstStyle>
            <a:lvl1pPr>
              <a:defRPr sz="4265"/>
            </a:lvl1pPr>
            <a:lvl2pPr>
              <a:defRPr sz="3555"/>
            </a:lvl2pPr>
            <a:lvl3pPr>
              <a:defRPr sz="3201"/>
            </a:lvl3pPr>
            <a:lvl4pPr>
              <a:defRPr sz="2844"/>
            </a:lvl4pPr>
            <a:lvl5pPr>
              <a:defRPr sz="2844"/>
            </a:lvl5pPr>
            <a:lvl6pPr marL="3478333">
              <a:defRPr sz="2844"/>
            </a:lvl6pPr>
            <a:lvl7pPr marL="3478333">
              <a:defRPr sz="2844" baseline="0"/>
            </a:lvl7pPr>
            <a:lvl8pPr marL="3478333">
              <a:defRPr sz="2844" baseline="0"/>
            </a:lvl8pPr>
            <a:lvl9pPr marL="3478333">
              <a:defRPr sz="2844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32877" y="3385785"/>
            <a:ext cx="5888544" cy="1354314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4265" b="0"/>
            </a:lvl1pPr>
            <a:lvl2pPr marL="812696" indent="0">
              <a:buNone/>
              <a:defRPr sz="3555" b="1"/>
            </a:lvl2pPr>
            <a:lvl3pPr marL="1625387" indent="0">
              <a:buNone/>
              <a:defRPr sz="3201" b="1"/>
            </a:lvl3pPr>
            <a:lvl4pPr marL="2438082" indent="0">
              <a:buNone/>
              <a:defRPr sz="2844" b="1"/>
            </a:lvl4pPr>
            <a:lvl5pPr marL="3250777" indent="0">
              <a:buNone/>
              <a:defRPr sz="2844" b="1"/>
            </a:lvl5pPr>
            <a:lvl6pPr marL="4063473" indent="0">
              <a:buNone/>
              <a:defRPr sz="2844" b="1"/>
            </a:lvl6pPr>
            <a:lvl7pPr marL="4876165" indent="0">
              <a:buNone/>
              <a:defRPr sz="2844" b="1"/>
            </a:lvl7pPr>
            <a:lvl8pPr marL="5688859" indent="0">
              <a:buNone/>
              <a:defRPr sz="2844" b="1"/>
            </a:lvl8pPr>
            <a:lvl9pPr marL="6501555" indent="0">
              <a:buNone/>
              <a:defRPr sz="2844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36C73-844D-4651-9FC2-22D52B486471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5" name="Объект 3"/>
          <p:cNvSpPr>
            <a:spLocks noGrp="1"/>
          </p:cNvSpPr>
          <p:nvPr>
            <p:ph sz="half" idx="13"/>
          </p:nvPr>
        </p:nvSpPr>
        <p:spPr>
          <a:xfrm>
            <a:off x="8332877" y="5010962"/>
            <a:ext cx="5888544" cy="5958983"/>
          </a:xfrm>
        </p:spPr>
        <p:txBody>
          <a:bodyPr rtlCol="0"/>
          <a:lstStyle>
            <a:lvl1pPr>
              <a:defRPr sz="4265"/>
            </a:lvl1pPr>
            <a:lvl2pPr>
              <a:defRPr sz="3555"/>
            </a:lvl2pPr>
            <a:lvl3pPr>
              <a:defRPr sz="3201"/>
            </a:lvl3pPr>
            <a:lvl4pPr>
              <a:defRPr sz="2844"/>
            </a:lvl4pPr>
            <a:lvl5pPr>
              <a:defRPr sz="2844"/>
            </a:lvl5pPr>
            <a:lvl6pPr marL="3478333">
              <a:defRPr sz="2844"/>
            </a:lvl6pPr>
            <a:lvl7pPr marL="3478333">
              <a:defRPr sz="2844" baseline="0"/>
            </a:lvl7pPr>
            <a:lvl8pPr marL="3478333">
              <a:defRPr sz="2844" baseline="0"/>
            </a:lvl8pPr>
            <a:lvl9pPr marL="3478333">
              <a:defRPr sz="2844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9567F8A-3B9B-475E-B703-D5E9DB2614A0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85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736" y="7832451"/>
            <a:ext cx="13813552" cy="2420836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3736" y="5166147"/>
            <a:ext cx="13813552" cy="266630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2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83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72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4966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2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449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691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49932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86B7B8-68DB-4C8D-B1EE-F0C4532BD17D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97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4558" y="5056109"/>
            <a:ext cx="12859922" cy="1429647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575333" y="5056109"/>
            <a:ext cx="12862743" cy="14296477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C9D4412-E0C6-4262-9FCB-58486E3B00CB}" type="datetime1">
              <a:rPr lang="ru-RU" noProof="0" smtClean="0"/>
              <a:t>31.03.2021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297714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63" y="488118"/>
            <a:ext cx="14626114" cy="20314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61" y="2728379"/>
            <a:ext cx="7180452" cy="113705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417" indent="0">
              <a:buNone/>
              <a:defRPr sz="3600" b="1"/>
            </a:lvl2pPr>
            <a:lvl3pPr marL="1624834" indent="0">
              <a:buNone/>
              <a:defRPr sz="3200" b="1"/>
            </a:lvl3pPr>
            <a:lvl4pPr marL="2437249" indent="0">
              <a:buNone/>
              <a:defRPr sz="2800" b="1"/>
            </a:lvl4pPr>
            <a:lvl5pPr marL="3249664" indent="0">
              <a:buNone/>
              <a:defRPr sz="2800" b="1"/>
            </a:lvl5pPr>
            <a:lvl6pPr marL="4062080" indent="0">
              <a:buNone/>
              <a:defRPr sz="2800" b="1"/>
            </a:lvl6pPr>
            <a:lvl7pPr marL="4874497" indent="0">
              <a:buNone/>
              <a:defRPr sz="2800" b="1"/>
            </a:lvl7pPr>
            <a:lvl8pPr marL="5686914" indent="0">
              <a:buNone/>
              <a:defRPr sz="2800" b="1"/>
            </a:lvl8pPr>
            <a:lvl9pPr marL="6499329" indent="0">
              <a:buNone/>
              <a:defRPr sz="2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2561" y="3865438"/>
            <a:ext cx="7180452" cy="7022683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5406" y="2728379"/>
            <a:ext cx="7183273" cy="113705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2417" indent="0">
              <a:buNone/>
              <a:defRPr sz="3600" b="1"/>
            </a:lvl2pPr>
            <a:lvl3pPr marL="1624834" indent="0">
              <a:buNone/>
              <a:defRPr sz="3200" b="1"/>
            </a:lvl3pPr>
            <a:lvl4pPr marL="2437249" indent="0">
              <a:buNone/>
              <a:defRPr sz="2800" b="1"/>
            </a:lvl4pPr>
            <a:lvl5pPr marL="3249664" indent="0">
              <a:buNone/>
              <a:defRPr sz="2800" b="1"/>
            </a:lvl5pPr>
            <a:lvl6pPr marL="4062080" indent="0">
              <a:buNone/>
              <a:defRPr sz="2800" b="1"/>
            </a:lvl6pPr>
            <a:lvl7pPr marL="4874497" indent="0">
              <a:buNone/>
              <a:defRPr sz="2800" b="1"/>
            </a:lvl7pPr>
            <a:lvl8pPr marL="5686914" indent="0">
              <a:buNone/>
              <a:defRPr sz="2800" b="1"/>
            </a:lvl8pPr>
            <a:lvl9pPr marL="6499329" indent="0">
              <a:buNone/>
              <a:defRPr sz="2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55406" y="3865438"/>
            <a:ext cx="7183273" cy="7022683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0C36C73-844D-4651-9FC2-22D52B486471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5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2BE7C9-88BB-4EFE-8667-3062E1396877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6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013653-6E18-417E-A961-3DF0937C0BAA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24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66" y="485296"/>
            <a:ext cx="5346545" cy="206532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3785" y="485299"/>
            <a:ext cx="9084892" cy="10402824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66" y="2550625"/>
            <a:ext cx="5346545" cy="8337496"/>
          </a:xfrm>
        </p:spPr>
        <p:txBody>
          <a:bodyPr/>
          <a:lstStyle>
            <a:lvl1pPr marL="0" indent="0">
              <a:buNone/>
              <a:defRPr sz="2500"/>
            </a:lvl1pPr>
            <a:lvl2pPr marL="812417" indent="0">
              <a:buNone/>
              <a:defRPr sz="2100"/>
            </a:lvl2pPr>
            <a:lvl3pPr marL="1624834" indent="0">
              <a:buNone/>
              <a:defRPr sz="1800"/>
            </a:lvl3pPr>
            <a:lvl4pPr marL="2437249" indent="0">
              <a:buNone/>
              <a:defRPr sz="1600"/>
            </a:lvl4pPr>
            <a:lvl5pPr marL="3249664" indent="0">
              <a:buNone/>
              <a:defRPr sz="1600"/>
            </a:lvl5pPr>
            <a:lvl6pPr marL="4062080" indent="0">
              <a:buNone/>
              <a:defRPr sz="1600"/>
            </a:lvl6pPr>
            <a:lvl7pPr marL="4874497" indent="0">
              <a:buNone/>
              <a:defRPr sz="1600"/>
            </a:lvl7pPr>
            <a:lvl8pPr marL="5686914" indent="0">
              <a:buNone/>
              <a:defRPr sz="1600"/>
            </a:lvl8pPr>
            <a:lvl9pPr marL="6499329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9705AF-92A4-4691-A540-883D58C8D1DC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5357" y="8532177"/>
            <a:ext cx="9750743" cy="1007272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5357" y="1089095"/>
            <a:ext cx="9750743" cy="7313295"/>
          </a:xfrm>
        </p:spPr>
        <p:txBody>
          <a:bodyPr/>
          <a:lstStyle>
            <a:lvl1pPr marL="0" indent="0">
              <a:buNone/>
              <a:defRPr sz="5700"/>
            </a:lvl1pPr>
            <a:lvl2pPr marL="812417" indent="0">
              <a:buNone/>
              <a:defRPr sz="5000"/>
            </a:lvl2pPr>
            <a:lvl3pPr marL="1624834" indent="0">
              <a:buNone/>
              <a:defRPr sz="4300"/>
            </a:lvl3pPr>
            <a:lvl4pPr marL="2437249" indent="0">
              <a:buNone/>
              <a:defRPr sz="3600"/>
            </a:lvl4pPr>
            <a:lvl5pPr marL="3249664" indent="0">
              <a:buNone/>
              <a:defRPr sz="3600"/>
            </a:lvl5pPr>
            <a:lvl6pPr marL="4062080" indent="0">
              <a:buNone/>
              <a:defRPr sz="3600"/>
            </a:lvl6pPr>
            <a:lvl7pPr marL="4874497" indent="0">
              <a:buNone/>
              <a:defRPr sz="3600"/>
            </a:lvl7pPr>
            <a:lvl8pPr marL="5686914" indent="0">
              <a:buNone/>
              <a:defRPr sz="3600"/>
            </a:lvl8pPr>
            <a:lvl9pPr marL="6499329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5357" y="9539449"/>
            <a:ext cx="9750743" cy="1430493"/>
          </a:xfrm>
        </p:spPr>
        <p:txBody>
          <a:bodyPr/>
          <a:lstStyle>
            <a:lvl1pPr marL="0" indent="0">
              <a:buNone/>
              <a:defRPr sz="2500"/>
            </a:lvl1pPr>
            <a:lvl2pPr marL="812417" indent="0">
              <a:buNone/>
              <a:defRPr sz="2100"/>
            </a:lvl2pPr>
            <a:lvl3pPr marL="1624834" indent="0">
              <a:buNone/>
              <a:defRPr sz="1800"/>
            </a:lvl3pPr>
            <a:lvl4pPr marL="2437249" indent="0">
              <a:buNone/>
              <a:defRPr sz="1600"/>
            </a:lvl4pPr>
            <a:lvl5pPr marL="3249664" indent="0">
              <a:buNone/>
              <a:defRPr sz="1600"/>
            </a:lvl5pPr>
            <a:lvl6pPr marL="4062080" indent="0">
              <a:buNone/>
              <a:defRPr sz="1600"/>
            </a:lvl6pPr>
            <a:lvl7pPr marL="4874497" indent="0">
              <a:buNone/>
              <a:defRPr sz="1600"/>
            </a:lvl7pPr>
            <a:lvl8pPr marL="5686914" indent="0">
              <a:buNone/>
              <a:defRPr sz="1600"/>
            </a:lvl8pPr>
            <a:lvl9pPr marL="6499329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009E27C-4335-4F92-9135-AD8999CC569B}" type="datetime1">
              <a:rPr lang="ru-RU" smtClean="0"/>
              <a:t>31.03.2021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5BA54BD-C84D-46CE-8B72-31BFB26ABA4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63" y="488118"/>
            <a:ext cx="14626114" cy="2031471"/>
          </a:xfrm>
          <a:prstGeom prst="rect">
            <a:avLst/>
          </a:prstGeom>
        </p:spPr>
        <p:txBody>
          <a:bodyPr vert="horz" lIns="162482" tIns="81243" rIns="162482" bIns="812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63" y="2844063"/>
            <a:ext cx="14626114" cy="8044061"/>
          </a:xfrm>
          <a:prstGeom prst="rect">
            <a:avLst/>
          </a:prstGeom>
        </p:spPr>
        <p:txBody>
          <a:bodyPr vert="horz" lIns="162482" tIns="81243" rIns="162482" bIns="812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561" y="11297238"/>
            <a:ext cx="3791957" cy="648942"/>
          </a:xfrm>
          <a:prstGeom prst="rect">
            <a:avLst/>
          </a:prstGeom>
        </p:spPr>
        <p:txBody>
          <a:bodyPr vert="horz" lIns="162482" tIns="81243" rIns="162482" bIns="8124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C9D4412-E0C6-4262-9FCB-58486E3B00CB}" type="datetime1">
              <a:rPr lang="ru-RU" noProof="0" smtClean="0"/>
              <a:t>31.03.2021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2508" y="11297238"/>
            <a:ext cx="5146225" cy="648942"/>
          </a:xfrm>
          <a:prstGeom prst="rect">
            <a:avLst/>
          </a:prstGeom>
        </p:spPr>
        <p:txBody>
          <a:bodyPr vert="horz" lIns="162482" tIns="81243" rIns="162482" bIns="8124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46720" y="11297238"/>
            <a:ext cx="3791957" cy="648942"/>
          </a:xfrm>
          <a:prstGeom prst="rect">
            <a:avLst/>
          </a:prstGeom>
        </p:spPr>
        <p:txBody>
          <a:bodyPr vert="horz" lIns="162482" tIns="81243" rIns="162482" bIns="8124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4103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62483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313" indent="-609313" algn="l" defTabSz="162483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0177" indent="-507760" algn="l" defTabSz="162483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1041" indent="-406207" algn="l" defTabSz="162483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43456" indent="-406207" algn="l" defTabSz="162483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5873" indent="-406207" algn="l" defTabSz="162483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68290" indent="-406207" algn="l" defTabSz="16248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0705" indent="-406207" algn="l" defTabSz="16248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3121" indent="-406207" algn="l" defTabSz="16248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5538" indent="-406207" algn="l" defTabSz="162483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417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834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249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9664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080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4497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6914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99329" algn="l" defTabSz="162483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2.emf"/><Relationship Id="rId4" Type="http://schemas.openxmlformats.org/officeDocument/2006/relationships/package" Target="../embeddings/_________Microsoft_Word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rozdcher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sh61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72" y="909836"/>
            <a:ext cx="58840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72891" y="5454988"/>
            <a:ext cx="13105456" cy="359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«ГТО без ГРАНИЦ»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СРПФС «ДРОЗД-Череповец»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реализации: 2020-2021 гг.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Поддержан Фондом президентских грантов 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5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493C03-C02E-456A-B280-833D1355B331}"/>
              </a:ext>
            </a:extLst>
          </p:cNvPr>
          <p:cNvSpPr txBox="1">
            <a:spLocks/>
          </p:cNvSpPr>
          <p:nvPr/>
        </p:nvSpPr>
        <p:spPr>
          <a:xfrm>
            <a:off x="4381203" y="388870"/>
            <a:ext cx="11147235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ГТО в Вологодской области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>
            <a:off x="708795" y="2475831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овина рамки 11"/>
          <p:cNvSpPr/>
          <p:nvPr/>
        </p:nvSpPr>
        <p:spPr>
          <a:xfrm rot="5400000">
            <a:off x="14462185" y="2509133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овина рамки 12"/>
          <p:cNvSpPr/>
          <p:nvPr/>
        </p:nvSpPr>
        <p:spPr>
          <a:xfrm rot="16200000">
            <a:off x="708657" y="10487038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овина рамки 13"/>
          <p:cNvSpPr/>
          <p:nvPr/>
        </p:nvSpPr>
        <p:spPr>
          <a:xfrm rot="10800000">
            <a:off x="14462324" y="10486900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" y="359030"/>
            <a:ext cx="2782197" cy="1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berezovsky.krskstate.ru/dat/Image/39/2e94163004142a7eaf28526b8b36404f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95" y="7112402"/>
            <a:ext cx="7622426" cy="42385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572891" y="3070076"/>
            <a:ext cx="131054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	2019 </a:t>
            </a:r>
            <a:r>
              <a:rPr lang="ru-RU" sz="2800" dirty="0">
                <a:latin typeface="Times New Roman" panose="02020603050405020304" pitchFamily="18" charset="0"/>
              </a:rPr>
              <a:t>год отмечен введением нормативов испытаний Всероссийского физкультурно-спортивного комплекса «Готов к труду и обороне» (ГТО) для инвалидов и лиц с ограниченными возможностями здоровья (ОВЗ). При этом в настоящее время на территории Вологодской области нет данной категории граждан, принимавших участие в сдаче норм ВФСК ГТО и получивших знак отличия. </a:t>
            </a:r>
            <a:endParaRPr lang="ru-RU" sz="2800" dirty="0"/>
          </a:p>
          <a:p>
            <a:pPr indent="0" algn="just"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</a:rPr>
              <a:t>	Имея </a:t>
            </a:r>
            <a:r>
              <a:rPr lang="ru-RU" sz="2800" dirty="0">
                <a:latin typeface="Times New Roman" panose="02020603050405020304" pitchFamily="18" charset="0"/>
              </a:rPr>
              <a:t>опыт работы в сфере адаптивной физической культуры, и оценив сложившуюся ситуацию, коллектив АНО «ДРОЗД-Череповец» выдвинул создания проекта «ГТО без границ», основная идея которого -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возможность детям с ОВЗ и инвалидностью подготовиться и участвовать в программе ВФСК ГТО.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618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493C03-C02E-456A-B280-833D1355B331}"/>
              </a:ext>
            </a:extLst>
          </p:cNvPr>
          <p:cNvSpPr txBox="1">
            <a:spLocks/>
          </p:cNvSpPr>
          <p:nvPr/>
        </p:nvSpPr>
        <p:spPr>
          <a:xfrm>
            <a:off x="4381203" y="388870"/>
            <a:ext cx="11147235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проблемы, на решение которых направлен проект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>
            <a:off x="708795" y="2475831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овина рамки 11"/>
          <p:cNvSpPr/>
          <p:nvPr/>
        </p:nvSpPr>
        <p:spPr>
          <a:xfrm rot="5400000">
            <a:off x="14462185" y="2509133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овина рамки 12"/>
          <p:cNvSpPr/>
          <p:nvPr/>
        </p:nvSpPr>
        <p:spPr>
          <a:xfrm rot="16200000">
            <a:off x="708657" y="10487038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овина рамки 13"/>
          <p:cNvSpPr/>
          <p:nvPr/>
        </p:nvSpPr>
        <p:spPr>
          <a:xfrm rot="10800000">
            <a:off x="14462324" y="10486900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" y="359030"/>
            <a:ext cx="2782197" cy="1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6878" y="2783774"/>
            <a:ext cx="6998781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практики вовлечения детей с ОВЗ и инвалидностью в программу ВФСК ГТО на территории Вологодской области при наличии нормативно-правовой базы федерального уровня, квалифицированных кадров и объектов спортивной инфраструктуры на уровне города.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Недостаточно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ресурсы движения ГТО для повышения уровня здоровья и физической подготовленности детей с ОВЗ и инвалидностью, приобретения новых двигательных умений, для формирования у них уверенности в своих силах и удовлетворения потребности в общении со сверстниками, в приобретении друзей, получения положительных эмоций от личных спортивных достижений и потребности в новых целях личностного развития.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Недостаточно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возможности проекта ГТО для объединения усилий родителей и специалистов с целью расширения социального пространства детей-инвалидов через участие в масштабном всероссийском физкультурном движении.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Users\user\Desktop\ГТО БЕЗ ГРАНИЦ\Отчет 1\Фото\Тренировки\ДС №38\Тренировка с оборудованием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655" y="2998068"/>
            <a:ext cx="5268348" cy="385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ГТО БЕЗ ГРАНИЦ\Отчет 1\Фото\Мониторинг\DSC_04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655" y="7209247"/>
            <a:ext cx="5268348" cy="3483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6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493C03-C02E-456A-B280-833D1355B331}"/>
              </a:ext>
            </a:extLst>
          </p:cNvPr>
          <p:cNvSpPr txBox="1">
            <a:spLocks/>
          </p:cNvSpPr>
          <p:nvPr/>
        </p:nvSpPr>
        <p:spPr>
          <a:xfrm>
            <a:off x="4381203" y="388870"/>
            <a:ext cx="11147235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Цели и задачи проекта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>
            <a:off x="708795" y="2475831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овина рамки 11"/>
          <p:cNvSpPr/>
          <p:nvPr/>
        </p:nvSpPr>
        <p:spPr>
          <a:xfrm rot="5400000">
            <a:off x="14462185" y="2509133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овина рамки 12"/>
          <p:cNvSpPr/>
          <p:nvPr/>
        </p:nvSpPr>
        <p:spPr>
          <a:xfrm rot="16200000">
            <a:off x="708657" y="10487038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овина рамки 13"/>
          <p:cNvSpPr/>
          <p:nvPr/>
        </p:nvSpPr>
        <p:spPr>
          <a:xfrm rot="10800000">
            <a:off x="14462324" y="10486900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" y="359030"/>
            <a:ext cx="2782197" cy="1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90956686"/>
              </p:ext>
            </p:extLst>
          </p:nvPr>
        </p:nvGraphicFramePr>
        <p:xfrm>
          <a:off x="2869035" y="5237059"/>
          <a:ext cx="10514781" cy="5681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342607" y="3018567"/>
            <a:ext cx="11521279" cy="20713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«ГТО без границ» – создать условия для подготовки и участия детей с ОВЗ и инвалидностью в программе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ВФСК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обороне (ГТО)».</a:t>
            </a:r>
          </a:p>
        </p:txBody>
      </p:sp>
    </p:spTree>
    <p:extLst>
      <p:ext uri="{BB962C8B-B14F-4D97-AF65-F5344CB8AC3E}">
        <p14:creationId xmlns:p14="http://schemas.microsoft.com/office/powerpoint/2010/main" val="122950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493C03-C02E-456A-B280-833D1355B331}"/>
              </a:ext>
            </a:extLst>
          </p:cNvPr>
          <p:cNvSpPr txBox="1">
            <a:spLocks/>
          </p:cNvSpPr>
          <p:nvPr/>
        </p:nvSpPr>
        <p:spPr>
          <a:xfrm>
            <a:off x="4381203" y="388870"/>
            <a:ext cx="11147235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Достигнутые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оловина рамки 10"/>
          <p:cNvSpPr/>
          <p:nvPr/>
        </p:nvSpPr>
        <p:spPr>
          <a:xfrm>
            <a:off x="708795" y="2475831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овина рамки 11"/>
          <p:cNvSpPr/>
          <p:nvPr/>
        </p:nvSpPr>
        <p:spPr>
          <a:xfrm rot="5400000">
            <a:off x="14462185" y="2509133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овина рамки 12"/>
          <p:cNvSpPr/>
          <p:nvPr/>
        </p:nvSpPr>
        <p:spPr>
          <a:xfrm rot="16200000">
            <a:off x="708657" y="10487038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овина рамки 13"/>
          <p:cNvSpPr/>
          <p:nvPr/>
        </p:nvSpPr>
        <p:spPr>
          <a:xfrm rot="10800000">
            <a:off x="14462324" y="10486900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" y="359030"/>
            <a:ext cx="2782197" cy="1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883" y="3020709"/>
            <a:ext cx="1324389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 опубликованы 2 программы занятий в секциях ГТО (для дошкольников и школьников) с учетом требований ВФСК ГТО, особенностей нозологии и рекомендаций Министерства здравоохранения по использованию средств физической культуры в работе с лицами с ОВЗ и инвалидностью, объем тиража одной программы составит 10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Спортивные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6-ти учреждений, на которых проводятся занятия в секциях ГТО, на 100% обеспечены инвентарем и специальным оборудованием для подготовки детей с ОВЗ и инвалидностью к участию в программе комплекса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ГТО. Это: 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№4, №124,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для детей с ОВЗ №38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«Общеобразовательная школа для детей с ОВЗ №35»,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ЧГОО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 клуб инвалидов г. Череповца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подготовки к ГТО АНО «ДРОЗД-Череповец» на базе МАОУ «Центр образования №29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9" name="Рисунок 8" descr="C:\Users\user\Desktop\Гранты_черновой вариант\ГТО БЕЗ ГРАНИЦ\Фото Открытие секций\DSC_01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867" y="7822604"/>
            <a:ext cx="4464496" cy="303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Гранты_черновой вариант\ГТО БЕЗ ГРАНИЦ\Фото Открытие секций\DSC_000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07" y="7851785"/>
            <a:ext cx="4325548" cy="30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922" y="7839554"/>
            <a:ext cx="4272937" cy="302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493C03-C02E-456A-B280-833D1355B331}"/>
              </a:ext>
            </a:extLst>
          </p:cNvPr>
          <p:cNvSpPr txBox="1">
            <a:spLocks/>
          </p:cNvSpPr>
          <p:nvPr/>
        </p:nvSpPr>
        <p:spPr>
          <a:xfrm>
            <a:off x="4381203" y="388870"/>
            <a:ext cx="11147235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Достигнутые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11" name="Половина рамки 10"/>
          <p:cNvSpPr/>
          <p:nvPr/>
        </p:nvSpPr>
        <p:spPr>
          <a:xfrm>
            <a:off x="708795" y="2475831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овина рамки 11"/>
          <p:cNvSpPr/>
          <p:nvPr/>
        </p:nvSpPr>
        <p:spPr>
          <a:xfrm rot="5400000">
            <a:off x="14462185" y="2509133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овина рамки 12"/>
          <p:cNvSpPr/>
          <p:nvPr/>
        </p:nvSpPr>
        <p:spPr>
          <a:xfrm rot="16200000">
            <a:off x="708657" y="10487038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овина рамки 13"/>
          <p:cNvSpPr/>
          <p:nvPr/>
        </p:nvSpPr>
        <p:spPr>
          <a:xfrm rot="10800000">
            <a:off x="14462324" y="10486900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" y="359030"/>
            <a:ext cx="2782197" cy="1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8875" y="2998068"/>
            <a:ext cx="1332148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	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9 секций ГТО, в числе которых 6 секций для дошкольников и 3 секции для школьников с ОВЗ и инвалидностью, в которых занимаются 119 детей с общими заболеваниями, с интеллектуальными нарушениями, с общими  нарушениями слуха и речи, с поражениями опорно-двигательного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Обеспечена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территориальная и финансовая доступность физкультурных занятий для детей с ОВЗ и инвалидностью под руководством квалифицированных специалистов. Поэтому интерес общественности к проекту «ГТО без границ» очень высок.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проекта представлена на областном телевидении - Вологодская государственная телерадиокомпания (ВГТРК), сайте Правительства и Общественной палаты Вологодской области, на информационных ресурсах социальных партнеров, компании ФосАгро и АНО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ДРОЗД-Череповец».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5871704" y="7479184"/>
            <a:ext cx="4493824" cy="2719684"/>
          </a:xfrm>
          <a:prstGeom prst="rect">
            <a:avLst/>
          </a:prstGeom>
        </p:spPr>
      </p:pic>
      <p:pic>
        <p:nvPicPr>
          <p:cNvPr id="15" name="Рисунок 14" descr="C:\Users\user\Desktop\ГТО БЕЗ ГРАНИЦ\Отчет 1\Фото\Состав секции\Школьники с интеллектуальными нарушениями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460" y="7479185"/>
            <a:ext cx="4195903" cy="271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ГТО БЕЗ ГРАНИЦ\Отчет 1\Фото\Состав секции\Дошкольники с ОНР-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430" y="7479184"/>
            <a:ext cx="4209909" cy="2719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4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493C03-C02E-456A-B280-833D1355B331}"/>
              </a:ext>
            </a:extLst>
          </p:cNvPr>
          <p:cNvSpPr txBox="1">
            <a:spLocks/>
          </p:cNvSpPr>
          <p:nvPr/>
        </p:nvSpPr>
        <p:spPr>
          <a:xfrm>
            <a:off x="4381203" y="388870"/>
            <a:ext cx="11147235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Достигнутые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11" name="Половина рамки 10"/>
          <p:cNvSpPr/>
          <p:nvPr/>
        </p:nvSpPr>
        <p:spPr>
          <a:xfrm>
            <a:off x="708795" y="2475831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овина рамки 11"/>
          <p:cNvSpPr/>
          <p:nvPr/>
        </p:nvSpPr>
        <p:spPr>
          <a:xfrm rot="5400000">
            <a:off x="14462185" y="2509133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овина рамки 12"/>
          <p:cNvSpPr/>
          <p:nvPr/>
        </p:nvSpPr>
        <p:spPr>
          <a:xfrm rot="16200000">
            <a:off x="708657" y="10487038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овина рамки 13"/>
          <p:cNvSpPr/>
          <p:nvPr/>
        </p:nvSpPr>
        <p:spPr>
          <a:xfrm rot="10800000">
            <a:off x="14462324" y="10486900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" y="359030"/>
            <a:ext cx="2782197" cy="1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25619" y="2854052"/>
            <a:ext cx="6623942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</a:rPr>
              <a:t>	</a:t>
            </a:r>
            <a:r>
              <a:rPr lang="ru-RU" sz="2400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-конференция и подготовлена презентация для родителей и специалистов по регистрации детей с ОВЗ и инвалидностью на сайте ГТО и получении медицинского допуска к официальному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тестированию.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Приобретен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подготовки к ГТО и сопровождения детей с ОВЗ и инвалидностью от допуска к занятиям до регистрации и участия в официальном тестировании (получение знака отличия ГТО) с дальнейшей трансляцией на территории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состояния физического здоровья детей, участвующих в проекте, по программе «Навигатор здоровья» с оценкой функциональных возможностей сердечно-сосудистой и дыхательной систем, состояния опорно-двигательного аппарата, уровня кондиционных и координационных способностей организма. Получены индивидуальные и групповые профили физического здоровья с рекомендациями по коррекции подготовки в секции ГТО.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1102" y="6853031"/>
            <a:ext cx="1625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52980"/>
              </p:ext>
            </p:extLst>
          </p:nvPr>
        </p:nvGraphicFramePr>
        <p:xfrm>
          <a:off x="18566779" y="8105199"/>
          <a:ext cx="7584667" cy="46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окумент" r:id="rId4" imgW="7739344" imgH="4713732" progId="Word.Document.12">
                  <p:embed/>
                </p:oleObj>
              </mc:Choice>
              <mc:Fallback>
                <p:oleObj name="Документ" r:id="rId4" imgW="7739344" imgH="4713732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6779" y="8105199"/>
                        <a:ext cx="7584667" cy="462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854940" y="6238428"/>
            <a:ext cx="1625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1" y="-1"/>
            <a:ext cx="327504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649679"/>
              </p:ext>
            </p:extLst>
          </p:nvPr>
        </p:nvGraphicFramePr>
        <p:xfrm>
          <a:off x="1284859" y="2846491"/>
          <a:ext cx="6826755" cy="879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6" imgW="5548320" imgH="7202160" progId="AcroExch.Document.11">
                  <p:embed/>
                </p:oleObj>
              </mc:Choice>
              <mc:Fallback>
                <p:oleObj name="Acrobat Document" r:id="rId6" imgW="5548320" imgH="7202160" progId="AcroExch.Document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859" y="2846491"/>
                        <a:ext cx="6826755" cy="8794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7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EF493C03-C02E-456A-B280-833D1355B331}"/>
              </a:ext>
            </a:extLst>
          </p:cNvPr>
          <p:cNvSpPr txBox="1">
            <a:spLocks/>
          </p:cNvSpPr>
          <p:nvPr/>
        </p:nvSpPr>
        <p:spPr>
          <a:xfrm>
            <a:off x="4381203" y="388870"/>
            <a:ext cx="11147235" cy="1440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Достигнутые 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11" name="Половина рамки 10"/>
          <p:cNvSpPr/>
          <p:nvPr/>
        </p:nvSpPr>
        <p:spPr>
          <a:xfrm>
            <a:off x="708795" y="2475831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оловина рамки 11"/>
          <p:cNvSpPr/>
          <p:nvPr/>
        </p:nvSpPr>
        <p:spPr>
          <a:xfrm rot="5400000">
            <a:off x="14462185" y="2509133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оловина рамки 12"/>
          <p:cNvSpPr/>
          <p:nvPr/>
        </p:nvSpPr>
        <p:spPr>
          <a:xfrm rot="16200000">
            <a:off x="708657" y="10487038"/>
            <a:ext cx="1066391" cy="1066115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Половина рамки 13"/>
          <p:cNvSpPr/>
          <p:nvPr/>
        </p:nvSpPr>
        <p:spPr>
          <a:xfrm rot="10800000">
            <a:off x="14462324" y="10486900"/>
            <a:ext cx="1066115" cy="1066391"/>
          </a:xfrm>
          <a:prstGeom prst="halfFrame">
            <a:avLst>
              <a:gd name="adj1" fmla="val 25770"/>
              <a:gd name="adj2" fmla="val 25770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" y="359030"/>
            <a:ext cx="2782197" cy="17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1102" y="6853031"/>
            <a:ext cx="1625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65893"/>
              </p:ext>
            </p:extLst>
          </p:nvPr>
        </p:nvGraphicFramePr>
        <p:xfrm>
          <a:off x="5581512" y="5014292"/>
          <a:ext cx="7584667" cy="46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Документ" r:id="rId4" imgW="7739344" imgH="4713732" progId="Word.Document.12">
                  <p:embed/>
                </p:oleObj>
              </mc:Choice>
              <mc:Fallback>
                <p:oleObj name="Документ" r:id="rId4" imgW="7739344" imgH="471373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512" y="5014292"/>
                        <a:ext cx="7584667" cy="4627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854940" y="6238428"/>
            <a:ext cx="162512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-1" y="-1"/>
            <a:ext cx="327504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4910" y="3015928"/>
            <a:ext cx="12687413" cy="1062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 2021 года воспитанники секций ГТО приступили к сдаче нормативов ВФСК </a:t>
            </a:r>
            <a:r>
              <a:rPr lang="ru-RU" sz="2800" dirty="0" smtClean="0">
                <a:solidFill>
                  <a:schemeClr val="tx1"/>
                </a:solidFill>
              </a:rPr>
              <a:t>ГТО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C:\Users\user\Desktop\ГТО БЕЗ ГРАНИЦ\Отчет 2\Фото\Официальное тестирование\ДОУ №38\Первое официальное тестирование_лыжи_ дошкольники с ЗПР_2 марта 202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10" y="4294212"/>
            <a:ext cx="3547690" cy="516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Desktop\ГТО БЕЗ ГРАНИЦ\Отчет 2\Фото\Официальное тестирование\ДОУ №38\IMG_20210328_14362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971" y="4294212"/>
            <a:ext cx="3096344" cy="51354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1774910" y="9694812"/>
            <a:ext cx="12741190" cy="10982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Очень надеемся, что многие участники проекта «ГТО без границ» смогут успешно справиться с нормативными требованиями комплекса ГТО!!!</a:t>
            </a:r>
          </a:p>
        </p:txBody>
      </p:sp>
    </p:spTree>
    <p:extLst>
      <p:ext uri="{BB962C8B-B14F-4D97-AF65-F5344CB8AC3E}">
        <p14:creationId xmlns:p14="http://schemas.microsoft.com/office/powerpoint/2010/main" val="13464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9\Desktop\Корпоративка\ДРОЗД ЛОГО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372" y="1269876"/>
            <a:ext cx="588408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72891" y="5615999"/>
            <a:ext cx="13105456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 СРПФС «ДРОЗД-Череповец»: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Череповец, ул. </a:t>
            </a:r>
            <a:r>
              <a:rPr lang="ru-RU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Остинская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 5б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drozdcher@yandex.ru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елефон: (8202) 29 13 72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проекта: Светлана Евгеньевна </a:t>
            </a:r>
            <a:r>
              <a:rPr lang="ru-RU" sz="3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Шивринская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sesh61@mail.ru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елефон: 89646618088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208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Wingdings</vt:lpstr>
      <vt:lpstr>Тема Office</vt:lpstr>
      <vt:lpstr>Документ Microsoft Word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</dc:title>
  <dc:creator>Administrator</dc:creator>
  <cp:lastModifiedBy>Андрей Евгеньевич</cp:lastModifiedBy>
  <cp:revision>250</cp:revision>
  <dcterms:created xsi:type="dcterms:W3CDTF">2017-10-25T18:07:33Z</dcterms:created>
  <dcterms:modified xsi:type="dcterms:W3CDTF">2021-03-31T08:55:00Z</dcterms:modified>
</cp:coreProperties>
</file>