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6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00983" y="904748"/>
            <a:ext cx="4590033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635" y="465277"/>
            <a:ext cx="7618729" cy="95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75" y="1568083"/>
            <a:ext cx="12007850" cy="4179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2985" y="2526614"/>
            <a:ext cx="8611870" cy="186118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1161415">
              <a:lnSpc>
                <a:spcPts val="4630"/>
              </a:lnSpc>
              <a:spcBef>
                <a:spcPts val="695"/>
              </a:spcBef>
            </a:pPr>
            <a:r>
              <a:rPr sz="4300" spc="-10" dirty="0">
                <a:latin typeface="Times New Roman"/>
                <a:cs typeface="Times New Roman"/>
              </a:rPr>
              <a:t>"МОРЕ </a:t>
            </a:r>
            <a:r>
              <a:rPr sz="4300" spc="10" dirty="0">
                <a:latin typeface="Times New Roman"/>
                <a:cs typeface="Times New Roman"/>
              </a:rPr>
              <a:t>БЕЗ</a:t>
            </a:r>
            <a:r>
              <a:rPr sz="4300" spc="-10" dirty="0">
                <a:latin typeface="Times New Roman"/>
                <a:cs typeface="Times New Roman"/>
              </a:rPr>
              <a:t> </a:t>
            </a:r>
            <a:r>
              <a:rPr sz="4300" spc="-100" dirty="0">
                <a:latin typeface="Times New Roman"/>
                <a:cs typeface="Times New Roman"/>
              </a:rPr>
              <a:t>ГРАНИЦ</a:t>
            </a:r>
            <a:r>
              <a:rPr sz="4300" spc="20" dirty="0">
                <a:latin typeface="Times New Roman"/>
                <a:cs typeface="Times New Roman"/>
              </a:rPr>
              <a:t> </a:t>
            </a:r>
            <a:r>
              <a:rPr sz="4300" dirty="0">
                <a:latin typeface="Times New Roman"/>
                <a:cs typeface="Times New Roman"/>
              </a:rPr>
              <a:t>2.0": </a:t>
            </a:r>
            <a:r>
              <a:rPr sz="4300" spc="5" dirty="0">
                <a:latin typeface="Times New Roman"/>
                <a:cs typeface="Times New Roman"/>
              </a:rPr>
              <a:t> </a:t>
            </a:r>
            <a:r>
              <a:rPr sz="4300" spc="-10" dirty="0">
                <a:latin typeface="Times New Roman"/>
                <a:cs typeface="Times New Roman"/>
              </a:rPr>
              <a:t>ИНКЛЮЗИВНАЯ</a:t>
            </a:r>
            <a:r>
              <a:rPr sz="4300" spc="10" dirty="0">
                <a:latin typeface="Times New Roman"/>
                <a:cs typeface="Times New Roman"/>
              </a:rPr>
              <a:t> </a:t>
            </a:r>
            <a:r>
              <a:rPr sz="4300" spc="-70" dirty="0">
                <a:latin typeface="Times New Roman"/>
                <a:cs typeface="Times New Roman"/>
              </a:rPr>
              <a:t>ШКОЛА</a:t>
            </a:r>
            <a:r>
              <a:rPr sz="4300" spc="-45" dirty="0">
                <a:latin typeface="Times New Roman"/>
                <a:cs typeface="Times New Roman"/>
              </a:rPr>
              <a:t> </a:t>
            </a:r>
            <a:r>
              <a:rPr sz="4300" spc="-25" dirty="0">
                <a:latin typeface="Times New Roman"/>
                <a:cs typeface="Times New Roman"/>
              </a:rPr>
              <a:t>ГРЕБЛИ</a:t>
            </a:r>
            <a:endParaRPr sz="4300">
              <a:latin typeface="Times New Roman"/>
              <a:cs typeface="Times New Roman"/>
            </a:endParaRPr>
          </a:p>
          <a:p>
            <a:pPr marL="942340">
              <a:lnSpc>
                <a:spcPts val="4595"/>
              </a:lnSpc>
            </a:pPr>
            <a:r>
              <a:rPr sz="4300" spc="-10" dirty="0">
                <a:latin typeface="Times New Roman"/>
                <a:cs typeface="Times New Roman"/>
              </a:rPr>
              <a:t>ДЛЯ</a:t>
            </a:r>
            <a:r>
              <a:rPr sz="4300" spc="-5" dirty="0">
                <a:latin typeface="Times New Roman"/>
                <a:cs typeface="Times New Roman"/>
              </a:rPr>
              <a:t> </a:t>
            </a:r>
            <a:r>
              <a:rPr sz="4300" spc="-30" dirty="0">
                <a:latin typeface="Times New Roman"/>
                <a:cs typeface="Times New Roman"/>
              </a:rPr>
              <a:t>ДЕТЕЙ-ИНВАЛИДОВ.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8590" y="4819703"/>
            <a:ext cx="1441450" cy="108775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39"/>
              </a:spcBef>
            </a:pPr>
            <a:r>
              <a:rPr sz="2200" spc="-45" dirty="0">
                <a:latin typeface="Times New Roman"/>
                <a:cs typeface="Times New Roman"/>
              </a:rPr>
              <a:t>ТАГАНРОГ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200" smtClean="0">
                <a:latin typeface="Times New Roman"/>
                <a:cs typeface="Times New Roman"/>
              </a:rPr>
              <a:t>202</a:t>
            </a:r>
            <a:r>
              <a:rPr lang="ru-RU" sz="2200" dirty="0" smtClean="0">
                <a:latin typeface="Times New Roman"/>
                <a:cs typeface="Times New Roman"/>
              </a:rPr>
              <a:t>1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4855" y="609600"/>
            <a:ext cx="1542288" cy="12710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9488" y="701040"/>
            <a:ext cx="2609088" cy="774191"/>
          </a:xfrm>
          <a:prstGeom prst="rect">
            <a:avLst/>
          </a:prstGeom>
        </p:spPr>
      </p:pic>
      <p:pic>
        <p:nvPicPr>
          <p:cNvPr id="9218" name="Picture 2" descr="https://yt3.ggpht.com/a/AATXAJzApt5bC9iVHQAHdcbO2qp1O55KMuJmUJCuFA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609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385" y="840740"/>
            <a:ext cx="804989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597785" marR="5080" indent="-2585720">
              <a:lnSpc>
                <a:spcPts val="3890"/>
              </a:lnSpc>
              <a:spcBef>
                <a:spcPts val="585"/>
              </a:spcBef>
            </a:pPr>
            <a:r>
              <a:rPr sz="3600" spc="-15" dirty="0"/>
              <a:t>ПРОБЛЕМА</a:t>
            </a:r>
            <a:r>
              <a:rPr sz="3600" spc="-30" dirty="0"/>
              <a:t> </a:t>
            </a:r>
            <a:r>
              <a:rPr sz="3600" spc="-5" dirty="0"/>
              <a:t>СОЦИАЛИЗАЦИИ</a:t>
            </a:r>
            <a:r>
              <a:rPr sz="3600" spc="40" dirty="0"/>
              <a:t> </a:t>
            </a:r>
            <a:r>
              <a:rPr sz="3600" spc="-5" dirty="0"/>
              <a:t>ДЕТЕЙ </a:t>
            </a:r>
            <a:r>
              <a:rPr sz="3600" spc="-885" dirty="0"/>
              <a:t> </a:t>
            </a:r>
            <a:r>
              <a:rPr sz="3600" spc="-30" dirty="0"/>
              <a:t>ИНВАЛИДОВ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2173223"/>
            <a:ext cx="4337304" cy="41269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6801" y="2195906"/>
            <a:ext cx="5793740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54990" marR="548005" indent="1905" algn="ctr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5" dirty="0">
                <a:latin typeface="Times New Roman"/>
                <a:cs typeface="Times New Roman"/>
              </a:rPr>
              <a:t>данным </a:t>
            </a:r>
            <a:r>
              <a:rPr sz="2800" spc="-5" dirty="0">
                <a:latin typeface="Times New Roman"/>
                <a:cs typeface="Times New Roman"/>
              </a:rPr>
              <a:t>ПФР </a:t>
            </a:r>
            <a:r>
              <a:rPr sz="2800" spc="5" dirty="0">
                <a:latin typeface="Times New Roman"/>
                <a:cs typeface="Times New Roman"/>
              </a:rPr>
              <a:t>В </a:t>
            </a:r>
            <a:r>
              <a:rPr sz="2800" spc="-20" dirty="0">
                <a:latin typeface="Times New Roman"/>
                <a:cs typeface="Times New Roman"/>
              </a:rPr>
              <a:t>Ростовской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области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проживает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364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тысячи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человек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ограниченными</a:t>
            </a:r>
            <a:endParaRPr sz="28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возможностями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здоровья.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Это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около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9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процентов жителей </a:t>
            </a:r>
            <a:r>
              <a:rPr sz="2800" spc="5" dirty="0">
                <a:latin typeface="Times New Roman"/>
                <a:cs typeface="Times New Roman"/>
              </a:rPr>
              <a:t>региона. </a:t>
            </a:r>
            <a:r>
              <a:rPr sz="2800" spc="-5" dirty="0">
                <a:latin typeface="Times New Roman"/>
                <a:cs typeface="Times New Roman"/>
              </a:rPr>
              <a:t>Из </a:t>
            </a:r>
            <a:r>
              <a:rPr sz="2800" spc="5" dirty="0">
                <a:latin typeface="Times New Roman"/>
                <a:cs typeface="Times New Roman"/>
              </a:rPr>
              <a:t>них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инвалидов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III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группы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–115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тысяч</a:t>
            </a:r>
            <a:endParaRPr sz="2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человек,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группы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5" dirty="0">
                <a:latin typeface="Times New Roman"/>
                <a:cs typeface="Times New Roman"/>
              </a:rPr>
              <a:t>206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тысяч</a:t>
            </a:r>
            <a:endParaRPr sz="2800">
              <a:latin typeface="Times New Roman"/>
              <a:cs typeface="Times New Roman"/>
            </a:endParaRPr>
          </a:p>
          <a:p>
            <a:pPr marL="64135" marR="55244" algn="ctr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человек,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 </a:t>
            </a:r>
            <a:r>
              <a:rPr sz="2800" spc="-10" dirty="0">
                <a:latin typeface="Times New Roman"/>
                <a:cs typeface="Times New Roman"/>
              </a:rPr>
              <a:t>группы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–30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тысяч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человек,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детей-инвалидов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–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13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тысяч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человек.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2548" y="1087323"/>
            <a:ext cx="34061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ЦЕЛЬ</a:t>
            </a:r>
            <a:r>
              <a:rPr sz="3600" spc="-85" dirty="0"/>
              <a:t> </a:t>
            </a:r>
            <a:r>
              <a:rPr sz="3600" spc="-25" dirty="0"/>
              <a:t>ПРОЕКТА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43913" y="1965818"/>
            <a:ext cx="9766300" cy="1123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000" spc="-25" dirty="0">
                <a:latin typeface="Times New Roman"/>
                <a:cs typeface="Times New Roman"/>
              </a:rPr>
              <a:t>СОЗДАНИЕ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УСЛОВИЙ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ДЛЯ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ЗАНЯТИЙ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ИНВАЛИДОВ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 ЧЛЕНОВ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СЕМЕЙ</a:t>
            </a:r>
            <a:endParaRPr sz="2000">
              <a:latin typeface="Times New Roman"/>
              <a:cs typeface="Times New Roman"/>
            </a:endParaRPr>
          </a:p>
          <a:p>
            <a:pPr marR="112395" algn="ctr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Times New Roman"/>
                <a:cs typeface="Times New Roman"/>
              </a:rPr>
              <a:t>ФИЗИЧЕСКОЙ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45" dirty="0">
                <a:latin typeface="Times New Roman"/>
                <a:cs typeface="Times New Roman"/>
              </a:rPr>
              <a:t>КУЛЬТУРОЙ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СПОРТОМ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ВОДЕ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- </a:t>
            </a:r>
            <a:r>
              <a:rPr sz="2000" spc="-15" dirty="0">
                <a:latin typeface="Times New Roman"/>
                <a:cs typeface="Times New Roman"/>
              </a:rPr>
              <a:t>ГРЕБЛЕЙ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ЛОДКАХ</a:t>
            </a:r>
            <a:endParaRPr sz="2000">
              <a:latin typeface="Times New Roman"/>
              <a:cs typeface="Times New Roman"/>
            </a:endParaRPr>
          </a:p>
          <a:p>
            <a:pPr marR="108585" algn="ctr">
              <a:lnSpc>
                <a:spcPct val="100000"/>
              </a:lnSpc>
              <a:spcBef>
                <a:spcPts val="480"/>
              </a:spcBef>
            </a:pPr>
            <a:r>
              <a:rPr sz="2000" spc="-50" dirty="0">
                <a:latin typeface="Times New Roman"/>
                <a:cs typeface="Times New Roman"/>
              </a:rPr>
              <a:t>«ДРАКОН».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416" y="3066288"/>
            <a:ext cx="7714488" cy="3633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2989" y="468579"/>
            <a:ext cx="3987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0" dirty="0">
                <a:latin typeface="Times New Roman"/>
                <a:cs typeface="Times New Roman"/>
              </a:rPr>
              <a:t>ЗАДАЧИ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ПРОЕКТА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57348" y="1261617"/>
            <a:ext cx="698880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Задача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№1: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Подготовка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детей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инвалидов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членов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их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семей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20" dirty="0">
                <a:latin typeface="Times New Roman"/>
                <a:cs typeface="Times New Roman"/>
              </a:rPr>
              <a:t>гребле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лодках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«Дракон»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использованием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адаптивной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физической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культуры.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0048" y="2371343"/>
            <a:ext cx="7034783" cy="4005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6947" y="404825"/>
            <a:ext cx="591248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Задача</a:t>
            </a:r>
            <a:r>
              <a:rPr sz="2400" spc="15" dirty="0"/>
              <a:t> </a:t>
            </a:r>
            <a:r>
              <a:rPr sz="2400" spc="-10" dirty="0"/>
              <a:t>№2:</a:t>
            </a:r>
            <a:r>
              <a:rPr sz="2400" spc="5" dirty="0"/>
              <a:t> </a:t>
            </a:r>
            <a:r>
              <a:rPr sz="2400" spc="-10" dirty="0"/>
              <a:t>Проведение</a:t>
            </a:r>
            <a:r>
              <a:rPr sz="2400" spc="10" dirty="0"/>
              <a:t> </a:t>
            </a:r>
            <a:r>
              <a:rPr sz="2400" dirty="0"/>
              <a:t>занятий</a:t>
            </a:r>
            <a:r>
              <a:rPr sz="2400" spc="-15" dirty="0"/>
              <a:t> </a:t>
            </a:r>
            <a:r>
              <a:rPr sz="2400" dirty="0"/>
              <a:t>по</a:t>
            </a:r>
            <a:r>
              <a:rPr sz="2400" spc="-30" dirty="0"/>
              <a:t> </a:t>
            </a:r>
            <a:r>
              <a:rPr sz="2400" spc="-20" dirty="0"/>
              <a:t>гребле</a:t>
            </a:r>
            <a:r>
              <a:rPr sz="2400" spc="40" dirty="0"/>
              <a:t> </a:t>
            </a:r>
            <a:r>
              <a:rPr sz="2400" dirty="0"/>
              <a:t>на </a:t>
            </a:r>
            <a:r>
              <a:rPr sz="2400" spc="-585" dirty="0"/>
              <a:t> </a:t>
            </a:r>
            <a:r>
              <a:rPr sz="2400" spc="-25" dirty="0"/>
              <a:t>лодках</a:t>
            </a:r>
            <a:r>
              <a:rPr sz="2400" spc="-5" dirty="0"/>
              <a:t> </a:t>
            </a:r>
            <a:r>
              <a:rPr sz="2400" spc="-25" dirty="0"/>
              <a:t>Дракон</a:t>
            </a:r>
            <a:r>
              <a:rPr sz="2400" spc="5" dirty="0"/>
              <a:t> </a:t>
            </a:r>
            <a:r>
              <a:rPr sz="2400" dirty="0"/>
              <a:t>для </a:t>
            </a:r>
            <a:r>
              <a:rPr sz="2400" spc="-5" dirty="0"/>
              <a:t>детей</a:t>
            </a:r>
            <a:r>
              <a:rPr sz="2400" spc="10" dirty="0"/>
              <a:t> </a:t>
            </a:r>
            <a:r>
              <a:rPr sz="2400" spc="-5" dirty="0"/>
              <a:t>инвалидов</a:t>
            </a:r>
            <a:r>
              <a:rPr sz="2400" spc="-30" dirty="0"/>
              <a:t> </a:t>
            </a:r>
            <a:r>
              <a:rPr sz="2400" dirty="0"/>
              <a:t>и</a:t>
            </a:r>
            <a:r>
              <a:rPr sz="2400" spc="5" dirty="0"/>
              <a:t> </a:t>
            </a:r>
            <a:r>
              <a:rPr sz="2400" spc="-5" dirty="0"/>
              <a:t>членов </a:t>
            </a:r>
            <a:r>
              <a:rPr sz="2400" spc="-585" dirty="0"/>
              <a:t> </a:t>
            </a:r>
            <a:r>
              <a:rPr sz="2400" dirty="0"/>
              <a:t>их</a:t>
            </a:r>
            <a:r>
              <a:rPr sz="2400" spc="-10" dirty="0"/>
              <a:t> </a:t>
            </a:r>
            <a:r>
              <a:rPr sz="2400" spc="-5" dirty="0"/>
              <a:t>семей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2895600" y="1691627"/>
            <a:ext cx="6386830" cy="4884420"/>
            <a:chOff x="2895600" y="1691627"/>
            <a:chExt cx="6386830" cy="4884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95600" y="1691627"/>
              <a:ext cx="6386449" cy="4883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0671" y="1886712"/>
              <a:ext cx="6010655" cy="45079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1519" y="1340866"/>
            <a:ext cx="3627120" cy="215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800" spc="-15" dirty="0"/>
              <a:t>Задача</a:t>
            </a:r>
            <a:r>
              <a:rPr sz="2800" spc="-85" dirty="0"/>
              <a:t> </a:t>
            </a:r>
            <a:r>
              <a:rPr sz="2800" spc="5" dirty="0"/>
              <a:t>№3:</a:t>
            </a:r>
            <a:r>
              <a:rPr sz="2800" spc="-75" dirty="0"/>
              <a:t> </a:t>
            </a:r>
            <a:r>
              <a:rPr sz="2800" spc="-5" dirty="0"/>
              <a:t>Проведение </a:t>
            </a:r>
            <a:r>
              <a:rPr sz="2800" spc="-685" dirty="0"/>
              <a:t> </a:t>
            </a:r>
            <a:r>
              <a:rPr sz="2800" spc="5" dirty="0"/>
              <a:t>морских </a:t>
            </a:r>
            <a:r>
              <a:rPr sz="2800" spc="-15" dirty="0"/>
              <a:t>прогулок </a:t>
            </a:r>
            <a:r>
              <a:rPr sz="2800" dirty="0"/>
              <a:t>для </a:t>
            </a:r>
            <a:r>
              <a:rPr sz="2800" spc="5" dirty="0"/>
              <a:t> детей</a:t>
            </a:r>
            <a:r>
              <a:rPr sz="2800" spc="-60" dirty="0"/>
              <a:t> </a:t>
            </a:r>
            <a:r>
              <a:rPr sz="2800" dirty="0"/>
              <a:t>инвалидов</a:t>
            </a:r>
            <a:r>
              <a:rPr sz="2800" spc="-70" dirty="0"/>
              <a:t> </a:t>
            </a:r>
            <a:r>
              <a:rPr sz="2800" spc="5" dirty="0"/>
              <a:t>и</a:t>
            </a:r>
            <a:endParaRPr sz="2800"/>
          </a:p>
          <a:p>
            <a:pPr marL="350520" marR="341630" algn="ctr">
              <a:lnSpc>
                <a:spcPts val="3310"/>
              </a:lnSpc>
              <a:spcBef>
                <a:spcPts val="160"/>
              </a:spcBef>
            </a:pPr>
            <a:r>
              <a:rPr sz="2800" spc="5" dirty="0"/>
              <a:t>членов</a:t>
            </a:r>
            <a:r>
              <a:rPr sz="2800" spc="-65" dirty="0"/>
              <a:t> </a:t>
            </a:r>
            <a:r>
              <a:rPr sz="2800" spc="5" dirty="0"/>
              <a:t>их</a:t>
            </a:r>
            <a:r>
              <a:rPr sz="2800" spc="-50" dirty="0"/>
              <a:t> </a:t>
            </a:r>
            <a:r>
              <a:rPr sz="2800" spc="5" dirty="0"/>
              <a:t>семей</a:t>
            </a:r>
            <a:r>
              <a:rPr sz="2800" spc="-45" dirty="0"/>
              <a:t> </a:t>
            </a:r>
            <a:r>
              <a:rPr sz="2800" spc="5" dirty="0"/>
              <a:t>на </a:t>
            </a:r>
            <a:r>
              <a:rPr sz="2800" spc="-685" dirty="0"/>
              <a:t> </a:t>
            </a:r>
            <a:r>
              <a:rPr sz="2800" spc="-15" dirty="0"/>
              <a:t>лодках</a:t>
            </a:r>
            <a:r>
              <a:rPr sz="2800" spc="-55" dirty="0"/>
              <a:t> </a:t>
            </a:r>
            <a:r>
              <a:rPr sz="2800" spc="-20" dirty="0"/>
              <a:t>Дракон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865376" y="676719"/>
            <a:ext cx="4563745" cy="5960110"/>
            <a:chOff x="1865376" y="676719"/>
            <a:chExt cx="4563745" cy="5960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5376" y="676719"/>
              <a:ext cx="4563745" cy="59597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0448" y="871727"/>
              <a:ext cx="4187952" cy="5583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0" dirty="0"/>
              <a:t>МЕТОДЫ</a:t>
            </a:r>
            <a:r>
              <a:rPr spc="20" dirty="0"/>
              <a:t> </a:t>
            </a:r>
            <a:r>
              <a:rPr spc="-15" dirty="0"/>
              <a:t>РЕАЛИЗАЦИИ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0126" y="1676781"/>
            <a:ext cx="59956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Times New Roman"/>
                <a:cs typeface="Times New Roman"/>
              </a:rPr>
              <a:t>ИГРОВОЙ,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РЕПРОДУКТИВНЫЙ,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ПРОПЕДЕВТИКА.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" y="2746248"/>
            <a:ext cx="12025630" cy="4033520"/>
            <a:chOff x="15240" y="2746248"/>
            <a:chExt cx="12025630" cy="403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9648" y="2785907"/>
              <a:ext cx="5341111" cy="39937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19" y="2980944"/>
              <a:ext cx="4965191" cy="3617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" y="2746248"/>
              <a:ext cx="3457448" cy="26861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311" y="2941320"/>
              <a:ext cx="3081528" cy="23103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2856" y="2785872"/>
              <a:ext cx="3667759" cy="25704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67928" y="2980944"/>
              <a:ext cx="3291839" cy="2194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80310" marR="5080" indent="-2460625">
              <a:lnSpc>
                <a:spcPts val="3460"/>
              </a:lnSpc>
              <a:spcBef>
                <a:spcPts val="525"/>
              </a:spcBef>
            </a:pPr>
            <a:r>
              <a:rPr spc="-25" dirty="0"/>
              <a:t>КОЛИЧЕСТВЕННЫЕ</a:t>
            </a:r>
            <a:r>
              <a:rPr spc="50" dirty="0"/>
              <a:t> </a:t>
            </a:r>
            <a:r>
              <a:rPr spc="-5" dirty="0"/>
              <a:t>И</a:t>
            </a:r>
            <a:r>
              <a:rPr spc="-15" dirty="0"/>
              <a:t> </a:t>
            </a:r>
            <a:r>
              <a:rPr spc="-45" dirty="0"/>
              <a:t>КАЧЕСТВЕННЫЕ </a:t>
            </a:r>
            <a:r>
              <a:rPr spc="-785" dirty="0"/>
              <a:t> </a:t>
            </a:r>
            <a:r>
              <a:rPr spc="-50" dirty="0"/>
              <a:t>ПОКАЗАТЕЛИ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6879590">
              <a:lnSpc>
                <a:spcPct val="100000"/>
              </a:lnSpc>
              <a:spcBef>
                <a:spcPts val="630"/>
              </a:spcBef>
            </a:pPr>
            <a:r>
              <a:rPr spc="-5" dirty="0"/>
              <a:t>ПЛАНИРУЕТСЯ</a:t>
            </a:r>
            <a:r>
              <a:rPr spc="-40" dirty="0"/>
              <a:t> </a:t>
            </a:r>
            <a:r>
              <a:rPr spc="-25" dirty="0"/>
              <a:t>ЗАДЕЙСТВОВАТЬ</a:t>
            </a:r>
            <a:r>
              <a:rPr spc="-70" dirty="0"/>
              <a:t> </a:t>
            </a:r>
            <a:r>
              <a:rPr dirty="0"/>
              <a:t>50</a:t>
            </a:r>
          </a:p>
          <a:p>
            <a:pPr marL="7236459" marR="136525" indent="-302260">
              <a:lnSpc>
                <a:spcPct val="120100"/>
              </a:lnSpc>
              <a:tabLst>
                <a:tab pos="7980045" algn="l"/>
              </a:tabLst>
            </a:pPr>
            <a:r>
              <a:rPr spc="5" dirty="0"/>
              <a:t>ДЕТЕЙ	</a:t>
            </a:r>
            <a:r>
              <a:rPr spc="-20" dirty="0"/>
              <a:t>ИНВАЛИДОВ, ИНВАЛИДОВ </a:t>
            </a:r>
            <a:r>
              <a:rPr spc="5" dirty="0"/>
              <a:t>С </a:t>
            </a:r>
            <a:r>
              <a:rPr spc="-535" dirty="0"/>
              <a:t> </a:t>
            </a:r>
            <a:r>
              <a:rPr spc="-20" dirty="0"/>
              <a:t>ДЕТСТВА</a:t>
            </a:r>
            <a:r>
              <a:rPr spc="-65" dirty="0"/>
              <a:t> </a:t>
            </a:r>
            <a:r>
              <a:rPr spc="5" dirty="0"/>
              <a:t>И</a:t>
            </a:r>
            <a:r>
              <a:rPr spc="-15" dirty="0"/>
              <a:t> </a:t>
            </a:r>
            <a:r>
              <a:rPr spc="-5" dirty="0"/>
              <a:t>ЧЛЕНОВ</a:t>
            </a:r>
            <a:r>
              <a:rPr spc="-15" dirty="0"/>
              <a:t> </a:t>
            </a:r>
            <a:r>
              <a:rPr spc="-5" dirty="0"/>
              <a:t>ИХ</a:t>
            </a:r>
            <a:r>
              <a:rPr spc="-20" dirty="0"/>
              <a:t> </a:t>
            </a:r>
            <a:r>
              <a:rPr dirty="0"/>
              <a:t>СЕМЕЙ.</a:t>
            </a:r>
          </a:p>
          <a:p>
            <a:pPr marL="6797675" marR="5080" indent="953769">
              <a:lnSpc>
                <a:spcPct val="120100"/>
              </a:lnSpc>
              <a:spcBef>
                <a:spcPts val="1005"/>
              </a:spcBef>
            </a:pPr>
            <a:r>
              <a:rPr spc="-5" dirty="0"/>
              <a:t>ПОВЫШЕНИЕ </a:t>
            </a:r>
            <a:r>
              <a:rPr dirty="0"/>
              <a:t>УРОВНЯ </a:t>
            </a:r>
            <a:r>
              <a:rPr spc="5" dirty="0"/>
              <a:t> </a:t>
            </a:r>
            <a:r>
              <a:rPr spc="-10" dirty="0"/>
              <a:t>СОЦИАЛИЗАЦИИ </a:t>
            </a:r>
            <a:r>
              <a:rPr spc="5" dirty="0"/>
              <a:t>ДЕТЕЙ </a:t>
            </a:r>
            <a:r>
              <a:rPr spc="-20" dirty="0"/>
              <a:t>ИНВАЛИДОВ, </a:t>
            </a:r>
            <a:r>
              <a:rPr spc="-535" dirty="0"/>
              <a:t> </a:t>
            </a:r>
            <a:r>
              <a:rPr spc="-25" dirty="0"/>
              <a:t>ИНВАЛИДОВ</a:t>
            </a:r>
            <a:r>
              <a:rPr spc="-20" dirty="0"/>
              <a:t> </a:t>
            </a:r>
            <a:r>
              <a:rPr spc="5" dirty="0"/>
              <a:t>С</a:t>
            </a:r>
            <a:r>
              <a:rPr spc="-15" dirty="0"/>
              <a:t> </a:t>
            </a:r>
            <a:r>
              <a:rPr spc="-20" dirty="0"/>
              <a:t>ДЕТСТВА</a:t>
            </a:r>
            <a:r>
              <a:rPr spc="-40" dirty="0"/>
              <a:t> </a:t>
            </a:r>
            <a:r>
              <a:rPr spc="5" dirty="0"/>
              <a:t>И</a:t>
            </a:r>
            <a:r>
              <a:rPr spc="-15" dirty="0"/>
              <a:t> </a:t>
            </a:r>
            <a:r>
              <a:rPr spc="-5" dirty="0"/>
              <a:t>ИХ</a:t>
            </a:r>
            <a:r>
              <a:rPr spc="-15" dirty="0"/>
              <a:t> </a:t>
            </a:r>
            <a:r>
              <a:rPr dirty="0"/>
              <a:t>СЕМЕЙ;</a:t>
            </a:r>
          </a:p>
          <a:p>
            <a:pPr marL="7324725">
              <a:lnSpc>
                <a:spcPct val="100000"/>
              </a:lnSpc>
              <a:spcBef>
                <a:spcPts val="525"/>
              </a:spcBef>
            </a:pPr>
            <a:r>
              <a:rPr spc="-30" dirty="0"/>
              <a:t>УЛУЧШЕНИЕ</a:t>
            </a:r>
            <a:r>
              <a:rPr spc="-25" dirty="0"/>
              <a:t> </a:t>
            </a:r>
            <a:r>
              <a:rPr spc="-10" dirty="0"/>
              <a:t>ФИЗИЧЕСКОГО</a:t>
            </a:r>
            <a:r>
              <a:rPr spc="-75" dirty="0"/>
              <a:t> </a:t>
            </a:r>
            <a:r>
              <a:rPr spc="5" dirty="0"/>
              <a:t>И</a:t>
            </a:r>
          </a:p>
          <a:p>
            <a:pPr marL="6800215" marR="9525" indent="685800">
              <a:lnSpc>
                <a:spcPct val="120000"/>
              </a:lnSpc>
              <a:spcBef>
                <a:spcPts val="5"/>
              </a:spcBef>
            </a:pPr>
            <a:r>
              <a:rPr spc="-15" dirty="0"/>
              <a:t>ПСИХО-ЭМОЦИОНАЛЬНОГО </a:t>
            </a:r>
            <a:r>
              <a:rPr spc="-10" dirty="0"/>
              <a:t> </a:t>
            </a:r>
            <a:r>
              <a:rPr spc="-25" dirty="0"/>
              <a:t>СОСТОЯНИЕ </a:t>
            </a:r>
            <a:r>
              <a:rPr spc="-35" dirty="0"/>
              <a:t>МОЛОДЫХ </a:t>
            </a:r>
            <a:r>
              <a:rPr spc="-20" dirty="0"/>
              <a:t>ИНВАЛИДОВ, </a:t>
            </a:r>
            <a:r>
              <a:rPr spc="-15" dirty="0"/>
              <a:t> </a:t>
            </a:r>
            <a:r>
              <a:rPr spc="-25" dirty="0"/>
              <a:t>ИНВАЛИДОВ</a:t>
            </a:r>
            <a:r>
              <a:rPr spc="-20" dirty="0"/>
              <a:t> </a:t>
            </a:r>
            <a:r>
              <a:rPr spc="5" dirty="0"/>
              <a:t>С</a:t>
            </a:r>
            <a:r>
              <a:rPr spc="-15" dirty="0"/>
              <a:t> </a:t>
            </a:r>
            <a:r>
              <a:rPr spc="-20" dirty="0"/>
              <a:t>ДЕТСТВА</a:t>
            </a:r>
            <a:r>
              <a:rPr spc="-40" dirty="0"/>
              <a:t> </a:t>
            </a:r>
            <a:r>
              <a:rPr spc="5" dirty="0"/>
              <a:t>И</a:t>
            </a:r>
            <a:r>
              <a:rPr spc="-15" dirty="0"/>
              <a:t> </a:t>
            </a:r>
            <a:r>
              <a:rPr spc="-5" dirty="0"/>
              <a:t>ИХ</a:t>
            </a:r>
            <a:r>
              <a:rPr spc="-15" dirty="0"/>
              <a:t> </a:t>
            </a:r>
            <a:r>
              <a:rPr dirty="0"/>
              <a:t>СЕМЕЙ.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93776" y="1408125"/>
            <a:ext cx="6398895" cy="4981575"/>
            <a:chOff x="493776" y="1408125"/>
            <a:chExt cx="6398895" cy="4981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1408125"/>
              <a:ext cx="6398641" cy="498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848" y="1603247"/>
              <a:ext cx="6022847" cy="46055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329" y="418033"/>
            <a:ext cx="8621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ДАЛЬНЕЙШАЯ</a:t>
            </a:r>
            <a:r>
              <a:rPr sz="3600" spc="5" dirty="0"/>
              <a:t> </a:t>
            </a:r>
            <a:r>
              <a:rPr sz="3600" spc="-5" dirty="0"/>
              <a:t>РЕАЛИЗАЦИЯ</a:t>
            </a:r>
            <a:r>
              <a:rPr sz="3600" spc="-15" dirty="0"/>
              <a:t> </a:t>
            </a:r>
            <a:r>
              <a:rPr sz="3600" spc="-25" dirty="0"/>
              <a:t>ПРОЕКТА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818634" y="1405318"/>
            <a:ext cx="6682105" cy="1272143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lang="ru-RU" sz="2400" spc="-5" dirty="0" smtClean="0">
                <a:latin typeface="Times New Roman"/>
                <a:cs typeface="Times New Roman"/>
              </a:rPr>
              <a:t>ДЕЙСТВУЮЩАЯ НА ПОСТОЯННОЙ ОСНОВЕ </a:t>
            </a:r>
            <a:r>
              <a:rPr sz="2400" spc="-5" smtClean="0">
                <a:latin typeface="Times New Roman"/>
                <a:cs typeface="Times New Roman"/>
              </a:rPr>
              <a:t>ИНКЛЮЗИВНАЯ</a:t>
            </a:r>
            <a:r>
              <a:rPr sz="2400" spc="10" smtClean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ШКОЛА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ГРЕБЛИ </a:t>
            </a:r>
            <a:r>
              <a:rPr sz="2400" spc="-5" dirty="0">
                <a:latin typeface="Times New Roman"/>
                <a:cs typeface="Times New Roman"/>
              </a:rPr>
              <a:t>ДЛЯ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ДЕТЕЙ-</a:t>
            </a:r>
            <a:endParaRPr sz="2400">
              <a:latin typeface="Times New Roman"/>
              <a:cs typeface="Times New Roman"/>
            </a:endParaRPr>
          </a:p>
          <a:p>
            <a:pPr marL="227329" algn="ctr">
              <a:lnSpc>
                <a:spcPct val="100000"/>
              </a:lnSpc>
              <a:spcBef>
                <a:spcPts val="575"/>
              </a:spcBef>
            </a:pPr>
            <a:r>
              <a:rPr sz="2400" spc="-25" dirty="0">
                <a:latin typeface="Times New Roman"/>
                <a:cs typeface="Times New Roman"/>
              </a:rPr>
              <a:t>ИНВАЛИДОВ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ТАГАНРОГЕ.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1085088"/>
            <a:ext cx="3157727" cy="5474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189</Words>
  <Application>Microsoft Office PowerPoint</Application>
  <PresentationFormat>Произвольный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ПРОБЛЕМА СОЦИАЛИЗАЦИИ ДЕТЕЙ  ИНВАЛИДОВ</vt:lpstr>
      <vt:lpstr>ЦЕЛЬ ПРОЕКТА</vt:lpstr>
      <vt:lpstr>Слайд 4</vt:lpstr>
      <vt:lpstr>Задача №2: Проведение занятий по гребле на  лодках Дракон для детей инвалидов и членов  их семей</vt:lpstr>
      <vt:lpstr>Задача №3: Проведение  морских прогулок для  детей инвалидов и членов их семей на  лодках Дракон</vt:lpstr>
      <vt:lpstr>МЕТОДЫ РЕАЛИЗАЦИИ</vt:lpstr>
      <vt:lpstr>КОЛИЧЕСТВЕННЫЕ И КАЧЕСТВЕННЫЕ  ПОКАЗАТЕЛИ</vt:lpstr>
      <vt:lpstr>ДАЛЬНЕЙШАЯ РЕАЛИЗАЦИЯ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Данила</cp:lastModifiedBy>
  <cp:revision>4</cp:revision>
  <dcterms:created xsi:type="dcterms:W3CDTF">2021-07-19T11:50:44Z</dcterms:created>
  <dcterms:modified xsi:type="dcterms:W3CDTF">2021-07-19T12:01:57Z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2021-07-19T00:00:00Z</vt:filetime>
  </property>
</Properties>
</file>