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77" r:id="rId10"/>
    <p:sldId id="272" r:id="rId11"/>
    <p:sldId id="279" r:id="rId12"/>
    <p:sldId id="280" r:id="rId13"/>
    <p:sldId id="281" r:id="rId14"/>
    <p:sldId id="282" r:id="rId15"/>
    <p:sldId id="283" r:id="rId16"/>
    <p:sldId id="269" r:id="rId17"/>
    <p:sldId id="270" r:id="rId18"/>
    <p:sldId id="275" r:id="rId19"/>
    <p:sldId id="271" r:id="rId20"/>
    <p:sldId id="276" r:id="rId21"/>
  </p:sldIdLst>
  <p:sldSz cx="12192000" cy="6858000"/>
  <p:notesSz cx="6858000" cy="9144000"/>
  <p:embeddedFontLst>
    <p:embeddedFont>
      <p:font typeface="Century Gothic" pitchFamily="34" charset="0"/>
      <p:regular r:id="rId23"/>
      <p:bold r:id="rId24"/>
      <p:italic r:id="rId25"/>
      <p:boldItalic r:id="rId26"/>
    </p:embeddedFont>
    <p:embeddedFont>
      <p:font typeface="Palatino Linotype" pitchFamily="18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Mnta9eeceYmCXClEvJ3CIsBJx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648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6881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jp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jpg"/><Relationship Id="rId10" Type="http://schemas.openxmlformats.org/officeDocument/2006/relationships/image" Target="../media/image52.png"/><Relationship Id="rId19" Type="http://schemas.openxmlformats.org/officeDocument/2006/relationships/image" Target="../media/image61.jp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gif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24412" y="0"/>
            <a:ext cx="12167870" cy="6858000"/>
          </a:xfrm>
          <a:custGeom>
            <a:avLst/>
            <a:gdLst/>
            <a:ahLst/>
            <a:cxnLst/>
            <a:rect l="l" t="t" r="r" b="b"/>
            <a:pathLst>
              <a:path w="12167870" h="6858000" extrusionOk="0">
                <a:moveTo>
                  <a:pt x="12167587" y="0"/>
                </a:moveTo>
                <a:lnTo>
                  <a:pt x="0" y="0"/>
                </a:lnTo>
                <a:lnTo>
                  <a:pt x="0" y="6858000"/>
                </a:lnTo>
                <a:lnTo>
                  <a:pt x="12167587" y="6858000"/>
                </a:lnTo>
                <a:lnTo>
                  <a:pt x="12167587" y="0"/>
                </a:lnTo>
                <a:close/>
              </a:path>
            </a:pathLst>
          </a:custGeom>
          <a:solidFill>
            <a:srgbClr val="01518D">
              <a:alpha val="5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-564" y="-3917"/>
            <a:ext cx="6083299" cy="6290627"/>
          </a:xfrm>
          <a:prstGeom prst="rect">
            <a:avLst/>
          </a:prstGeom>
          <a:blipFill rotWithShape="1">
            <a:blip r:embed="rId4">
              <a:alphaModFix amt="4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1908606" y="602310"/>
            <a:ext cx="22860" cy="826135"/>
          </a:xfrm>
          <a:custGeom>
            <a:avLst/>
            <a:gdLst/>
            <a:ahLst/>
            <a:cxnLst/>
            <a:rect l="l" t="t" r="r" b="b"/>
            <a:pathLst>
              <a:path w="22860" h="826135" extrusionOk="0">
                <a:moveTo>
                  <a:pt x="22428" y="0"/>
                </a:moveTo>
                <a:lnTo>
                  <a:pt x="0" y="0"/>
                </a:lnTo>
                <a:lnTo>
                  <a:pt x="0" y="825830"/>
                </a:lnTo>
                <a:lnTo>
                  <a:pt x="22428" y="825830"/>
                </a:lnTo>
                <a:lnTo>
                  <a:pt x="224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2223899" y="602286"/>
            <a:ext cx="230026" cy="20415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2482385" y="648456"/>
            <a:ext cx="101206" cy="15769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2607182" y="648456"/>
            <a:ext cx="101206" cy="15769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2735690" y="652176"/>
            <a:ext cx="96621" cy="15081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2867945" y="594841"/>
            <a:ext cx="96621" cy="20815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2996481" y="648456"/>
            <a:ext cx="101206" cy="15769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3124989" y="652176"/>
            <a:ext cx="220555" cy="15082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3377451" y="648450"/>
            <a:ext cx="103784" cy="15769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2223857" y="885442"/>
            <a:ext cx="115570" cy="208279"/>
          </a:xfrm>
          <a:custGeom>
            <a:avLst/>
            <a:gdLst/>
            <a:ahLst/>
            <a:cxnLst/>
            <a:rect l="l" t="t" r="r" b="b"/>
            <a:pathLst>
              <a:path w="115569" h="208280" extrusionOk="0">
                <a:moveTo>
                  <a:pt x="55905" y="0"/>
                </a:moveTo>
                <a:lnTo>
                  <a:pt x="33020" y="4067"/>
                </a:lnTo>
                <a:lnTo>
                  <a:pt x="15374" y="15982"/>
                </a:lnTo>
                <a:lnTo>
                  <a:pt x="4018" y="35318"/>
                </a:lnTo>
                <a:lnTo>
                  <a:pt x="0" y="61645"/>
                </a:lnTo>
                <a:lnTo>
                  <a:pt x="0" y="146507"/>
                </a:lnTo>
                <a:lnTo>
                  <a:pt x="4068" y="172790"/>
                </a:lnTo>
                <a:lnTo>
                  <a:pt x="15557" y="192030"/>
                </a:lnTo>
                <a:lnTo>
                  <a:pt x="33389" y="203850"/>
                </a:lnTo>
                <a:lnTo>
                  <a:pt x="56489" y="207873"/>
                </a:lnTo>
                <a:lnTo>
                  <a:pt x="80061" y="203918"/>
                </a:lnTo>
                <a:lnTo>
                  <a:pt x="97990" y="192355"/>
                </a:lnTo>
                <a:lnTo>
                  <a:pt x="109789" y="173642"/>
                </a:lnTo>
                <a:lnTo>
                  <a:pt x="114973" y="148234"/>
                </a:lnTo>
                <a:lnTo>
                  <a:pt x="91744" y="148234"/>
                </a:lnTo>
                <a:lnTo>
                  <a:pt x="88256" y="164748"/>
                </a:lnTo>
                <a:lnTo>
                  <a:pt x="81218" y="176474"/>
                </a:lnTo>
                <a:lnTo>
                  <a:pt x="70629" y="183469"/>
                </a:lnTo>
                <a:lnTo>
                  <a:pt x="56489" y="185788"/>
                </a:lnTo>
                <a:lnTo>
                  <a:pt x="43113" y="183402"/>
                </a:lnTo>
                <a:lnTo>
                  <a:pt x="32694" y="176153"/>
                </a:lnTo>
                <a:lnTo>
                  <a:pt x="25930" y="163901"/>
                </a:lnTo>
                <a:lnTo>
                  <a:pt x="23520" y="146507"/>
                </a:lnTo>
                <a:lnTo>
                  <a:pt x="23520" y="61645"/>
                </a:lnTo>
                <a:lnTo>
                  <a:pt x="25836" y="44093"/>
                </a:lnTo>
                <a:lnTo>
                  <a:pt x="32370" y="31753"/>
                </a:lnTo>
                <a:lnTo>
                  <a:pt x="42503" y="24466"/>
                </a:lnTo>
                <a:lnTo>
                  <a:pt x="55613" y="22072"/>
                </a:lnTo>
                <a:lnTo>
                  <a:pt x="69628" y="24357"/>
                </a:lnTo>
                <a:lnTo>
                  <a:pt x="80173" y="31319"/>
                </a:lnTo>
                <a:lnTo>
                  <a:pt x="87115" y="43123"/>
                </a:lnTo>
                <a:lnTo>
                  <a:pt x="90322" y="59931"/>
                </a:lnTo>
                <a:lnTo>
                  <a:pt x="113538" y="59931"/>
                </a:lnTo>
                <a:lnTo>
                  <a:pt x="108526" y="34236"/>
                </a:lnTo>
                <a:lnTo>
                  <a:pt x="96875" y="15449"/>
                </a:lnTo>
                <a:lnTo>
                  <a:pt x="79147" y="3920"/>
                </a:lnTo>
                <a:lnTo>
                  <a:pt x="559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2386799" y="959985"/>
            <a:ext cx="22860" cy="129539"/>
          </a:xfrm>
          <a:custGeom>
            <a:avLst/>
            <a:gdLst/>
            <a:ahLst/>
            <a:cxnLst/>
            <a:rect l="l" t="t" r="r" b="b"/>
            <a:pathLst>
              <a:path w="22860" h="129540" extrusionOk="0">
                <a:moveTo>
                  <a:pt x="0" y="129540"/>
                </a:moveTo>
                <a:lnTo>
                  <a:pt x="22351" y="129540"/>
                </a:lnTo>
                <a:lnTo>
                  <a:pt x="22351" y="0"/>
                </a:lnTo>
                <a:lnTo>
                  <a:pt x="0" y="0"/>
                </a:lnTo>
                <a:lnTo>
                  <a:pt x="0" y="1295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2350947" y="939665"/>
            <a:ext cx="94615" cy="20320"/>
          </a:xfrm>
          <a:custGeom>
            <a:avLst/>
            <a:gdLst/>
            <a:ahLst/>
            <a:cxnLst/>
            <a:rect l="l" t="t" r="r" b="b"/>
            <a:pathLst>
              <a:path w="94614" h="20319" extrusionOk="0">
                <a:moveTo>
                  <a:pt x="0" y="20320"/>
                </a:moveTo>
                <a:lnTo>
                  <a:pt x="94056" y="20320"/>
                </a:lnTo>
                <a:lnTo>
                  <a:pt x="94056" y="0"/>
                </a:lnTo>
                <a:lnTo>
                  <a:pt x="0" y="0"/>
                </a:lnTo>
                <a:lnTo>
                  <a:pt x="0" y="20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2451629" y="939055"/>
            <a:ext cx="112395" cy="205740"/>
          </a:xfrm>
          <a:custGeom>
            <a:avLst/>
            <a:gdLst/>
            <a:ahLst/>
            <a:cxnLst/>
            <a:rect l="l" t="t" r="r" b="b"/>
            <a:pathLst>
              <a:path w="112394" h="205740" extrusionOk="0">
                <a:moveTo>
                  <a:pt x="111836" y="0"/>
                </a:moveTo>
                <a:lnTo>
                  <a:pt x="88607" y="0"/>
                </a:lnTo>
                <a:lnTo>
                  <a:pt x="58216" y="102362"/>
                </a:lnTo>
                <a:lnTo>
                  <a:pt x="23799" y="0"/>
                </a:lnTo>
                <a:lnTo>
                  <a:pt x="0" y="0"/>
                </a:lnTo>
                <a:lnTo>
                  <a:pt x="48463" y="135343"/>
                </a:lnTo>
                <a:lnTo>
                  <a:pt x="40436" y="162001"/>
                </a:lnTo>
                <a:lnTo>
                  <a:pt x="37458" y="170563"/>
                </a:lnTo>
                <a:lnTo>
                  <a:pt x="33621" y="177376"/>
                </a:lnTo>
                <a:lnTo>
                  <a:pt x="28172" y="181876"/>
                </a:lnTo>
                <a:lnTo>
                  <a:pt x="20358" y="183502"/>
                </a:lnTo>
                <a:lnTo>
                  <a:pt x="11760" y="183502"/>
                </a:lnTo>
                <a:lnTo>
                  <a:pt x="11760" y="205295"/>
                </a:lnTo>
                <a:lnTo>
                  <a:pt x="24091" y="205295"/>
                </a:lnTo>
                <a:lnTo>
                  <a:pt x="38322" y="202459"/>
                </a:lnTo>
                <a:lnTo>
                  <a:pt x="48896" y="194433"/>
                </a:lnTo>
                <a:lnTo>
                  <a:pt x="56672" y="181946"/>
                </a:lnTo>
                <a:lnTo>
                  <a:pt x="62509" y="165722"/>
                </a:lnTo>
                <a:lnTo>
                  <a:pt x="1118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2561214" y="939049"/>
            <a:ext cx="128270" cy="184150"/>
          </a:xfrm>
          <a:custGeom>
            <a:avLst/>
            <a:gdLst/>
            <a:ahLst/>
            <a:cxnLst/>
            <a:rect l="l" t="t" r="r" b="b"/>
            <a:pathLst>
              <a:path w="128269" h="184150" extrusionOk="0">
                <a:moveTo>
                  <a:pt x="128168" y="129895"/>
                </a:moveTo>
                <a:lnTo>
                  <a:pt x="0" y="129895"/>
                </a:lnTo>
                <a:lnTo>
                  <a:pt x="0" y="184086"/>
                </a:lnTo>
                <a:lnTo>
                  <a:pt x="21805" y="184086"/>
                </a:lnTo>
                <a:lnTo>
                  <a:pt x="21805" y="150825"/>
                </a:lnTo>
                <a:lnTo>
                  <a:pt x="128168" y="150825"/>
                </a:lnTo>
                <a:lnTo>
                  <a:pt x="128168" y="129895"/>
                </a:lnTo>
                <a:close/>
              </a:path>
              <a:path w="128269" h="184150" extrusionOk="0">
                <a:moveTo>
                  <a:pt x="128168" y="150825"/>
                </a:moveTo>
                <a:lnTo>
                  <a:pt x="106387" y="150825"/>
                </a:lnTo>
                <a:lnTo>
                  <a:pt x="106387" y="184086"/>
                </a:lnTo>
                <a:lnTo>
                  <a:pt x="128168" y="184086"/>
                </a:lnTo>
                <a:lnTo>
                  <a:pt x="128168" y="150825"/>
                </a:lnTo>
                <a:close/>
              </a:path>
              <a:path w="128269" h="184150" extrusionOk="0">
                <a:moveTo>
                  <a:pt x="111251" y="0"/>
                </a:moveTo>
                <a:lnTo>
                  <a:pt x="28105" y="0"/>
                </a:lnTo>
                <a:lnTo>
                  <a:pt x="27781" y="17387"/>
                </a:lnTo>
                <a:lnTo>
                  <a:pt x="27214" y="34742"/>
                </a:lnTo>
                <a:lnTo>
                  <a:pt x="23492" y="87556"/>
                </a:lnTo>
                <a:lnTo>
                  <a:pt x="11188" y="129895"/>
                </a:lnTo>
                <a:lnTo>
                  <a:pt x="36410" y="129895"/>
                </a:lnTo>
                <a:lnTo>
                  <a:pt x="45537" y="90983"/>
                </a:lnTo>
                <a:lnTo>
                  <a:pt x="48896" y="47453"/>
                </a:lnTo>
                <a:lnTo>
                  <a:pt x="49606" y="20929"/>
                </a:lnTo>
                <a:lnTo>
                  <a:pt x="111251" y="20929"/>
                </a:lnTo>
                <a:lnTo>
                  <a:pt x="111251" y="0"/>
                </a:lnTo>
                <a:close/>
              </a:path>
              <a:path w="128269" h="184150" extrusionOk="0">
                <a:moveTo>
                  <a:pt x="111251" y="20929"/>
                </a:moveTo>
                <a:lnTo>
                  <a:pt x="88887" y="20929"/>
                </a:lnTo>
                <a:lnTo>
                  <a:pt x="88887" y="129895"/>
                </a:lnTo>
                <a:lnTo>
                  <a:pt x="111251" y="129895"/>
                </a:lnTo>
                <a:lnTo>
                  <a:pt x="111251" y="209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2707533" y="935329"/>
            <a:ext cx="104139" cy="158115"/>
          </a:xfrm>
          <a:custGeom>
            <a:avLst/>
            <a:gdLst/>
            <a:ahLst/>
            <a:cxnLst/>
            <a:rect l="l" t="t" r="r" b="b"/>
            <a:pathLst>
              <a:path w="104139" h="158115" extrusionOk="0">
                <a:moveTo>
                  <a:pt x="50457" y="0"/>
                </a:moveTo>
                <a:lnTo>
                  <a:pt x="13722" y="14406"/>
                </a:lnTo>
                <a:lnTo>
                  <a:pt x="44" y="54762"/>
                </a:lnTo>
                <a:lnTo>
                  <a:pt x="0" y="102362"/>
                </a:lnTo>
                <a:lnTo>
                  <a:pt x="3525" y="125886"/>
                </a:lnTo>
                <a:lnTo>
                  <a:pt x="13582" y="143254"/>
                </a:lnTo>
                <a:lnTo>
                  <a:pt x="29392" y="154009"/>
                </a:lnTo>
                <a:lnTo>
                  <a:pt x="50177" y="157695"/>
                </a:lnTo>
                <a:lnTo>
                  <a:pt x="71776" y="154376"/>
                </a:lnTo>
                <a:lnTo>
                  <a:pt x="88163" y="144687"/>
                </a:lnTo>
                <a:lnTo>
                  <a:pt x="94413" y="135623"/>
                </a:lnTo>
                <a:lnTo>
                  <a:pt x="50736" y="135623"/>
                </a:lnTo>
                <a:lnTo>
                  <a:pt x="39014" y="133651"/>
                </a:lnTo>
                <a:lnTo>
                  <a:pt x="30278" y="127593"/>
                </a:lnTo>
                <a:lnTo>
                  <a:pt x="24820" y="117235"/>
                </a:lnTo>
                <a:lnTo>
                  <a:pt x="22936" y="102362"/>
                </a:lnTo>
                <a:lnTo>
                  <a:pt x="22936" y="88607"/>
                </a:lnTo>
                <a:lnTo>
                  <a:pt x="101777" y="88607"/>
                </a:lnTo>
                <a:lnTo>
                  <a:pt x="101777" y="69964"/>
                </a:lnTo>
                <a:lnTo>
                  <a:pt x="22936" y="69964"/>
                </a:lnTo>
                <a:lnTo>
                  <a:pt x="22936" y="54762"/>
                </a:lnTo>
                <a:lnTo>
                  <a:pt x="24820" y="40012"/>
                </a:lnTo>
                <a:lnTo>
                  <a:pt x="30278" y="29640"/>
                </a:lnTo>
                <a:lnTo>
                  <a:pt x="39014" y="23513"/>
                </a:lnTo>
                <a:lnTo>
                  <a:pt x="50736" y="21501"/>
                </a:lnTo>
                <a:lnTo>
                  <a:pt x="92072" y="21501"/>
                </a:lnTo>
                <a:lnTo>
                  <a:pt x="87837" y="14406"/>
                </a:lnTo>
                <a:lnTo>
                  <a:pt x="71661" y="3682"/>
                </a:lnTo>
                <a:lnTo>
                  <a:pt x="50457" y="0"/>
                </a:lnTo>
                <a:close/>
              </a:path>
              <a:path w="104139" h="158115" extrusionOk="0">
                <a:moveTo>
                  <a:pt x="103784" y="107810"/>
                </a:moveTo>
                <a:lnTo>
                  <a:pt x="81419" y="107810"/>
                </a:lnTo>
                <a:lnTo>
                  <a:pt x="78241" y="120257"/>
                </a:lnTo>
                <a:lnTo>
                  <a:pt x="72321" y="128917"/>
                </a:lnTo>
                <a:lnTo>
                  <a:pt x="63279" y="133977"/>
                </a:lnTo>
                <a:lnTo>
                  <a:pt x="50736" y="135623"/>
                </a:lnTo>
                <a:lnTo>
                  <a:pt x="94413" y="135623"/>
                </a:lnTo>
                <a:lnTo>
                  <a:pt x="98958" y="129031"/>
                </a:lnTo>
                <a:lnTo>
                  <a:pt x="103784" y="107810"/>
                </a:lnTo>
                <a:close/>
              </a:path>
              <a:path w="104139" h="158115" extrusionOk="0">
                <a:moveTo>
                  <a:pt x="92072" y="21501"/>
                </a:moveTo>
                <a:lnTo>
                  <a:pt x="50736" y="21501"/>
                </a:lnTo>
                <a:lnTo>
                  <a:pt x="62841" y="23513"/>
                </a:lnTo>
                <a:lnTo>
                  <a:pt x="71851" y="29640"/>
                </a:lnTo>
                <a:lnTo>
                  <a:pt x="77473" y="40012"/>
                </a:lnTo>
                <a:lnTo>
                  <a:pt x="79413" y="54762"/>
                </a:lnTo>
                <a:lnTo>
                  <a:pt x="79413" y="69964"/>
                </a:lnTo>
                <a:lnTo>
                  <a:pt x="101777" y="69964"/>
                </a:lnTo>
                <a:lnTo>
                  <a:pt x="101732" y="54762"/>
                </a:lnTo>
                <a:lnTo>
                  <a:pt x="98154" y="31691"/>
                </a:lnTo>
                <a:lnTo>
                  <a:pt x="92072" y="215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2840920" y="1022875"/>
            <a:ext cx="22860" cy="67310"/>
          </a:xfrm>
          <a:custGeom>
            <a:avLst/>
            <a:gdLst/>
            <a:ahLst/>
            <a:cxnLst/>
            <a:rect l="l" t="t" r="r" b="b"/>
            <a:pathLst>
              <a:path w="22860" h="67309" extrusionOk="0">
                <a:moveTo>
                  <a:pt x="0" y="67309"/>
                </a:moveTo>
                <a:lnTo>
                  <a:pt x="22364" y="67309"/>
                </a:lnTo>
                <a:lnTo>
                  <a:pt x="22364" y="0"/>
                </a:lnTo>
                <a:lnTo>
                  <a:pt x="0" y="0"/>
                </a:lnTo>
                <a:lnTo>
                  <a:pt x="0" y="67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2912890" y="1022875"/>
            <a:ext cx="22860" cy="67310"/>
          </a:xfrm>
          <a:custGeom>
            <a:avLst/>
            <a:gdLst/>
            <a:ahLst/>
            <a:cxnLst/>
            <a:rect l="l" t="t" r="r" b="b"/>
            <a:pathLst>
              <a:path w="22860" h="67309" extrusionOk="0">
                <a:moveTo>
                  <a:pt x="0" y="67309"/>
                </a:moveTo>
                <a:lnTo>
                  <a:pt x="22644" y="67309"/>
                </a:lnTo>
                <a:lnTo>
                  <a:pt x="22644" y="0"/>
                </a:lnTo>
                <a:lnTo>
                  <a:pt x="0" y="0"/>
                </a:lnTo>
                <a:lnTo>
                  <a:pt x="0" y="67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840920" y="1001285"/>
            <a:ext cx="94615" cy="21590"/>
          </a:xfrm>
          <a:custGeom>
            <a:avLst/>
            <a:gdLst/>
            <a:ahLst/>
            <a:cxnLst/>
            <a:rect l="l" t="t" r="r" b="b"/>
            <a:pathLst>
              <a:path w="94614" h="21590" extrusionOk="0">
                <a:moveTo>
                  <a:pt x="0" y="21590"/>
                </a:moveTo>
                <a:lnTo>
                  <a:pt x="94614" y="21590"/>
                </a:lnTo>
                <a:lnTo>
                  <a:pt x="94614" y="0"/>
                </a:lnTo>
                <a:lnTo>
                  <a:pt x="0" y="0"/>
                </a:lnTo>
                <a:lnTo>
                  <a:pt x="0" y="215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0" name="Google Shape;110;p1"/>
          <p:cNvSpPr/>
          <p:nvPr/>
        </p:nvSpPr>
        <p:spPr>
          <a:xfrm>
            <a:off x="2840920" y="939055"/>
            <a:ext cx="22860" cy="62230"/>
          </a:xfrm>
          <a:custGeom>
            <a:avLst/>
            <a:gdLst/>
            <a:ahLst/>
            <a:cxnLst/>
            <a:rect l="l" t="t" r="r" b="b"/>
            <a:pathLst>
              <a:path w="22860" h="62230" extrusionOk="0">
                <a:moveTo>
                  <a:pt x="0" y="62230"/>
                </a:moveTo>
                <a:lnTo>
                  <a:pt x="22364" y="62230"/>
                </a:lnTo>
                <a:lnTo>
                  <a:pt x="22364" y="0"/>
                </a:lnTo>
                <a:lnTo>
                  <a:pt x="0" y="0"/>
                </a:lnTo>
                <a:lnTo>
                  <a:pt x="0" y="622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1" name="Google Shape;111;p1"/>
          <p:cNvSpPr/>
          <p:nvPr/>
        </p:nvSpPr>
        <p:spPr>
          <a:xfrm>
            <a:off x="2912890" y="939055"/>
            <a:ext cx="22860" cy="62230"/>
          </a:xfrm>
          <a:custGeom>
            <a:avLst/>
            <a:gdLst/>
            <a:ahLst/>
            <a:cxnLst/>
            <a:rect l="l" t="t" r="r" b="b"/>
            <a:pathLst>
              <a:path w="22860" h="62230" extrusionOk="0">
                <a:moveTo>
                  <a:pt x="0" y="62230"/>
                </a:moveTo>
                <a:lnTo>
                  <a:pt x="22644" y="62230"/>
                </a:lnTo>
                <a:lnTo>
                  <a:pt x="22644" y="0"/>
                </a:lnTo>
                <a:lnTo>
                  <a:pt x="0" y="0"/>
                </a:lnTo>
                <a:lnTo>
                  <a:pt x="0" y="622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2962249" y="939055"/>
            <a:ext cx="96342" cy="150812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3220168" y="935334"/>
            <a:ext cx="101206" cy="157695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4" name="Google Shape;114;p1"/>
          <p:cNvSpPr/>
          <p:nvPr/>
        </p:nvSpPr>
        <p:spPr>
          <a:xfrm>
            <a:off x="3090504" y="935329"/>
            <a:ext cx="103784" cy="157695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" name="Google Shape;115;p1"/>
          <p:cNvSpPr/>
          <p:nvPr/>
        </p:nvSpPr>
        <p:spPr>
          <a:xfrm>
            <a:off x="3348677" y="939055"/>
            <a:ext cx="220544" cy="150825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6" name="Google Shape;116;p1"/>
          <p:cNvSpPr/>
          <p:nvPr/>
        </p:nvSpPr>
        <p:spPr>
          <a:xfrm>
            <a:off x="3601134" y="935329"/>
            <a:ext cx="103784" cy="157695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7" name="Google Shape;117;p1"/>
          <p:cNvSpPr/>
          <p:nvPr/>
        </p:nvSpPr>
        <p:spPr>
          <a:xfrm>
            <a:off x="2223853" y="1172317"/>
            <a:ext cx="231761" cy="208152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8" name="Google Shape;118;p1"/>
          <p:cNvSpPr/>
          <p:nvPr/>
        </p:nvSpPr>
        <p:spPr>
          <a:xfrm>
            <a:off x="2476587" y="1222499"/>
            <a:ext cx="361406" cy="205854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9" name="Google Shape;119;p1"/>
          <p:cNvSpPr/>
          <p:nvPr/>
        </p:nvSpPr>
        <p:spPr>
          <a:xfrm>
            <a:off x="2859862" y="1226794"/>
            <a:ext cx="140779" cy="149961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0" name="Google Shape;120;p1"/>
          <p:cNvSpPr/>
          <p:nvPr/>
        </p:nvSpPr>
        <p:spPr>
          <a:xfrm>
            <a:off x="600466" y="494159"/>
            <a:ext cx="1016367" cy="934174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1" name="Google Shape;121;p1"/>
          <p:cNvSpPr/>
          <p:nvPr/>
        </p:nvSpPr>
        <p:spPr>
          <a:xfrm>
            <a:off x="-282" y="2478563"/>
            <a:ext cx="944244" cy="666750"/>
          </a:xfrm>
          <a:custGeom>
            <a:avLst/>
            <a:gdLst/>
            <a:ahLst/>
            <a:cxnLst/>
            <a:rect l="l" t="t" r="r" b="b"/>
            <a:pathLst>
              <a:path w="944244" h="666750" extrusionOk="0">
                <a:moveTo>
                  <a:pt x="943940" y="0"/>
                </a:moveTo>
                <a:lnTo>
                  <a:pt x="0" y="0"/>
                </a:lnTo>
                <a:lnTo>
                  <a:pt x="0" y="666724"/>
                </a:lnTo>
                <a:lnTo>
                  <a:pt x="943940" y="666724"/>
                </a:lnTo>
                <a:lnTo>
                  <a:pt x="9439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2" name="Google Shape;122;p1"/>
          <p:cNvSpPr txBox="1">
            <a:spLocks noGrp="1"/>
          </p:cNvSpPr>
          <p:nvPr>
            <p:ph type="title"/>
          </p:nvPr>
        </p:nvSpPr>
        <p:spPr>
          <a:xfrm>
            <a:off x="1170564" y="2302107"/>
            <a:ext cx="5307887" cy="253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imes New Roman"/>
              <a:buNone/>
            </a:pPr>
            <a:r>
              <a:rPr lang="ru-RU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Студенческие отряды Республики </a:t>
            </a:r>
            <a:br>
              <a:rPr lang="ru-RU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Башкортостан        </a:t>
            </a:r>
            <a:endParaRPr sz="4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b="1">
                <a:latin typeface="Calibri"/>
                <a:ea typeface="Calibri"/>
                <a:cs typeface="Calibri"/>
                <a:sym typeface="Calibri"/>
              </a:rPr>
              <a:t>          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"/>
          <p:cNvSpPr txBox="1"/>
          <p:nvPr/>
        </p:nvSpPr>
        <p:spPr>
          <a:xfrm>
            <a:off x="2151242" y="4585859"/>
            <a:ext cx="3034665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" descr="https://psv4.userapi.com/c856236/u61614104/docs/d9/02c7522f50e7/Logotip_BashRO_beloe.png?extra=FtrVxM60eBFh1UFA0zo-lKh50L2USF6gye86ozVAd88H8evUUPX4yEhZawFrpqRIyAk035duCyMkf_6I5y15SsR1W3s9rd_2Tmg41kbv68B8JxCvCHnkzduzAr6a4v7oK5JqlbXmWjsABHgBQgjZ6MKK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062784" y="320625"/>
            <a:ext cx="1066698" cy="1263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/>
          <p:nvPr/>
        </p:nvSpPr>
        <p:spPr>
          <a:xfrm>
            <a:off x="0" y="0"/>
            <a:ext cx="12192000" cy="953769"/>
          </a:xfrm>
          <a:custGeom>
            <a:avLst/>
            <a:gdLst/>
            <a:ahLst/>
            <a:cxnLst/>
            <a:rect l="l" t="t" r="r" b="b"/>
            <a:pathLst>
              <a:path w="12192000" h="953769" extrusionOk="0">
                <a:moveTo>
                  <a:pt x="12192000" y="953770"/>
                </a:moveTo>
                <a:lnTo>
                  <a:pt x="0" y="95377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953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0" y="292100"/>
            <a:ext cx="5956935" cy="661670"/>
          </a:xfrm>
          <a:custGeom>
            <a:avLst/>
            <a:gdLst/>
            <a:ahLst/>
            <a:cxnLst/>
            <a:rect l="l" t="t" r="r" b="b"/>
            <a:pathLst>
              <a:path w="5956935" h="661669" extrusionOk="0">
                <a:moveTo>
                  <a:pt x="5956833" y="661670"/>
                </a:moveTo>
                <a:lnTo>
                  <a:pt x="0" y="661670"/>
                </a:lnTo>
                <a:lnTo>
                  <a:pt x="0" y="0"/>
                </a:lnTo>
                <a:lnTo>
                  <a:pt x="5956833" y="0"/>
                </a:lnTo>
                <a:lnTo>
                  <a:pt x="5956833" y="661670"/>
                </a:lnTo>
                <a:close/>
              </a:path>
            </a:pathLst>
          </a:custGeom>
          <a:solidFill>
            <a:srgbClr val="2CBAA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5955677" y="292100"/>
            <a:ext cx="3172460" cy="661670"/>
          </a:xfrm>
          <a:custGeom>
            <a:avLst/>
            <a:gdLst/>
            <a:ahLst/>
            <a:cxnLst/>
            <a:rect l="l" t="t" r="r" b="b"/>
            <a:pathLst>
              <a:path w="3172459" h="661669" extrusionOk="0">
                <a:moveTo>
                  <a:pt x="3171990" y="661670"/>
                </a:moveTo>
                <a:lnTo>
                  <a:pt x="0" y="661670"/>
                </a:lnTo>
                <a:lnTo>
                  <a:pt x="0" y="0"/>
                </a:lnTo>
                <a:lnTo>
                  <a:pt x="3171990" y="0"/>
                </a:lnTo>
                <a:lnTo>
                  <a:pt x="3171990" y="661670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244180" y="361325"/>
            <a:ext cx="5632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рабочим специальностям</a:t>
            </a:r>
            <a:endParaRPr/>
          </a:p>
        </p:txBody>
      </p:sp>
      <p:pic>
        <p:nvPicPr>
          <p:cNvPr id="326" name="Google Shape;326;p17"/>
          <p:cNvPicPr preferRelativeResize="0"/>
          <p:nvPr/>
        </p:nvPicPr>
        <p:blipFill rotWithShape="1">
          <a:blip r:embed="rId3">
            <a:alphaModFix/>
          </a:blip>
          <a:srcRect l="6832" t="47254" r="72647" b="11941"/>
          <a:stretch/>
        </p:blipFill>
        <p:spPr>
          <a:xfrm>
            <a:off x="1" y="5816580"/>
            <a:ext cx="926592" cy="103586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7"/>
          <p:cNvSpPr txBox="1"/>
          <p:nvPr/>
        </p:nvSpPr>
        <p:spPr>
          <a:xfrm>
            <a:off x="243081" y="1615459"/>
            <a:ext cx="54708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Республику Башкортостан привлечено профильных средств на обучение студентов рабочим специальностям в размере</a:t>
            </a:r>
            <a:r>
              <a:rPr lang="ru-RU" sz="2000" b="1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1" dirty="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 </a:t>
            </a:r>
            <a:r>
              <a:rPr lang="ru-RU" sz="3200" b="1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миллионов рублей</a:t>
            </a:r>
            <a:r>
              <a:rPr lang="ru-RU" sz="24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dirty="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рамках программы совместной МООО “РСО” и Министерства науки и высшего образования Российской Федерации.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pic>
        <p:nvPicPr>
          <p:cNvPr id="328" name="Google Shape;328;p17"/>
          <p:cNvPicPr preferRelativeResize="0"/>
          <p:nvPr/>
        </p:nvPicPr>
        <p:blipFill rotWithShape="1">
          <a:blip r:embed="rId4">
            <a:alphaModFix/>
          </a:blip>
          <a:srcRect l="17093" r="7908"/>
          <a:stretch/>
        </p:blipFill>
        <p:spPr>
          <a:xfrm>
            <a:off x="5952031" y="948212"/>
            <a:ext cx="6264264" cy="594794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7"/>
          <p:cNvSpPr/>
          <p:nvPr/>
        </p:nvSpPr>
        <p:spPr>
          <a:xfrm>
            <a:off x="5952031" y="948212"/>
            <a:ext cx="6235700" cy="5904230"/>
          </a:xfrm>
          <a:custGeom>
            <a:avLst/>
            <a:gdLst/>
            <a:ahLst/>
            <a:cxnLst/>
            <a:rect l="l" t="t" r="r" b="b"/>
            <a:pathLst>
              <a:path w="6235700" h="5904230" extrusionOk="0">
                <a:moveTo>
                  <a:pt x="0" y="5904230"/>
                </a:moveTo>
                <a:lnTo>
                  <a:pt x="6235166" y="5904230"/>
                </a:lnTo>
                <a:lnTo>
                  <a:pt x="6235166" y="0"/>
                </a:lnTo>
                <a:lnTo>
                  <a:pt x="0" y="0"/>
                </a:lnTo>
                <a:lnTo>
                  <a:pt x="0" y="5904230"/>
                </a:lnTo>
                <a:close/>
              </a:path>
            </a:pathLst>
          </a:custGeom>
          <a:solidFill>
            <a:srgbClr val="01518D">
              <a:alpha val="5490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0" name="Google Shape;330;p17"/>
          <p:cNvSpPr/>
          <p:nvPr/>
        </p:nvSpPr>
        <p:spPr>
          <a:xfrm>
            <a:off x="8453976" y="3641558"/>
            <a:ext cx="3793073" cy="3276458"/>
          </a:xfrm>
          <a:prstGeom prst="rect">
            <a:avLst/>
          </a:prstGeom>
          <a:blipFill rotWithShape="1">
            <a:blip r:embed="rId5">
              <a:alphaModFix amt="4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/>
          <p:nvPr/>
        </p:nvSpPr>
        <p:spPr>
          <a:xfrm>
            <a:off x="0" y="0"/>
            <a:ext cx="12192000" cy="953769"/>
          </a:xfrm>
          <a:custGeom>
            <a:avLst/>
            <a:gdLst/>
            <a:ahLst/>
            <a:cxnLst/>
            <a:rect l="l" t="t" r="r" b="b"/>
            <a:pathLst>
              <a:path w="12192000" h="953769" extrusionOk="0">
                <a:moveTo>
                  <a:pt x="12192000" y="953770"/>
                </a:moveTo>
                <a:lnTo>
                  <a:pt x="0" y="95377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953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0" y="292100"/>
            <a:ext cx="7738533" cy="661670"/>
          </a:xfrm>
          <a:custGeom>
            <a:avLst/>
            <a:gdLst/>
            <a:ahLst/>
            <a:cxnLst/>
            <a:rect l="l" t="t" r="r" b="b"/>
            <a:pathLst>
              <a:path w="5956935" h="661669" extrusionOk="0">
                <a:moveTo>
                  <a:pt x="5956833" y="661670"/>
                </a:moveTo>
                <a:lnTo>
                  <a:pt x="0" y="661670"/>
                </a:lnTo>
                <a:lnTo>
                  <a:pt x="0" y="0"/>
                </a:lnTo>
                <a:lnTo>
                  <a:pt x="5956833" y="0"/>
                </a:lnTo>
                <a:lnTo>
                  <a:pt x="5956833" y="661670"/>
                </a:lnTo>
                <a:close/>
              </a:path>
            </a:pathLst>
          </a:custGeom>
          <a:solidFill>
            <a:srgbClr val="2CBAA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7738533" y="292100"/>
            <a:ext cx="1389604" cy="661670"/>
          </a:xfrm>
          <a:custGeom>
            <a:avLst/>
            <a:gdLst/>
            <a:ahLst/>
            <a:cxnLst/>
            <a:rect l="l" t="t" r="r" b="b"/>
            <a:pathLst>
              <a:path w="3172459" h="661669" extrusionOk="0">
                <a:moveTo>
                  <a:pt x="3171990" y="661670"/>
                </a:moveTo>
                <a:lnTo>
                  <a:pt x="0" y="661670"/>
                </a:lnTo>
                <a:lnTo>
                  <a:pt x="0" y="0"/>
                </a:lnTo>
                <a:lnTo>
                  <a:pt x="3171990" y="0"/>
                </a:lnTo>
                <a:lnTo>
                  <a:pt x="3171990" y="661670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244180" y="360049"/>
            <a:ext cx="820979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рабочим </a:t>
            </a:r>
            <a:r>
              <a:rPr lang="ru-RU" sz="2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специальностям в 2022 году</a:t>
            </a:r>
            <a:endParaRPr dirty="0"/>
          </a:p>
        </p:txBody>
      </p:sp>
      <p:sp>
        <p:nvSpPr>
          <p:cNvPr id="327" name="Google Shape;327;p17"/>
          <p:cNvSpPr txBox="1"/>
          <p:nvPr/>
        </p:nvSpPr>
        <p:spPr>
          <a:xfrm>
            <a:off x="244179" y="1343696"/>
            <a:ext cx="7308087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dirty="0" smtClean="0"/>
              <a:t>Количество обученных - 858 человек</a:t>
            </a:r>
          </a:p>
          <a:p>
            <a:pPr lvl="0"/>
            <a:r>
              <a:rPr lang="ru-RU" sz="2400" dirty="0" smtClean="0"/>
              <a:t>Кол-во средств </a:t>
            </a:r>
            <a:r>
              <a:rPr lang="ru-RU" sz="2400" dirty="0"/>
              <a:t>- 9 848 036 руб. </a:t>
            </a:r>
            <a:endParaRPr lang="ru-RU" sz="2400" dirty="0" smtClean="0"/>
          </a:p>
          <a:p>
            <a:pPr lvl="0"/>
            <a:endParaRPr lang="ru-RU" sz="2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800" dirty="0"/>
              <a:t>Уфимский многопрофильный колледж (500 человек): </a:t>
            </a:r>
            <a:r>
              <a:rPr lang="ru-RU" sz="1800" dirty="0" smtClean="0"/>
              <a:t>Вожатый </a:t>
            </a:r>
            <a:r>
              <a:rPr lang="ru-RU" sz="1800" dirty="0"/>
              <a:t>(450), Няня (50</a:t>
            </a:r>
            <a:r>
              <a:rPr lang="ru-RU" sz="1800" dirty="0" smtClean="0"/>
              <a:t>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800" dirty="0" smtClean="0"/>
              <a:t>Уфимский </a:t>
            </a:r>
            <a:r>
              <a:rPr lang="ru-RU" sz="1800" dirty="0"/>
              <a:t>государственный нефтяной университет (128 человек): 64 Стропальщик 3 разряда (64),Бетонщик 3 разряда (64</a:t>
            </a:r>
            <a:r>
              <a:rPr lang="ru-RU" sz="1800" dirty="0" smtClean="0"/>
              <a:t>).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800" dirty="0" err="1" smtClean="0"/>
              <a:t>Кумертауский</a:t>
            </a:r>
            <a:r>
              <a:rPr lang="ru-RU" sz="1800" dirty="0" smtClean="0"/>
              <a:t> </a:t>
            </a:r>
            <a:r>
              <a:rPr lang="ru-RU" sz="1800" dirty="0"/>
              <a:t>филиал Оренбургского государственного университета (30 человек): Штукатур 2 разряда (10), Электромонтер по ремонту и обслуживанию электрооборудования – 2 разряда (10),  Каменщик 2 разряда (10</a:t>
            </a:r>
            <a:r>
              <a:rPr lang="ru-RU" sz="1800" dirty="0" smtClean="0"/>
              <a:t>).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800" dirty="0" err="1" smtClean="0"/>
              <a:t>Бирский</a:t>
            </a:r>
            <a:r>
              <a:rPr lang="ru-RU" sz="1800" dirty="0" smtClean="0"/>
              <a:t> </a:t>
            </a:r>
            <a:r>
              <a:rPr lang="ru-RU" sz="1800" dirty="0"/>
              <a:t>филиал Башкирского государственного университета - Вожатый (100</a:t>
            </a:r>
            <a:r>
              <a:rPr lang="ru-RU" sz="1800" dirty="0" smtClean="0"/>
              <a:t>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800" dirty="0" err="1" smtClean="0"/>
              <a:t>Стерлитамакакий</a:t>
            </a:r>
            <a:r>
              <a:rPr lang="ru-RU" sz="1800" dirty="0" smtClean="0"/>
              <a:t> </a:t>
            </a:r>
            <a:r>
              <a:rPr lang="ru-RU" sz="1800" dirty="0"/>
              <a:t>филиал Башкирского государственного университета - Вожатый (100)</a:t>
            </a:r>
            <a:endParaRPr sz="1800" dirty="0"/>
          </a:p>
        </p:txBody>
      </p:sp>
      <p:pic>
        <p:nvPicPr>
          <p:cNvPr id="328" name="Google Shape;328;p17"/>
          <p:cNvPicPr preferRelativeResize="0"/>
          <p:nvPr/>
        </p:nvPicPr>
        <p:blipFill rotWithShape="1">
          <a:blip r:embed="rId3">
            <a:alphaModFix/>
          </a:blip>
          <a:srcRect l="17093" r="7908"/>
          <a:stretch/>
        </p:blipFill>
        <p:spPr>
          <a:xfrm>
            <a:off x="7738533" y="970070"/>
            <a:ext cx="6264264" cy="594794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7"/>
          <p:cNvSpPr/>
          <p:nvPr/>
        </p:nvSpPr>
        <p:spPr>
          <a:xfrm>
            <a:off x="7767097" y="948212"/>
            <a:ext cx="6235700" cy="5904230"/>
          </a:xfrm>
          <a:custGeom>
            <a:avLst/>
            <a:gdLst/>
            <a:ahLst/>
            <a:cxnLst/>
            <a:rect l="l" t="t" r="r" b="b"/>
            <a:pathLst>
              <a:path w="6235700" h="5904230" extrusionOk="0">
                <a:moveTo>
                  <a:pt x="0" y="5904230"/>
                </a:moveTo>
                <a:lnTo>
                  <a:pt x="6235166" y="5904230"/>
                </a:lnTo>
                <a:lnTo>
                  <a:pt x="6235166" y="0"/>
                </a:lnTo>
                <a:lnTo>
                  <a:pt x="0" y="0"/>
                </a:lnTo>
                <a:lnTo>
                  <a:pt x="0" y="5904230"/>
                </a:lnTo>
                <a:close/>
              </a:path>
            </a:pathLst>
          </a:custGeom>
          <a:solidFill>
            <a:srgbClr val="01518D">
              <a:alpha val="5490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0" name="Google Shape;330;p17"/>
          <p:cNvSpPr/>
          <p:nvPr/>
        </p:nvSpPr>
        <p:spPr>
          <a:xfrm>
            <a:off x="8453976" y="3641558"/>
            <a:ext cx="3793073" cy="3276458"/>
          </a:xfrm>
          <a:prstGeom prst="rect">
            <a:avLst/>
          </a:prstGeom>
          <a:blipFill rotWithShape="1">
            <a:blip r:embed="rId4">
              <a:alphaModFix amt="4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899529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/>
          <p:nvPr/>
        </p:nvSpPr>
        <p:spPr>
          <a:xfrm>
            <a:off x="0" y="0"/>
            <a:ext cx="12192000" cy="953769"/>
          </a:xfrm>
          <a:custGeom>
            <a:avLst/>
            <a:gdLst/>
            <a:ahLst/>
            <a:cxnLst/>
            <a:rect l="l" t="t" r="r" b="b"/>
            <a:pathLst>
              <a:path w="12192000" h="953769" extrusionOk="0">
                <a:moveTo>
                  <a:pt x="12192000" y="953770"/>
                </a:moveTo>
                <a:lnTo>
                  <a:pt x="0" y="95377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953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0" y="292100"/>
            <a:ext cx="7738533" cy="661670"/>
          </a:xfrm>
          <a:custGeom>
            <a:avLst/>
            <a:gdLst/>
            <a:ahLst/>
            <a:cxnLst/>
            <a:rect l="l" t="t" r="r" b="b"/>
            <a:pathLst>
              <a:path w="5956935" h="661669" extrusionOk="0">
                <a:moveTo>
                  <a:pt x="5956833" y="661670"/>
                </a:moveTo>
                <a:lnTo>
                  <a:pt x="0" y="661670"/>
                </a:lnTo>
                <a:lnTo>
                  <a:pt x="0" y="0"/>
                </a:lnTo>
                <a:lnTo>
                  <a:pt x="5956833" y="0"/>
                </a:lnTo>
                <a:lnTo>
                  <a:pt x="5956833" y="661670"/>
                </a:lnTo>
                <a:close/>
              </a:path>
            </a:pathLst>
          </a:custGeom>
          <a:solidFill>
            <a:srgbClr val="2CBAA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7738533" y="292100"/>
            <a:ext cx="1389604" cy="661670"/>
          </a:xfrm>
          <a:custGeom>
            <a:avLst/>
            <a:gdLst/>
            <a:ahLst/>
            <a:cxnLst/>
            <a:rect l="l" t="t" r="r" b="b"/>
            <a:pathLst>
              <a:path w="3172459" h="661669" extrusionOk="0">
                <a:moveTo>
                  <a:pt x="3171990" y="661670"/>
                </a:moveTo>
                <a:lnTo>
                  <a:pt x="0" y="661670"/>
                </a:lnTo>
                <a:lnTo>
                  <a:pt x="0" y="0"/>
                </a:lnTo>
                <a:lnTo>
                  <a:pt x="3171990" y="0"/>
                </a:lnTo>
                <a:lnTo>
                  <a:pt x="3171990" y="661670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244180" y="360049"/>
            <a:ext cx="820979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рабочим </a:t>
            </a:r>
            <a:r>
              <a:rPr lang="ru-RU" sz="2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специальностям в 2023 году</a:t>
            </a:r>
            <a:endParaRPr dirty="0"/>
          </a:p>
        </p:txBody>
      </p:sp>
      <p:sp>
        <p:nvSpPr>
          <p:cNvPr id="327" name="Google Shape;327;p17"/>
          <p:cNvSpPr txBox="1"/>
          <p:nvPr/>
        </p:nvSpPr>
        <p:spPr>
          <a:xfrm>
            <a:off x="244180" y="1740397"/>
            <a:ext cx="7308087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3200" dirty="0" smtClean="0"/>
              <a:t>Количество (весенний поток) – 1060  человек</a:t>
            </a:r>
          </a:p>
          <a:p>
            <a:pPr lvl="0"/>
            <a:r>
              <a:rPr lang="ru-RU" sz="3200" dirty="0" smtClean="0"/>
              <a:t>Кол-во средств - более 14 </a:t>
            </a:r>
            <a:r>
              <a:rPr lang="ru-RU" sz="3200" dirty="0"/>
              <a:t>млн. руб</a:t>
            </a:r>
            <a:r>
              <a:rPr lang="ru-RU" sz="3200" dirty="0" smtClean="0"/>
              <a:t>.</a:t>
            </a:r>
          </a:p>
          <a:p>
            <a:pPr lvl="0"/>
            <a:endParaRPr lang="ru-RU" sz="3200" dirty="0" smtClean="0"/>
          </a:p>
          <a:p>
            <a:pPr lvl="0"/>
            <a:r>
              <a:rPr lang="ru-RU" sz="3200" dirty="0"/>
              <a:t>Количество </a:t>
            </a:r>
            <a:r>
              <a:rPr lang="ru-RU" sz="3200" dirty="0" smtClean="0"/>
              <a:t>(осенний поток</a:t>
            </a:r>
            <a:r>
              <a:rPr lang="ru-RU" sz="3200" dirty="0"/>
              <a:t>) – </a:t>
            </a:r>
            <a:r>
              <a:rPr lang="ru-RU" sz="3200" dirty="0" smtClean="0"/>
              <a:t>714 человек</a:t>
            </a:r>
            <a:endParaRPr lang="ru-RU" sz="3200" dirty="0"/>
          </a:p>
          <a:p>
            <a:pPr lvl="0"/>
            <a:r>
              <a:rPr lang="ru-RU" sz="3200" dirty="0"/>
              <a:t>Кол-во средств - более 14 млн. руб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328" name="Google Shape;328;p17"/>
          <p:cNvPicPr preferRelativeResize="0"/>
          <p:nvPr/>
        </p:nvPicPr>
        <p:blipFill rotWithShape="1">
          <a:blip r:embed="rId3">
            <a:alphaModFix/>
          </a:blip>
          <a:srcRect l="17093" r="7908"/>
          <a:stretch/>
        </p:blipFill>
        <p:spPr>
          <a:xfrm>
            <a:off x="7738533" y="970070"/>
            <a:ext cx="6264264" cy="594794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7"/>
          <p:cNvSpPr/>
          <p:nvPr/>
        </p:nvSpPr>
        <p:spPr>
          <a:xfrm>
            <a:off x="7767097" y="948212"/>
            <a:ext cx="6235700" cy="5904230"/>
          </a:xfrm>
          <a:custGeom>
            <a:avLst/>
            <a:gdLst/>
            <a:ahLst/>
            <a:cxnLst/>
            <a:rect l="l" t="t" r="r" b="b"/>
            <a:pathLst>
              <a:path w="6235700" h="5904230" extrusionOk="0">
                <a:moveTo>
                  <a:pt x="0" y="5904230"/>
                </a:moveTo>
                <a:lnTo>
                  <a:pt x="6235166" y="5904230"/>
                </a:lnTo>
                <a:lnTo>
                  <a:pt x="6235166" y="0"/>
                </a:lnTo>
                <a:lnTo>
                  <a:pt x="0" y="0"/>
                </a:lnTo>
                <a:lnTo>
                  <a:pt x="0" y="5904230"/>
                </a:lnTo>
                <a:close/>
              </a:path>
            </a:pathLst>
          </a:custGeom>
          <a:solidFill>
            <a:srgbClr val="01518D">
              <a:alpha val="5490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0" name="Google Shape;330;p17"/>
          <p:cNvSpPr/>
          <p:nvPr/>
        </p:nvSpPr>
        <p:spPr>
          <a:xfrm>
            <a:off x="8453976" y="3641558"/>
            <a:ext cx="3793073" cy="3276458"/>
          </a:xfrm>
          <a:prstGeom prst="rect">
            <a:avLst/>
          </a:prstGeom>
          <a:blipFill rotWithShape="1">
            <a:blip r:embed="rId4">
              <a:alphaModFix amt="4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795474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/>
          <p:nvPr/>
        </p:nvSpPr>
        <p:spPr>
          <a:xfrm>
            <a:off x="0" y="0"/>
            <a:ext cx="12192000" cy="953769"/>
          </a:xfrm>
          <a:custGeom>
            <a:avLst/>
            <a:gdLst/>
            <a:ahLst/>
            <a:cxnLst/>
            <a:rect l="l" t="t" r="r" b="b"/>
            <a:pathLst>
              <a:path w="12192000" h="953769" extrusionOk="0">
                <a:moveTo>
                  <a:pt x="12192000" y="953770"/>
                </a:moveTo>
                <a:lnTo>
                  <a:pt x="0" y="95377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953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0" y="292100"/>
            <a:ext cx="7738533" cy="661670"/>
          </a:xfrm>
          <a:custGeom>
            <a:avLst/>
            <a:gdLst/>
            <a:ahLst/>
            <a:cxnLst/>
            <a:rect l="l" t="t" r="r" b="b"/>
            <a:pathLst>
              <a:path w="5956935" h="661669" extrusionOk="0">
                <a:moveTo>
                  <a:pt x="5956833" y="661670"/>
                </a:moveTo>
                <a:lnTo>
                  <a:pt x="0" y="661670"/>
                </a:lnTo>
                <a:lnTo>
                  <a:pt x="0" y="0"/>
                </a:lnTo>
                <a:lnTo>
                  <a:pt x="5956833" y="0"/>
                </a:lnTo>
                <a:lnTo>
                  <a:pt x="5956833" y="661670"/>
                </a:lnTo>
                <a:close/>
              </a:path>
            </a:pathLst>
          </a:custGeom>
          <a:solidFill>
            <a:srgbClr val="2CBAA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7738533" y="292100"/>
            <a:ext cx="1389604" cy="661670"/>
          </a:xfrm>
          <a:custGeom>
            <a:avLst/>
            <a:gdLst/>
            <a:ahLst/>
            <a:cxnLst/>
            <a:rect l="l" t="t" r="r" b="b"/>
            <a:pathLst>
              <a:path w="3172459" h="661669" extrusionOk="0">
                <a:moveTo>
                  <a:pt x="3171990" y="661670"/>
                </a:moveTo>
                <a:lnTo>
                  <a:pt x="0" y="661670"/>
                </a:lnTo>
                <a:lnTo>
                  <a:pt x="0" y="0"/>
                </a:lnTo>
                <a:lnTo>
                  <a:pt x="3171990" y="0"/>
                </a:lnTo>
                <a:lnTo>
                  <a:pt x="3171990" y="661670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244180" y="360049"/>
            <a:ext cx="820979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рабочим </a:t>
            </a:r>
            <a:r>
              <a:rPr lang="ru-RU" sz="2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специальностям в 2023 году</a:t>
            </a:r>
            <a:endParaRPr dirty="0"/>
          </a:p>
        </p:txBody>
      </p:sp>
      <p:sp>
        <p:nvSpPr>
          <p:cNvPr id="327" name="Google Shape;327;p17"/>
          <p:cNvSpPr txBox="1"/>
          <p:nvPr/>
        </p:nvSpPr>
        <p:spPr>
          <a:xfrm>
            <a:off x="215222" y="1096930"/>
            <a:ext cx="7308087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Уфимский государственный нефтяной университет (370</a:t>
            </a:r>
            <a:r>
              <a:rPr lang="ru-RU" sz="2000" dirty="0" smtClean="0"/>
              <a:t>): Маляр </a:t>
            </a:r>
            <a:r>
              <a:rPr lang="ru-RU" sz="2000" dirty="0"/>
              <a:t>строительный </a:t>
            </a:r>
            <a:r>
              <a:rPr lang="ru-RU" sz="2000" dirty="0" smtClean="0"/>
              <a:t>(50</a:t>
            </a:r>
            <a:r>
              <a:rPr lang="ru-RU" sz="2000" dirty="0"/>
              <a:t>);Помощник </a:t>
            </a:r>
            <a:r>
              <a:rPr lang="ru-RU" sz="2000" dirty="0" smtClean="0"/>
              <a:t>бурильщика (</a:t>
            </a:r>
            <a:r>
              <a:rPr lang="ru-RU" sz="2000" dirty="0"/>
              <a:t>100);Стропальщик </a:t>
            </a:r>
            <a:r>
              <a:rPr lang="ru-RU" sz="2000" dirty="0" smtClean="0"/>
              <a:t>(50</a:t>
            </a:r>
            <a:r>
              <a:rPr lang="ru-RU" sz="2000" dirty="0"/>
              <a:t>);Сварщик ручной дуговой сварки </a:t>
            </a:r>
            <a:r>
              <a:rPr lang="ru-RU" sz="2000" dirty="0" smtClean="0"/>
              <a:t>(</a:t>
            </a:r>
            <a:r>
              <a:rPr lang="ru-RU" sz="2000" dirty="0"/>
              <a:t>100);Горничная </a:t>
            </a:r>
            <a:r>
              <a:rPr lang="ru-RU" sz="2000" dirty="0" smtClean="0"/>
              <a:t>(</a:t>
            </a:r>
            <a:r>
              <a:rPr lang="ru-RU" sz="2000" dirty="0"/>
              <a:t>50);Повар </a:t>
            </a:r>
            <a:r>
              <a:rPr lang="ru-RU" sz="2000" dirty="0" smtClean="0"/>
              <a:t>(20).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Уфимский </a:t>
            </a:r>
            <a:r>
              <a:rPr lang="ru-RU" sz="2000" dirty="0"/>
              <a:t>университет науки и </a:t>
            </a:r>
            <a:r>
              <a:rPr lang="ru-RU" sz="2000" dirty="0" smtClean="0"/>
              <a:t>технологий: Матрос-спасатель (20</a:t>
            </a:r>
            <a:r>
              <a:rPr lang="ru-RU" sz="2000" dirty="0"/>
              <a:t>); Няня (70);Вожатый (300</a:t>
            </a:r>
            <a:r>
              <a:rPr lang="ru-RU" sz="2000" dirty="0" smtClean="0"/>
              <a:t>).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err="1" smtClean="0"/>
              <a:t>Бирский</a:t>
            </a:r>
            <a:r>
              <a:rPr lang="ru-RU" sz="2000" dirty="0" smtClean="0"/>
              <a:t> </a:t>
            </a:r>
            <a:r>
              <a:rPr lang="ru-RU" sz="2000" dirty="0"/>
              <a:t>филиал Уфимского университета науки и технологий</a:t>
            </a:r>
            <a:r>
              <a:rPr lang="ru-RU" sz="2000" dirty="0" smtClean="0"/>
              <a:t>: Вожатый </a:t>
            </a:r>
            <a:r>
              <a:rPr lang="ru-RU" sz="2000" dirty="0"/>
              <a:t>(100</a:t>
            </a:r>
            <a:r>
              <a:rPr lang="ru-RU" sz="2000" dirty="0" smtClean="0"/>
              <a:t>).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err="1" smtClean="0"/>
              <a:t>Стерлитамакский</a:t>
            </a:r>
            <a:r>
              <a:rPr lang="ru-RU" sz="2000" dirty="0" smtClean="0"/>
              <a:t> </a:t>
            </a:r>
            <a:r>
              <a:rPr lang="ru-RU" sz="2000" dirty="0"/>
              <a:t>филиал Уфимского университета науки и технологий</a:t>
            </a:r>
            <a:r>
              <a:rPr lang="ru-RU" sz="2000" dirty="0" smtClean="0"/>
              <a:t>: Вожатый </a:t>
            </a:r>
            <a:r>
              <a:rPr lang="ru-RU" sz="2000" dirty="0"/>
              <a:t>(100</a:t>
            </a:r>
            <a:r>
              <a:rPr lang="ru-RU" sz="2000" dirty="0" smtClean="0"/>
              <a:t>).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err="1" smtClean="0"/>
              <a:t>Стерлитамакский</a:t>
            </a:r>
            <a:r>
              <a:rPr lang="ru-RU" sz="2000" dirty="0" smtClean="0"/>
              <a:t> политехнический колледж: Арматурщик (10);Подсобный рабочий (10);Сварщик частично механизированной сварки (10);Слесарь-ремонтник (10);Электромонтер по ремонту и обслуживанию (10).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err="1" smtClean="0"/>
              <a:t>Кумертауский</a:t>
            </a:r>
            <a:r>
              <a:rPr lang="ru-RU" sz="2000" dirty="0" smtClean="0"/>
              <a:t> </a:t>
            </a:r>
            <a:r>
              <a:rPr lang="ru-RU" sz="2000" dirty="0"/>
              <a:t>филиал </a:t>
            </a:r>
            <a:r>
              <a:rPr lang="ru-RU" sz="2000" dirty="0" err="1"/>
              <a:t>Оренбурского</a:t>
            </a:r>
            <a:r>
              <a:rPr lang="ru-RU" sz="2000" dirty="0"/>
              <a:t> государственного университета</a:t>
            </a:r>
            <a:r>
              <a:rPr lang="ru-RU" sz="2000" dirty="0" smtClean="0"/>
              <a:t>: Каменщик (10</a:t>
            </a:r>
            <a:r>
              <a:rPr lang="ru-RU" sz="2000" dirty="0"/>
              <a:t>);Штукатур </a:t>
            </a:r>
            <a:r>
              <a:rPr lang="ru-RU" sz="2000" dirty="0" smtClean="0"/>
              <a:t>(</a:t>
            </a:r>
            <a:r>
              <a:rPr lang="ru-RU" sz="2000" dirty="0"/>
              <a:t>10);Бетонщик </a:t>
            </a:r>
            <a:r>
              <a:rPr lang="ru-RU" sz="2000" dirty="0" smtClean="0"/>
              <a:t>(</a:t>
            </a:r>
            <a:r>
              <a:rPr lang="ru-RU" sz="2000" dirty="0"/>
              <a:t>15);Арматурщик </a:t>
            </a:r>
            <a:r>
              <a:rPr lang="ru-RU" sz="2000" dirty="0" smtClean="0"/>
              <a:t>(15</a:t>
            </a:r>
            <a:r>
              <a:rPr lang="ru-RU" sz="2000" dirty="0"/>
              <a:t>);</a:t>
            </a:r>
          </a:p>
        </p:txBody>
      </p:sp>
      <p:pic>
        <p:nvPicPr>
          <p:cNvPr id="328" name="Google Shape;328;p17"/>
          <p:cNvPicPr preferRelativeResize="0"/>
          <p:nvPr/>
        </p:nvPicPr>
        <p:blipFill rotWithShape="1">
          <a:blip r:embed="rId3">
            <a:alphaModFix/>
          </a:blip>
          <a:srcRect l="17093" r="7908"/>
          <a:stretch/>
        </p:blipFill>
        <p:spPr>
          <a:xfrm>
            <a:off x="7738533" y="970070"/>
            <a:ext cx="6264264" cy="594794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7"/>
          <p:cNvSpPr/>
          <p:nvPr/>
        </p:nvSpPr>
        <p:spPr>
          <a:xfrm>
            <a:off x="7767097" y="948212"/>
            <a:ext cx="6235700" cy="5904230"/>
          </a:xfrm>
          <a:custGeom>
            <a:avLst/>
            <a:gdLst/>
            <a:ahLst/>
            <a:cxnLst/>
            <a:rect l="l" t="t" r="r" b="b"/>
            <a:pathLst>
              <a:path w="6235700" h="5904230" extrusionOk="0">
                <a:moveTo>
                  <a:pt x="0" y="5904230"/>
                </a:moveTo>
                <a:lnTo>
                  <a:pt x="6235166" y="5904230"/>
                </a:lnTo>
                <a:lnTo>
                  <a:pt x="6235166" y="0"/>
                </a:lnTo>
                <a:lnTo>
                  <a:pt x="0" y="0"/>
                </a:lnTo>
                <a:lnTo>
                  <a:pt x="0" y="5904230"/>
                </a:lnTo>
                <a:close/>
              </a:path>
            </a:pathLst>
          </a:custGeom>
          <a:solidFill>
            <a:srgbClr val="01518D">
              <a:alpha val="5490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0" name="Google Shape;330;p17"/>
          <p:cNvSpPr/>
          <p:nvPr/>
        </p:nvSpPr>
        <p:spPr>
          <a:xfrm>
            <a:off x="8453976" y="3641558"/>
            <a:ext cx="3793073" cy="3276458"/>
          </a:xfrm>
          <a:prstGeom prst="rect">
            <a:avLst/>
          </a:prstGeom>
          <a:blipFill rotWithShape="1">
            <a:blip r:embed="rId4">
              <a:alphaModFix amt="4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639049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/>
          <p:nvPr/>
        </p:nvSpPr>
        <p:spPr>
          <a:xfrm>
            <a:off x="0" y="0"/>
            <a:ext cx="12192000" cy="953769"/>
          </a:xfrm>
          <a:custGeom>
            <a:avLst/>
            <a:gdLst/>
            <a:ahLst/>
            <a:cxnLst/>
            <a:rect l="l" t="t" r="r" b="b"/>
            <a:pathLst>
              <a:path w="12192000" h="953769" extrusionOk="0">
                <a:moveTo>
                  <a:pt x="12192000" y="953770"/>
                </a:moveTo>
                <a:lnTo>
                  <a:pt x="0" y="95377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953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0" y="292100"/>
            <a:ext cx="7738533" cy="661670"/>
          </a:xfrm>
          <a:custGeom>
            <a:avLst/>
            <a:gdLst/>
            <a:ahLst/>
            <a:cxnLst/>
            <a:rect l="l" t="t" r="r" b="b"/>
            <a:pathLst>
              <a:path w="5956935" h="661669" extrusionOk="0">
                <a:moveTo>
                  <a:pt x="5956833" y="661670"/>
                </a:moveTo>
                <a:lnTo>
                  <a:pt x="0" y="661670"/>
                </a:lnTo>
                <a:lnTo>
                  <a:pt x="0" y="0"/>
                </a:lnTo>
                <a:lnTo>
                  <a:pt x="5956833" y="0"/>
                </a:lnTo>
                <a:lnTo>
                  <a:pt x="5956833" y="661670"/>
                </a:lnTo>
                <a:close/>
              </a:path>
            </a:pathLst>
          </a:custGeom>
          <a:solidFill>
            <a:srgbClr val="2CBAA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7738533" y="292100"/>
            <a:ext cx="1389604" cy="661670"/>
          </a:xfrm>
          <a:custGeom>
            <a:avLst/>
            <a:gdLst/>
            <a:ahLst/>
            <a:cxnLst/>
            <a:rect l="l" t="t" r="r" b="b"/>
            <a:pathLst>
              <a:path w="3172459" h="661669" extrusionOk="0">
                <a:moveTo>
                  <a:pt x="3171990" y="661670"/>
                </a:moveTo>
                <a:lnTo>
                  <a:pt x="0" y="661670"/>
                </a:lnTo>
                <a:lnTo>
                  <a:pt x="0" y="0"/>
                </a:lnTo>
                <a:lnTo>
                  <a:pt x="3171990" y="0"/>
                </a:lnTo>
                <a:lnTo>
                  <a:pt x="3171990" y="661670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244180" y="360049"/>
            <a:ext cx="820979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рабочим </a:t>
            </a:r>
            <a:r>
              <a:rPr lang="ru-RU" sz="2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специальностям в 2023 году</a:t>
            </a:r>
            <a:endParaRPr dirty="0"/>
          </a:p>
        </p:txBody>
      </p:sp>
      <p:sp>
        <p:nvSpPr>
          <p:cNvPr id="327" name="Google Shape;327;p17"/>
          <p:cNvSpPr txBox="1"/>
          <p:nvPr/>
        </p:nvSpPr>
        <p:spPr>
          <a:xfrm>
            <a:off x="244180" y="1435684"/>
            <a:ext cx="7308087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dirty="0" smtClean="0"/>
              <a:t>	УГНТУ </a:t>
            </a:r>
            <a:r>
              <a:rPr lang="ru-RU" sz="2000" dirty="0"/>
              <a:t>- 314 </a:t>
            </a:r>
            <a:r>
              <a:rPr lang="ru-RU" sz="2000" dirty="0" smtClean="0"/>
              <a:t>человек 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Электросварщик </a:t>
            </a:r>
            <a:r>
              <a:rPr lang="ru-RU" sz="2000" dirty="0"/>
              <a:t>ручной сварки (40 чел</a:t>
            </a:r>
            <a:r>
              <a:rPr lang="ru-RU" sz="2000" dirty="0" smtClean="0"/>
              <a:t>)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Официант </a:t>
            </a:r>
            <a:r>
              <a:rPr lang="ru-RU" sz="2000" dirty="0"/>
              <a:t>3-го разряда (40 </a:t>
            </a:r>
            <a:r>
              <a:rPr lang="ru-RU" sz="2000" dirty="0" smtClean="0"/>
              <a:t>чел)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Обработчик </a:t>
            </a:r>
            <a:r>
              <a:rPr lang="ru-RU" sz="2000" dirty="0"/>
              <a:t>рыбы 1-го разряда (40 </a:t>
            </a:r>
            <a:r>
              <a:rPr lang="ru-RU" sz="2000" dirty="0" smtClean="0"/>
              <a:t>чел)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Штукатур </a:t>
            </a:r>
            <a:r>
              <a:rPr lang="ru-RU" sz="2000" dirty="0"/>
              <a:t>2-го разряда (40 </a:t>
            </a:r>
            <a:r>
              <a:rPr lang="ru-RU" sz="2000" dirty="0" smtClean="0"/>
              <a:t>чел)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Стропальщик </a:t>
            </a:r>
            <a:r>
              <a:rPr lang="ru-RU" sz="2000" dirty="0"/>
              <a:t>3-го разряда (40 </a:t>
            </a:r>
            <a:r>
              <a:rPr lang="ru-RU" sz="2000" dirty="0" smtClean="0"/>
              <a:t>чел)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Повар </a:t>
            </a:r>
            <a:r>
              <a:rPr lang="ru-RU" sz="2000" dirty="0"/>
              <a:t>3-го разряда (40 </a:t>
            </a:r>
            <a:r>
              <a:rPr lang="ru-RU" sz="2000" dirty="0" smtClean="0"/>
              <a:t>чел)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Помощник </a:t>
            </a:r>
            <a:r>
              <a:rPr lang="ru-RU" sz="2000" dirty="0"/>
              <a:t>бурильщика 5-го разряда (44 </a:t>
            </a:r>
            <a:r>
              <a:rPr lang="ru-RU" sz="2000" dirty="0" smtClean="0"/>
              <a:t>чел)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Горничная </a:t>
            </a:r>
            <a:r>
              <a:rPr lang="ru-RU" sz="2000" dirty="0"/>
              <a:t>1-го разряда (30 чел</a:t>
            </a:r>
            <a:r>
              <a:rPr lang="ru-RU" sz="2000" dirty="0" smtClean="0"/>
              <a:t>)</a:t>
            </a:r>
          </a:p>
          <a:p>
            <a:pPr lvl="0"/>
            <a:r>
              <a:rPr lang="ru-RU" sz="2000" dirty="0"/>
              <a:t>	</a:t>
            </a:r>
            <a:r>
              <a:rPr lang="ru-RU" sz="2000" dirty="0" err="1" smtClean="0"/>
              <a:t>УУНиТ</a:t>
            </a:r>
            <a:endParaRPr lang="ru-RU" sz="2000" dirty="0" smtClean="0"/>
          </a:p>
          <a:p>
            <a:pPr marL="457200" lvl="0" indent="-457200">
              <a:buAutoNum type="arabicPeriod"/>
            </a:pPr>
            <a:r>
              <a:rPr lang="ru-RU" sz="2000" dirty="0" smtClean="0"/>
              <a:t>Уфа Вожатый </a:t>
            </a:r>
            <a:r>
              <a:rPr lang="ru-RU" sz="2000" dirty="0"/>
              <a:t>(200 </a:t>
            </a:r>
            <a:r>
              <a:rPr lang="ru-RU" sz="2000" dirty="0" smtClean="0"/>
              <a:t>чел)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Стерлитамак Вожатый </a:t>
            </a:r>
            <a:r>
              <a:rPr lang="ru-RU" sz="2000" dirty="0"/>
              <a:t>(70 чел</a:t>
            </a:r>
            <a:r>
              <a:rPr lang="ru-RU" sz="2000" dirty="0" smtClean="0"/>
              <a:t>)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Бирск Вожатый </a:t>
            </a:r>
            <a:r>
              <a:rPr lang="ru-RU" sz="2000" dirty="0"/>
              <a:t>(70 чел</a:t>
            </a:r>
            <a:r>
              <a:rPr lang="ru-RU" sz="2000" dirty="0" smtClean="0"/>
              <a:t>)</a:t>
            </a:r>
          </a:p>
          <a:p>
            <a:pPr lvl="0"/>
            <a:r>
              <a:rPr lang="ru-RU" sz="2000" dirty="0" smtClean="0"/>
              <a:t>	</a:t>
            </a:r>
            <a:r>
              <a:rPr lang="ru-RU" sz="2000" dirty="0" err="1" smtClean="0"/>
              <a:t>Стерлитамакский</a:t>
            </a:r>
            <a:r>
              <a:rPr lang="ru-RU" sz="2000" dirty="0" smtClean="0"/>
              <a:t> политехнический колледж</a:t>
            </a:r>
          </a:p>
          <a:p>
            <a:pPr lvl="0"/>
            <a:r>
              <a:rPr lang="ru-RU" sz="2000" dirty="0" smtClean="0"/>
              <a:t>1. Электромонтер </a:t>
            </a:r>
            <a:r>
              <a:rPr lang="ru-RU" sz="2000" dirty="0"/>
              <a:t>(30 чел</a:t>
            </a:r>
            <a:r>
              <a:rPr lang="ru-RU" sz="2000" dirty="0" smtClean="0"/>
              <a:t>) </a:t>
            </a:r>
          </a:p>
          <a:p>
            <a:pPr lvl="0"/>
            <a:r>
              <a:rPr lang="ru-RU" sz="2000" dirty="0" smtClean="0"/>
              <a:t>2. Арматурщик</a:t>
            </a:r>
            <a:r>
              <a:rPr lang="ru-RU" sz="2000" dirty="0"/>
              <a:t> (30 чел</a:t>
            </a:r>
            <a:r>
              <a:rPr lang="ru-RU" sz="2000" dirty="0" smtClean="0"/>
              <a:t>)</a:t>
            </a:r>
          </a:p>
        </p:txBody>
      </p:sp>
      <p:pic>
        <p:nvPicPr>
          <p:cNvPr id="328" name="Google Shape;328;p17"/>
          <p:cNvPicPr preferRelativeResize="0"/>
          <p:nvPr/>
        </p:nvPicPr>
        <p:blipFill rotWithShape="1">
          <a:blip r:embed="rId3">
            <a:alphaModFix/>
          </a:blip>
          <a:srcRect l="17093" r="7908"/>
          <a:stretch/>
        </p:blipFill>
        <p:spPr>
          <a:xfrm>
            <a:off x="7738533" y="970070"/>
            <a:ext cx="6264264" cy="594794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7"/>
          <p:cNvSpPr/>
          <p:nvPr/>
        </p:nvSpPr>
        <p:spPr>
          <a:xfrm>
            <a:off x="7767097" y="948212"/>
            <a:ext cx="6235700" cy="5904230"/>
          </a:xfrm>
          <a:custGeom>
            <a:avLst/>
            <a:gdLst/>
            <a:ahLst/>
            <a:cxnLst/>
            <a:rect l="l" t="t" r="r" b="b"/>
            <a:pathLst>
              <a:path w="6235700" h="5904230" extrusionOk="0">
                <a:moveTo>
                  <a:pt x="0" y="5904230"/>
                </a:moveTo>
                <a:lnTo>
                  <a:pt x="6235166" y="5904230"/>
                </a:lnTo>
                <a:lnTo>
                  <a:pt x="6235166" y="0"/>
                </a:lnTo>
                <a:lnTo>
                  <a:pt x="0" y="0"/>
                </a:lnTo>
                <a:lnTo>
                  <a:pt x="0" y="5904230"/>
                </a:lnTo>
                <a:close/>
              </a:path>
            </a:pathLst>
          </a:custGeom>
          <a:solidFill>
            <a:srgbClr val="01518D">
              <a:alpha val="5490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0" name="Google Shape;330;p17"/>
          <p:cNvSpPr/>
          <p:nvPr/>
        </p:nvSpPr>
        <p:spPr>
          <a:xfrm>
            <a:off x="8453976" y="3641558"/>
            <a:ext cx="3793073" cy="3276458"/>
          </a:xfrm>
          <a:prstGeom prst="rect">
            <a:avLst/>
          </a:prstGeom>
          <a:blipFill rotWithShape="1">
            <a:blip r:embed="rId4">
              <a:alphaModFix amt="4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29523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/>
          <p:nvPr/>
        </p:nvSpPr>
        <p:spPr>
          <a:xfrm>
            <a:off x="0" y="0"/>
            <a:ext cx="12192000" cy="953769"/>
          </a:xfrm>
          <a:custGeom>
            <a:avLst/>
            <a:gdLst/>
            <a:ahLst/>
            <a:cxnLst/>
            <a:rect l="l" t="t" r="r" b="b"/>
            <a:pathLst>
              <a:path w="12192000" h="953769" extrusionOk="0">
                <a:moveTo>
                  <a:pt x="12192000" y="953770"/>
                </a:moveTo>
                <a:lnTo>
                  <a:pt x="0" y="95377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953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0" y="292100"/>
            <a:ext cx="7738533" cy="661670"/>
          </a:xfrm>
          <a:custGeom>
            <a:avLst/>
            <a:gdLst/>
            <a:ahLst/>
            <a:cxnLst/>
            <a:rect l="l" t="t" r="r" b="b"/>
            <a:pathLst>
              <a:path w="5956935" h="661669" extrusionOk="0">
                <a:moveTo>
                  <a:pt x="5956833" y="661670"/>
                </a:moveTo>
                <a:lnTo>
                  <a:pt x="0" y="661670"/>
                </a:lnTo>
                <a:lnTo>
                  <a:pt x="0" y="0"/>
                </a:lnTo>
                <a:lnTo>
                  <a:pt x="5956833" y="0"/>
                </a:lnTo>
                <a:lnTo>
                  <a:pt x="5956833" y="661670"/>
                </a:lnTo>
                <a:close/>
              </a:path>
            </a:pathLst>
          </a:custGeom>
          <a:solidFill>
            <a:srgbClr val="2CBAA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7738533" y="292100"/>
            <a:ext cx="1389604" cy="661670"/>
          </a:xfrm>
          <a:custGeom>
            <a:avLst/>
            <a:gdLst/>
            <a:ahLst/>
            <a:cxnLst/>
            <a:rect l="l" t="t" r="r" b="b"/>
            <a:pathLst>
              <a:path w="3172459" h="661669" extrusionOk="0">
                <a:moveTo>
                  <a:pt x="3171990" y="661670"/>
                </a:moveTo>
                <a:lnTo>
                  <a:pt x="0" y="661670"/>
                </a:lnTo>
                <a:lnTo>
                  <a:pt x="0" y="0"/>
                </a:lnTo>
                <a:lnTo>
                  <a:pt x="3171990" y="0"/>
                </a:lnTo>
                <a:lnTo>
                  <a:pt x="3171990" y="661670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244180" y="360049"/>
            <a:ext cx="820979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рабочим </a:t>
            </a:r>
            <a:r>
              <a:rPr lang="ru-RU" sz="2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специальностям в 2023 году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77" y="2502032"/>
            <a:ext cx="5633727" cy="412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0" y="2502032"/>
            <a:ext cx="5393004" cy="401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Google Shape;167;p5"/>
          <p:cNvSpPr txBox="1"/>
          <p:nvPr/>
        </p:nvSpPr>
        <p:spPr>
          <a:xfrm>
            <a:off x="244180" y="1330468"/>
            <a:ext cx="1130365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62700" algn="l"/>
              </a:tabLst>
            </a:pPr>
            <a:r>
              <a:rPr lang="ru-RU" sz="3200" dirty="0" smtClean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    ФГБОУ ВО «УГНТУ»	ФГБОУ ВО «</a:t>
            </a:r>
            <a:r>
              <a:rPr lang="ru-RU" sz="3200" dirty="0" err="1" smtClean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УУНиТ</a:t>
            </a:r>
            <a:r>
              <a:rPr lang="ru-RU" sz="3200" dirty="0" smtClean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3600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/>
          <p:nvPr/>
        </p:nvSpPr>
        <p:spPr>
          <a:xfrm>
            <a:off x="576719" y="536546"/>
            <a:ext cx="5347335" cy="5347335"/>
          </a:xfrm>
          <a:custGeom>
            <a:avLst/>
            <a:gdLst/>
            <a:ahLst/>
            <a:cxnLst/>
            <a:rect l="l" t="t" r="r" b="b"/>
            <a:pathLst>
              <a:path w="5347335" h="5347335" extrusionOk="0">
                <a:moveTo>
                  <a:pt x="5347195" y="5347195"/>
                </a:moveTo>
                <a:lnTo>
                  <a:pt x="0" y="5347195"/>
                </a:lnTo>
                <a:lnTo>
                  <a:pt x="0" y="0"/>
                </a:lnTo>
                <a:lnTo>
                  <a:pt x="5347195" y="0"/>
                </a:lnTo>
                <a:lnTo>
                  <a:pt x="5347195" y="5347195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70" name="Google Shape;270;p14"/>
          <p:cNvPicPr preferRelativeResize="0"/>
          <p:nvPr/>
        </p:nvPicPr>
        <p:blipFill rotWithShape="1">
          <a:blip r:embed="rId3">
            <a:alphaModFix/>
          </a:blip>
          <a:srcRect t="23579" b="1214"/>
          <a:stretch/>
        </p:blipFill>
        <p:spPr>
          <a:xfrm>
            <a:off x="-18394" y="0"/>
            <a:ext cx="5319398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4"/>
          <p:cNvSpPr/>
          <p:nvPr/>
        </p:nvSpPr>
        <p:spPr>
          <a:xfrm>
            <a:off x="-18394" y="0"/>
            <a:ext cx="5340985" cy="5347335"/>
          </a:xfrm>
          <a:custGeom>
            <a:avLst/>
            <a:gdLst/>
            <a:ahLst/>
            <a:cxnLst/>
            <a:rect l="l" t="t" r="r" b="b"/>
            <a:pathLst>
              <a:path w="5340985" h="5347335" extrusionOk="0">
                <a:moveTo>
                  <a:pt x="0" y="5347208"/>
                </a:moveTo>
                <a:lnTo>
                  <a:pt x="5340934" y="5347208"/>
                </a:lnTo>
                <a:lnTo>
                  <a:pt x="5340934" y="0"/>
                </a:lnTo>
                <a:lnTo>
                  <a:pt x="0" y="0"/>
                </a:lnTo>
                <a:lnTo>
                  <a:pt x="0" y="5347208"/>
                </a:lnTo>
                <a:close/>
              </a:path>
            </a:pathLst>
          </a:custGeom>
          <a:solidFill>
            <a:srgbClr val="01518D">
              <a:alpha val="5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992837" y="4666436"/>
            <a:ext cx="151131" cy="13865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64616" y="4698182"/>
            <a:ext cx="150736" cy="10651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335422" y="4700518"/>
            <a:ext cx="63500" cy="102235"/>
          </a:xfrm>
          <a:custGeom>
            <a:avLst/>
            <a:gdLst/>
            <a:ahLst/>
            <a:cxnLst/>
            <a:rect l="l" t="t" r="r" b="b"/>
            <a:pathLst>
              <a:path w="63500" h="102235" extrusionOk="0">
                <a:moveTo>
                  <a:pt x="11493" y="0"/>
                </a:moveTo>
                <a:lnTo>
                  <a:pt x="0" y="0"/>
                </a:lnTo>
                <a:lnTo>
                  <a:pt x="0" y="102235"/>
                </a:lnTo>
                <a:lnTo>
                  <a:pt x="11887" y="102235"/>
                </a:lnTo>
                <a:lnTo>
                  <a:pt x="22015" y="81788"/>
                </a:lnTo>
                <a:lnTo>
                  <a:pt x="11493" y="81788"/>
                </a:lnTo>
                <a:lnTo>
                  <a:pt x="11099" y="81394"/>
                </a:lnTo>
                <a:lnTo>
                  <a:pt x="11684" y="73799"/>
                </a:lnTo>
                <a:lnTo>
                  <a:pt x="11607" y="70688"/>
                </a:lnTo>
                <a:lnTo>
                  <a:pt x="11493" y="0"/>
                </a:lnTo>
                <a:close/>
              </a:path>
              <a:path w="63500" h="102235" extrusionOk="0">
                <a:moveTo>
                  <a:pt x="62903" y="19659"/>
                </a:moveTo>
                <a:lnTo>
                  <a:pt x="51803" y="19659"/>
                </a:lnTo>
                <a:lnTo>
                  <a:pt x="52184" y="19862"/>
                </a:lnTo>
                <a:lnTo>
                  <a:pt x="51902" y="26066"/>
                </a:lnTo>
                <a:lnTo>
                  <a:pt x="51654" y="32542"/>
                </a:lnTo>
                <a:lnTo>
                  <a:pt x="51510" y="38163"/>
                </a:lnTo>
                <a:lnTo>
                  <a:pt x="51409" y="102235"/>
                </a:lnTo>
                <a:lnTo>
                  <a:pt x="62903" y="102235"/>
                </a:lnTo>
                <a:lnTo>
                  <a:pt x="62903" y="19659"/>
                </a:lnTo>
                <a:close/>
              </a:path>
              <a:path w="63500" h="102235" extrusionOk="0">
                <a:moveTo>
                  <a:pt x="62903" y="0"/>
                </a:moveTo>
                <a:lnTo>
                  <a:pt x="51028" y="0"/>
                </a:lnTo>
                <a:lnTo>
                  <a:pt x="18300" y="66598"/>
                </a:lnTo>
                <a:lnTo>
                  <a:pt x="16357" y="70688"/>
                </a:lnTo>
                <a:lnTo>
                  <a:pt x="13246" y="77698"/>
                </a:lnTo>
                <a:lnTo>
                  <a:pt x="11493" y="81788"/>
                </a:lnTo>
                <a:lnTo>
                  <a:pt x="22015" y="81788"/>
                </a:lnTo>
                <a:lnTo>
                  <a:pt x="43624" y="38163"/>
                </a:lnTo>
                <a:lnTo>
                  <a:pt x="46926" y="31343"/>
                </a:lnTo>
                <a:lnTo>
                  <a:pt x="50444" y="24142"/>
                </a:lnTo>
                <a:lnTo>
                  <a:pt x="51803" y="19659"/>
                </a:lnTo>
                <a:lnTo>
                  <a:pt x="62903" y="19659"/>
                </a:lnTo>
                <a:lnTo>
                  <a:pt x="629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5" name="Google Shape;275;p14"/>
          <p:cNvSpPr/>
          <p:nvPr/>
        </p:nvSpPr>
        <p:spPr>
          <a:xfrm>
            <a:off x="1424037" y="4661960"/>
            <a:ext cx="63500" cy="140970"/>
          </a:xfrm>
          <a:custGeom>
            <a:avLst/>
            <a:gdLst/>
            <a:ahLst/>
            <a:cxnLst/>
            <a:rect l="l" t="t" r="r" b="b"/>
            <a:pathLst>
              <a:path w="63500" h="140970" extrusionOk="0">
                <a:moveTo>
                  <a:pt x="19672" y="0"/>
                </a:moveTo>
                <a:lnTo>
                  <a:pt x="9550" y="0"/>
                </a:lnTo>
                <a:lnTo>
                  <a:pt x="11346" y="9611"/>
                </a:lnTo>
                <a:lnTo>
                  <a:pt x="15733" y="16702"/>
                </a:lnTo>
                <a:lnTo>
                  <a:pt x="22528" y="21090"/>
                </a:lnTo>
                <a:lnTo>
                  <a:pt x="31546" y="22593"/>
                </a:lnTo>
                <a:lnTo>
                  <a:pt x="40572" y="21090"/>
                </a:lnTo>
                <a:lnTo>
                  <a:pt x="47370" y="16702"/>
                </a:lnTo>
                <a:lnTo>
                  <a:pt x="49753" y="12852"/>
                </a:lnTo>
                <a:lnTo>
                  <a:pt x="23761" y="12852"/>
                </a:lnTo>
                <a:lnTo>
                  <a:pt x="20256" y="8572"/>
                </a:lnTo>
                <a:lnTo>
                  <a:pt x="19672" y="0"/>
                </a:lnTo>
                <a:close/>
              </a:path>
              <a:path w="63500" h="140970" extrusionOk="0">
                <a:moveTo>
                  <a:pt x="53555" y="0"/>
                </a:moveTo>
                <a:lnTo>
                  <a:pt x="43433" y="0"/>
                </a:lnTo>
                <a:lnTo>
                  <a:pt x="42849" y="8572"/>
                </a:lnTo>
                <a:lnTo>
                  <a:pt x="39344" y="12852"/>
                </a:lnTo>
                <a:lnTo>
                  <a:pt x="49753" y="12852"/>
                </a:lnTo>
                <a:lnTo>
                  <a:pt x="51760" y="9611"/>
                </a:lnTo>
                <a:lnTo>
                  <a:pt x="53555" y="0"/>
                </a:lnTo>
                <a:close/>
              </a:path>
              <a:path w="63500" h="140970" extrusionOk="0">
                <a:moveTo>
                  <a:pt x="11493" y="38557"/>
                </a:moveTo>
                <a:lnTo>
                  <a:pt x="0" y="38557"/>
                </a:lnTo>
                <a:lnTo>
                  <a:pt x="0" y="140792"/>
                </a:lnTo>
                <a:lnTo>
                  <a:pt x="11887" y="140792"/>
                </a:lnTo>
                <a:lnTo>
                  <a:pt x="22019" y="120345"/>
                </a:lnTo>
                <a:lnTo>
                  <a:pt x="11493" y="120345"/>
                </a:lnTo>
                <a:lnTo>
                  <a:pt x="11099" y="119951"/>
                </a:lnTo>
                <a:lnTo>
                  <a:pt x="11696" y="112356"/>
                </a:lnTo>
                <a:lnTo>
                  <a:pt x="11615" y="109245"/>
                </a:lnTo>
                <a:lnTo>
                  <a:pt x="11493" y="38557"/>
                </a:lnTo>
                <a:close/>
              </a:path>
              <a:path w="63500" h="140970" extrusionOk="0">
                <a:moveTo>
                  <a:pt x="62903" y="58216"/>
                </a:moveTo>
                <a:lnTo>
                  <a:pt x="51803" y="58216"/>
                </a:lnTo>
                <a:lnTo>
                  <a:pt x="52184" y="58420"/>
                </a:lnTo>
                <a:lnTo>
                  <a:pt x="51904" y="64623"/>
                </a:lnTo>
                <a:lnTo>
                  <a:pt x="51660" y="71100"/>
                </a:lnTo>
                <a:lnTo>
                  <a:pt x="51520" y="76720"/>
                </a:lnTo>
                <a:lnTo>
                  <a:pt x="51422" y="140792"/>
                </a:lnTo>
                <a:lnTo>
                  <a:pt x="62903" y="140792"/>
                </a:lnTo>
                <a:lnTo>
                  <a:pt x="62903" y="58216"/>
                </a:lnTo>
                <a:close/>
              </a:path>
              <a:path w="63500" h="140970" extrusionOk="0">
                <a:moveTo>
                  <a:pt x="62903" y="38557"/>
                </a:moveTo>
                <a:lnTo>
                  <a:pt x="18300" y="105156"/>
                </a:lnTo>
                <a:lnTo>
                  <a:pt x="11493" y="120345"/>
                </a:lnTo>
                <a:lnTo>
                  <a:pt x="22019" y="120345"/>
                </a:lnTo>
                <a:lnTo>
                  <a:pt x="43637" y="76720"/>
                </a:lnTo>
                <a:lnTo>
                  <a:pt x="46926" y="69900"/>
                </a:lnTo>
                <a:lnTo>
                  <a:pt x="50444" y="62699"/>
                </a:lnTo>
                <a:lnTo>
                  <a:pt x="51803" y="58216"/>
                </a:lnTo>
                <a:lnTo>
                  <a:pt x="62903" y="58216"/>
                </a:lnTo>
                <a:lnTo>
                  <a:pt x="62903" y="385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6" name="Google Shape;276;p14"/>
          <p:cNvSpPr/>
          <p:nvPr/>
        </p:nvSpPr>
        <p:spPr>
          <a:xfrm>
            <a:off x="1510121" y="4698182"/>
            <a:ext cx="66598" cy="10651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7" name="Google Shape;277;p14"/>
          <p:cNvSpPr/>
          <p:nvPr/>
        </p:nvSpPr>
        <p:spPr>
          <a:xfrm>
            <a:off x="1596803" y="4700518"/>
            <a:ext cx="145078" cy="102237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8" name="Google Shape;278;p14"/>
          <p:cNvSpPr/>
          <p:nvPr/>
        </p:nvSpPr>
        <p:spPr>
          <a:xfrm>
            <a:off x="1765075" y="4698183"/>
            <a:ext cx="68541" cy="106514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9" name="Google Shape;279;p14"/>
          <p:cNvSpPr/>
          <p:nvPr/>
        </p:nvSpPr>
        <p:spPr>
          <a:xfrm>
            <a:off x="1897310" y="4698182"/>
            <a:ext cx="380175" cy="14177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0" name="Google Shape;280;p14"/>
          <p:cNvSpPr/>
          <p:nvPr/>
        </p:nvSpPr>
        <p:spPr>
          <a:xfrm>
            <a:off x="2299108" y="4700518"/>
            <a:ext cx="62230" cy="102235"/>
          </a:xfrm>
          <a:custGeom>
            <a:avLst/>
            <a:gdLst/>
            <a:ahLst/>
            <a:cxnLst/>
            <a:rect l="l" t="t" r="r" b="b"/>
            <a:pathLst>
              <a:path w="62230" h="102235" extrusionOk="0">
                <a:moveTo>
                  <a:pt x="11480" y="0"/>
                </a:moveTo>
                <a:lnTo>
                  <a:pt x="0" y="0"/>
                </a:lnTo>
                <a:lnTo>
                  <a:pt x="0" y="102235"/>
                </a:lnTo>
                <a:lnTo>
                  <a:pt x="11480" y="102235"/>
                </a:lnTo>
                <a:lnTo>
                  <a:pt x="11480" y="54724"/>
                </a:lnTo>
                <a:lnTo>
                  <a:pt x="61925" y="54724"/>
                </a:lnTo>
                <a:lnTo>
                  <a:pt x="61925" y="43815"/>
                </a:lnTo>
                <a:lnTo>
                  <a:pt x="11480" y="43815"/>
                </a:lnTo>
                <a:lnTo>
                  <a:pt x="11480" y="0"/>
                </a:lnTo>
                <a:close/>
              </a:path>
              <a:path w="62230" h="102235" extrusionOk="0">
                <a:moveTo>
                  <a:pt x="61925" y="54724"/>
                </a:moveTo>
                <a:lnTo>
                  <a:pt x="50431" y="54724"/>
                </a:lnTo>
                <a:lnTo>
                  <a:pt x="50431" y="102235"/>
                </a:lnTo>
                <a:lnTo>
                  <a:pt x="61925" y="102235"/>
                </a:lnTo>
                <a:lnTo>
                  <a:pt x="61925" y="54724"/>
                </a:lnTo>
                <a:close/>
              </a:path>
              <a:path w="62230" h="102235" extrusionOk="0">
                <a:moveTo>
                  <a:pt x="61925" y="0"/>
                </a:moveTo>
                <a:lnTo>
                  <a:pt x="50431" y="0"/>
                </a:lnTo>
                <a:lnTo>
                  <a:pt x="50431" y="43815"/>
                </a:lnTo>
                <a:lnTo>
                  <a:pt x="61925" y="43815"/>
                </a:lnTo>
                <a:lnTo>
                  <a:pt x="61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1" name="Google Shape;281;p14"/>
          <p:cNvSpPr/>
          <p:nvPr/>
        </p:nvSpPr>
        <p:spPr>
          <a:xfrm>
            <a:off x="2380320" y="4700518"/>
            <a:ext cx="63500" cy="102235"/>
          </a:xfrm>
          <a:custGeom>
            <a:avLst/>
            <a:gdLst/>
            <a:ahLst/>
            <a:cxnLst/>
            <a:rect l="l" t="t" r="r" b="b"/>
            <a:pathLst>
              <a:path w="63500" h="102235" extrusionOk="0">
                <a:moveTo>
                  <a:pt x="63487" y="63677"/>
                </a:moveTo>
                <a:lnTo>
                  <a:pt x="51993" y="63677"/>
                </a:lnTo>
                <a:lnTo>
                  <a:pt x="51993" y="102235"/>
                </a:lnTo>
                <a:lnTo>
                  <a:pt x="63487" y="102235"/>
                </a:lnTo>
                <a:lnTo>
                  <a:pt x="63487" y="63677"/>
                </a:lnTo>
                <a:close/>
              </a:path>
              <a:path w="63500" h="102235" extrusionOk="0">
                <a:moveTo>
                  <a:pt x="11493" y="0"/>
                </a:moveTo>
                <a:lnTo>
                  <a:pt x="0" y="0"/>
                </a:lnTo>
                <a:lnTo>
                  <a:pt x="0" y="27647"/>
                </a:lnTo>
                <a:lnTo>
                  <a:pt x="2519" y="45253"/>
                </a:lnTo>
                <a:lnTo>
                  <a:pt x="9348" y="57785"/>
                </a:lnTo>
                <a:lnTo>
                  <a:pt x="19389" y="65277"/>
                </a:lnTo>
                <a:lnTo>
                  <a:pt x="31546" y="67767"/>
                </a:lnTo>
                <a:lnTo>
                  <a:pt x="38557" y="67767"/>
                </a:lnTo>
                <a:lnTo>
                  <a:pt x="45377" y="67183"/>
                </a:lnTo>
                <a:lnTo>
                  <a:pt x="51993" y="63677"/>
                </a:lnTo>
                <a:lnTo>
                  <a:pt x="63487" y="63677"/>
                </a:lnTo>
                <a:lnTo>
                  <a:pt x="63487" y="56464"/>
                </a:lnTo>
                <a:lnTo>
                  <a:pt x="32524" y="56464"/>
                </a:lnTo>
                <a:lnTo>
                  <a:pt x="24229" y="54863"/>
                </a:lnTo>
                <a:lnTo>
                  <a:pt x="17556" y="49795"/>
                </a:lnTo>
                <a:lnTo>
                  <a:pt x="13109" y="40856"/>
                </a:lnTo>
                <a:lnTo>
                  <a:pt x="11493" y="27647"/>
                </a:lnTo>
                <a:lnTo>
                  <a:pt x="11493" y="0"/>
                </a:lnTo>
                <a:close/>
              </a:path>
              <a:path w="63500" h="102235" extrusionOk="0">
                <a:moveTo>
                  <a:pt x="63487" y="0"/>
                </a:moveTo>
                <a:lnTo>
                  <a:pt x="51993" y="0"/>
                </a:lnTo>
                <a:lnTo>
                  <a:pt x="51993" y="52184"/>
                </a:lnTo>
                <a:lnTo>
                  <a:pt x="45567" y="56083"/>
                </a:lnTo>
                <a:lnTo>
                  <a:pt x="39141" y="56464"/>
                </a:lnTo>
                <a:lnTo>
                  <a:pt x="63487" y="56464"/>
                </a:lnTo>
                <a:lnTo>
                  <a:pt x="634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2" name="Google Shape;282;p14"/>
          <p:cNvSpPr/>
          <p:nvPr/>
        </p:nvSpPr>
        <p:spPr>
          <a:xfrm>
            <a:off x="2466986" y="4698183"/>
            <a:ext cx="68554" cy="106514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3" name="Google Shape;283;p14"/>
          <p:cNvSpPr/>
          <p:nvPr/>
        </p:nvSpPr>
        <p:spPr>
          <a:xfrm>
            <a:off x="2554634" y="4698182"/>
            <a:ext cx="66598" cy="106514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4" name="Google Shape;284;p14"/>
          <p:cNvSpPr/>
          <p:nvPr/>
        </p:nvSpPr>
        <p:spPr>
          <a:xfrm>
            <a:off x="2641305" y="4700518"/>
            <a:ext cx="145089" cy="102237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5" name="Google Shape;285;p14"/>
          <p:cNvSpPr/>
          <p:nvPr/>
        </p:nvSpPr>
        <p:spPr>
          <a:xfrm>
            <a:off x="2809576" y="4698183"/>
            <a:ext cx="68554" cy="106514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6" name="Google Shape;286;p14"/>
          <p:cNvSpPr/>
          <p:nvPr/>
        </p:nvSpPr>
        <p:spPr>
          <a:xfrm>
            <a:off x="2941826" y="4698182"/>
            <a:ext cx="498171" cy="139623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7" name="Google Shape;287;p14"/>
          <p:cNvSpPr/>
          <p:nvPr/>
        </p:nvSpPr>
        <p:spPr>
          <a:xfrm>
            <a:off x="360819" y="4535055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 extrusionOk="0">
                <a:moveTo>
                  <a:pt x="431800" y="431800"/>
                </a:moveTo>
                <a:lnTo>
                  <a:pt x="0" y="431800"/>
                </a:lnTo>
                <a:lnTo>
                  <a:pt x="0" y="0"/>
                </a:lnTo>
                <a:lnTo>
                  <a:pt x="431800" y="0"/>
                </a:lnTo>
                <a:lnTo>
                  <a:pt x="431800" y="4318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8" name="Google Shape;288;p14"/>
          <p:cNvSpPr txBox="1"/>
          <p:nvPr/>
        </p:nvSpPr>
        <p:spPr>
          <a:xfrm>
            <a:off x="6139954" y="536546"/>
            <a:ext cx="55948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Проектная деятельность:</a:t>
            </a:r>
            <a:endParaRPr/>
          </a:p>
        </p:txBody>
      </p:sp>
      <p:sp>
        <p:nvSpPr>
          <p:cNvPr id="289" name="Google Shape;289;p14"/>
          <p:cNvSpPr txBox="1"/>
          <p:nvPr/>
        </p:nvSpPr>
        <p:spPr>
          <a:xfrm>
            <a:off x="7947887" y="1308846"/>
            <a:ext cx="5139011" cy="492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1518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Детский центр «</a:t>
            </a:r>
            <a:r>
              <a:rPr lang="ru-RU" sz="2000" dirty="0" err="1">
                <a:solidFill>
                  <a:srgbClr val="01518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Мастер’Ок</a:t>
            </a:r>
            <a:r>
              <a:rPr lang="ru-RU" sz="2000" dirty="0">
                <a:solidFill>
                  <a:srgbClr val="01518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»</a:t>
            </a:r>
            <a:endParaRPr dirty="0"/>
          </a:p>
          <a:p>
            <a:pPr marL="0" marR="0" lvl="0" indent="0" algn="l" rtl="0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1518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Диспетчерская «Студент»</a:t>
            </a:r>
            <a:endParaRPr dirty="0"/>
          </a:p>
          <a:p>
            <a:pPr marL="0" marR="0" lvl="0" indent="0" algn="l" rtl="0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1518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«</a:t>
            </a:r>
            <a:r>
              <a:rPr lang="ru-RU" sz="2000" dirty="0" err="1">
                <a:solidFill>
                  <a:srgbClr val="01518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Игроняни</a:t>
            </a:r>
            <a:r>
              <a:rPr lang="ru-RU" sz="2000" dirty="0">
                <a:solidFill>
                  <a:srgbClr val="01518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»</a:t>
            </a:r>
            <a:endParaRPr dirty="0"/>
          </a:p>
          <a:p>
            <a:pPr marL="0" marR="0" lvl="0" indent="0" algn="l" rtl="0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1518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«Мастерская вкуса»</a:t>
            </a:r>
            <a:endParaRPr dirty="0"/>
          </a:p>
          <a:p>
            <a:pPr marL="0" marR="0" lvl="0" indent="0" algn="l" rtl="0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1518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«Близкие люди»</a:t>
            </a:r>
            <a:endParaRPr dirty="0"/>
          </a:p>
          <a:p>
            <a:pPr marL="0" marR="0" lvl="0" indent="0" algn="l" rtl="0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1518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«Моя республика»</a:t>
            </a:r>
            <a:endParaRPr dirty="0"/>
          </a:p>
        </p:txBody>
      </p:sp>
      <p:pic>
        <p:nvPicPr>
          <p:cNvPr id="290" name="Google Shape;290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950659" y="4614909"/>
            <a:ext cx="798575" cy="79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980157" y="2136199"/>
            <a:ext cx="706161" cy="70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4"/>
          <p:cNvPicPr preferRelativeResize="0"/>
          <p:nvPr/>
        </p:nvPicPr>
        <p:blipFill rotWithShape="1">
          <a:blip r:embed="rId17">
            <a:alphaModFix/>
          </a:blip>
          <a:srcRect l="27146" t="11529" r="27059" b="14706"/>
          <a:stretch/>
        </p:blipFill>
        <p:spPr>
          <a:xfrm>
            <a:off x="6980157" y="2926018"/>
            <a:ext cx="726648" cy="87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770935" y="1483292"/>
            <a:ext cx="1082654" cy="57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4"/>
          <p:cNvPicPr preferRelativeResize="0"/>
          <p:nvPr/>
        </p:nvPicPr>
        <p:blipFill rotWithShape="1">
          <a:blip r:embed="rId19">
            <a:alphaModFix/>
          </a:blip>
          <a:srcRect l="3855" t="2941" r="2223" b="3332"/>
          <a:stretch/>
        </p:blipFill>
        <p:spPr>
          <a:xfrm>
            <a:off x="6980157" y="3876873"/>
            <a:ext cx="739580" cy="73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979653" y="5571153"/>
            <a:ext cx="740084" cy="79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4755"/>
            </a:avLst>
          </a:prstGeom>
          <a:solidFill>
            <a:srgbClr val="2CBAAD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301" name="Google Shape;3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953" y="872475"/>
            <a:ext cx="10176095" cy="511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0"/>
          <p:cNvSpPr/>
          <p:nvPr/>
        </p:nvSpPr>
        <p:spPr>
          <a:xfrm>
            <a:off x="0" y="0"/>
            <a:ext cx="12192000" cy="953769"/>
          </a:xfrm>
          <a:custGeom>
            <a:avLst/>
            <a:gdLst/>
            <a:ahLst/>
            <a:cxnLst/>
            <a:rect l="l" t="t" r="r" b="b"/>
            <a:pathLst>
              <a:path w="12192000" h="953769" extrusionOk="0">
                <a:moveTo>
                  <a:pt x="12192000" y="953770"/>
                </a:moveTo>
                <a:lnTo>
                  <a:pt x="0" y="95377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953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0" y="292100"/>
            <a:ext cx="5956935" cy="661670"/>
          </a:xfrm>
          <a:custGeom>
            <a:avLst/>
            <a:gdLst/>
            <a:ahLst/>
            <a:cxnLst/>
            <a:rect l="l" t="t" r="r" b="b"/>
            <a:pathLst>
              <a:path w="5956935" h="661669" extrusionOk="0">
                <a:moveTo>
                  <a:pt x="5956833" y="661670"/>
                </a:moveTo>
                <a:lnTo>
                  <a:pt x="0" y="661670"/>
                </a:lnTo>
                <a:lnTo>
                  <a:pt x="0" y="0"/>
                </a:lnTo>
                <a:lnTo>
                  <a:pt x="5956833" y="0"/>
                </a:lnTo>
                <a:lnTo>
                  <a:pt x="5956833" y="661670"/>
                </a:lnTo>
                <a:close/>
              </a:path>
            </a:pathLst>
          </a:custGeom>
          <a:solidFill>
            <a:srgbClr val="2CBAA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5955677" y="292100"/>
            <a:ext cx="3172460" cy="661670"/>
          </a:xfrm>
          <a:custGeom>
            <a:avLst/>
            <a:gdLst/>
            <a:ahLst/>
            <a:cxnLst/>
            <a:rect l="l" t="t" r="r" b="b"/>
            <a:pathLst>
              <a:path w="3172459" h="661669" extrusionOk="0">
                <a:moveTo>
                  <a:pt x="3171990" y="661670"/>
                </a:moveTo>
                <a:lnTo>
                  <a:pt x="0" y="661670"/>
                </a:lnTo>
                <a:lnTo>
                  <a:pt x="0" y="0"/>
                </a:lnTo>
                <a:lnTo>
                  <a:pt x="3171990" y="0"/>
                </a:lnTo>
                <a:lnTo>
                  <a:pt x="3171990" y="661670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68" name="Google Shape;368;p20"/>
          <p:cNvSpPr txBox="1"/>
          <p:nvPr/>
        </p:nvSpPr>
        <p:spPr>
          <a:xfrm>
            <a:off x="245298" y="351952"/>
            <a:ext cx="23503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Мероприятия</a:t>
            </a:r>
            <a:endParaRPr sz="2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" name="Google Shape;369;p20"/>
          <p:cNvSpPr txBox="1"/>
          <p:nvPr/>
        </p:nvSpPr>
        <p:spPr>
          <a:xfrm>
            <a:off x="243081" y="1335085"/>
            <a:ext cx="5470772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CBAAD"/>
              </a:buClr>
              <a:buSzPts val="1800"/>
              <a:buFont typeface="Times New Roman"/>
              <a:buChar char="-"/>
            </a:pPr>
            <a:r>
              <a:rPr lang="ru-RU" sz="18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экологические </a:t>
            </a:r>
            <a:r>
              <a:rPr lang="ru-RU" sz="14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(участие в экологических акциях Республиканского, межвузовского масштаба, проведение акции «Моя Республика»);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2CBAAD"/>
              </a:buClr>
              <a:buSzPts val="1800"/>
              <a:buFont typeface="Palatino Linotype"/>
              <a:buNone/>
            </a:pPr>
            <a:endParaRPr sz="1800" b="1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CBAAD"/>
              </a:buClr>
              <a:buSzPts val="1800"/>
              <a:buFont typeface="Times New Roman"/>
              <a:buChar char="-"/>
            </a:pPr>
            <a:r>
              <a:rPr lang="ru-RU" sz="18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социально-значимые </a:t>
            </a:r>
            <a:r>
              <a:rPr lang="ru-RU" sz="14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(выезды в детские дома и дома престарелых с концертами, оказание помощи многодетным семьям, реализация благотворительного проекта «Близкие люди»);</a:t>
            </a:r>
            <a:endParaRPr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rgbClr val="2CBAAD"/>
              </a:buClr>
              <a:buSzPts val="1400"/>
              <a:buFont typeface="Palatino Linotype"/>
              <a:buNone/>
            </a:pPr>
            <a:endParaRPr sz="1400" b="1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CBAAD"/>
              </a:buClr>
              <a:buSzPts val="1800"/>
              <a:buFont typeface="Times New Roman"/>
              <a:buChar char="-"/>
            </a:pPr>
            <a:r>
              <a:rPr lang="ru-RU" sz="18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патриотические </a:t>
            </a:r>
            <a:r>
              <a:rPr lang="ru-RU" sz="14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(ежегодное участие в организации акции «Бессмертный полк» в Уфе, участие во Всероссийской акции День Ударного Труда, помощь ветеранам ВОВ, патриотическая акция «Снежный десант»);</a:t>
            </a:r>
            <a:endParaRPr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rgbClr val="2CBAAD"/>
              </a:buClr>
              <a:buSzPts val="1400"/>
              <a:buFont typeface="Palatino Linotype"/>
              <a:buNone/>
            </a:pPr>
            <a:endParaRPr sz="1400" b="1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CBAAD"/>
              </a:buClr>
              <a:buSzPts val="1800"/>
              <a:buFont typeface="Times New Roman"/>
              <a:buChar char="-"/>
            </a:pPr>
            <a:r>
              <a:rPr lang="ru-RU" sz="18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спортивные </a:t>
            </a:r>
            <a:r>
              <a:rPr lang="ru-RU" sz="14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(спартакиады межвузовского, регионального, окружного уровней).</a:t>
            </a:r>
            <a:endParaRPr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rgbClr val="2CBAAD"/>
              </a:buClr>
              <a:buSzPts val="1400"/>
              <a:buFont typeface="Palatino Linotype"/>
              <a:buNone/>
            </a:pPr>
            <a:endParaRPr sz="1400" b="1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0" name="Google Shape;370;p20"/>
          <p:cNvPicPr preferRelativeResize="0"/>
          <p:nvPr/>
        </p:nvPicPr>
        <p:blipFill rotWithShape="1">
          <a:blip r:embed="rId3">
            <a:alphaModFix/>
          </a:blip>
          <a:srcRect l="61985" t="45095" r="22793" b="17239"/>
          <a:stretch/>
        </p:blipFill>
        <p:spPr>
          <a:xfrm>
            <a:off x="0" y="5609547"/>
            <a:ext cx="897326" cy="124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0"/>
          <p:cNvPicPr preferRelativeResize="0"/>
          <p:nvPr/>
        </p:nvPicPr>
        <p:blipFill rotWithShape="1">
          <a:blip r:embed="rId4">
            <a:alphaModFix/>
          </a:blip>
          <a:srcRect l="12489" r="17402"/>
          <a:stretch/>
        </p:blipFill>
        <p:spPr>
          <a:xfrm>
            <a:off x="5947072" y="956711"/>
            <a:ext cx="6244928" cy="590128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0"/>
          <p:cNvSpPr/>
          <p:nvPr/>
        </p:nvSpPr>
        <p:spPr>
          <a:xfrm>
            <a:off x="7025995" y="2647175"/>
            <a:ext cx="5165382" cy="4210825"/>
          </a:xfrm>
          <a:prstGeom prst="rect">
            <a:avLst/>
          </a:prstGeom>
          <a:blipFill rotWithShape="1">
            <a:blip r:embed="rId5">
              <a:alphaModFix amt="4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5955677" y="953769"/>
            <a:ext cx="6235700" cy="5904230"/>
          </a:xfrm>
          <a:custGeom>
            <a:avLst/>
            <a:gdLst/>
            <a:ahLst/>
            <a:cxnLst/>
            <a:rect l="l" t="t" r="r" b="b"/>
            <a:pathLst>
              <a:path w="6235700" h="5904230" extrusionOk="0">
                <a:moveTo>
                  <a:pt x="0" y="5904230"/>
                </a:moveTo>
                <a:lnTo>
                  <a:pt x="6235166" y="5904230"/>
                </a:lnTo>
                <a:lnTo>
                  <a:pt x="6235166" y="0"/>
                </a:lnTo>
                <a:lnTo>
                  <a:pt x="0" y="0"/>
                </a:lnTo>
                <a:lnTo>
                  <a:pt x="0" y="5904230"/>
                </a:lnTo>
                <a:close/>
              </a:path>
            </a:pathLst>
          </a:custGeom>
          <a:solidFill>
            <a:srgbClr val="01518D">
              <a:alpha val="4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74" name="Google Shape;374;p20"/>
          <p:cNvSpPr txBox="1"/>
          <p:nvPr/>
        </p:nvSpPr>
        <p:spPr>
          <a:xfrm>
            <a:off x="866429" y="5468340"/>
            <a:ext cx="508862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молодежных форумах регионального, межрегионального и всероссийского уровней. В качестве участников, соорганизаторов и добровольцев.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0147" y="884545"/>
            <a:ext cx="5086621" cy="687766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6"/>
          <p:cNvSpPr/>
          <p:nvPr/>
        </p:nvSpPr>
        <p:spPr>
          <a:xfrm>
            <a:off x="0" y="0"/>
            <a:ext cx="12192000" cy="953769"/>
          </a:xfrm>
          <a:custGeom>
            <a:avLst/>
            <a:gdLst/>
            <a:ahLst/>
            <a:cxnLst/>
            <a:rect l="l" t="t" r="r" b="b"/>
            <a:pathLst>
              <a:path w="12192000" h="953769" extrusionOk="0">
                <a:moveTo>
                  <a:pt x="12192000" y="953770"/>
                </a:moveTo>
                <a:lnTo>
                  <a:pt x="0" y="95377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953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0" y="292100"/>
            <a:ext cx="5956935" cy="661670"/>
          </a:xfrm>
          <a:custGeom>
            <a:avLst/>
            <a:gdLst/>
            <a:ahLst/>
            <a:cxnLst/>
            <a:rect l="l" t="t" r="r" b="b"/>
            <a:pathLst>
              <a:path w="5956935" h="661669" extrusionOk="0">
                <a:moveTo>
                  <a:pt x="5956833" y="661670"/>
                </a:moveTo>
                <a:lnTo>
                  <a:pt x="0" y="661670"/>
                </a:lnTo>
                <a:lnTo>
                  <a:pt x="0" y="0"/>
                </a:lnTo>
                <a:lnTo>
                  <a:pt x="5956833" y="0"/>
                </a:lnTo>
                <a:lnTo>
                  <a:pt x="5956833" y="661670"/>
                </a:lnTo>
                <a:close/>
              </a:path>
            </a:pathLst>
          </a:custGeom>
          <a:solidFill>
            <a:srgbClr val="2CBAA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10" name="Google Shape;310;p16"/>
          <p:cNvSpPr/>
          <p:nvPr/>
        </p:nvSpPr>
        <p:spPr>
          <a:xfrm>
            <a:off x="5955676" y="292100"/>
            <a:ext cx="6236323" cy="661670"/>
          </a:xfrm>
          <a:custGeom>
            <a:avLst/>
            <a:gdLst/>
            <a:ahLst/>
            <a:cxnLst/>
            <a:rect l="l" t="t" r="r" b="b"/>
            <a:pathLst>
              <a:path w="3172459" h="661669" extrusionOk="0">
                <a:moveTo>
                  <a:pt x="3171990" y="661670"/>
                </a:moveTo>
                <a:lnTo>
                  <a:pt x="0" y="661670"/>
                </a:lnTo>
                <a:lnTo>
                  <a:pt x="0" y="0"/>
                </a:lnTo>
                <a:lnTo>
                  <a:pt x="3171990" y="0"/>
                </a:lnTo>
                <a:lnTo>
                  <a:pt x="3171990" y="661670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11" name="Google Shape;311;p16"/>
          <p:cNvSpPr txBox="1"/>
          <p:nvPr/>
        </p:nvSpPr>
        <p:spPr>
          <a:xfrm>
            <a:off x="244180" y="361325"/>
            <a:ext cx="25679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Новые проекты</a:t>
            </a:r>
            <a:endParaRPr sz="2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2" name="Google Shape;312;p16"/>
          <p:cNvPicPr preferRelativeResize="0"/>
          <p:nvPr/>
        </p:nvPicPr>
        <p:blipFill rotWithShape="1">
          <a:blip r:embed="rId4">
            <a:alphaModFix/>
          </a:blip>
          <a:srcRect l="6832" t="47254" r="72647" b="11941"/>
          <a:stretch/>
        </p:blipFill>
        <p:spPr>
          <a:xfrm>
            <a:off x="1" y="5816580"/>
            <a:ext cx="926592" cy="103586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6"/>
          <p:cNvSpPr txBox="1"/>
          <p:nvPr/>
        </p:nvSpPr>
        <p:spPr>
          <a:xfrm>
            <a:off x="243081" y="1615459"/>
            <a:ext cx="547077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 помощи молодежи «ЯрЗам» является социально значимым проектом. </a:t>
            </a:r>
            <a:endParaRPr sz="200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Его цель - помочь молодым людям в разных сферах жизни: от обучения до трудоустройства. </a:t>
            </a:r>
            <a:endParaRPr sz="200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4" name="Google Shape;314;p16"/>
          <p:cNvSpPr/>
          <p:nvPr/>
        </p:nvSpPr>
        <p:spPr>
          <a:xfrm>
            <a:off x="5941068" y="933388"/>
            <a:ext cx="6235700" cy="5904230"/>
          </a:xfrm>
          <a:custGeom>
            <a:avLst/>
            <a:gdLst/>
            <a:ahLst/>
            <a:cxnLst/>
            <a:rect l="l" t="t" r="r" b="b"/>
            <a:pathLst>
              <a:path w="6235700" h="5904230" extrusionOk="0">
                <a:moveTo>
                  <a:pt x="0" y="5904230"/>
                </a:moveTo>
                <a:lnTo>
                  <a:pt x="6235166" y="5904230"/>
                </a:lnTo>
                <a:lnTo>
                  <a:pt x="6235166" y="0"/>
                </a:lnTo>
                <a:lnTo>
                  <a:pt x="0" y="0"/>
                </a:lnTo>
                <a:lnTo>
                  <a:pt x="0" y="5904230"/>
                </a:lnTo>
                <a:close/>
              </a:path>
            </a:pathLst>
          </a:custGeom>
          <a:solidFill>
            <a:srgbClr val="01518D">
              <a:alpha val="5490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15" name="Google Shape;315;p16"/>
          <p:cNvSpPr/>
          <p:nvPr/>
        </p:nvSpPr>
        <p:spPr>
          <a:xfrm>
            <a:off x="8453976" y="3641558"/>
            <a:ext cx="3793073" cy="3276458"/>
          </a:xfrm>
          <a:prstGeom prst="rect">
            <a:avLst/>
          </a:prstGeom>
          <a:blipFill rotWithShape="1">
            <a:blip r:embed="rId5">
              <a:alphaModFix amt="4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316" name="Google Shape;31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9311" y="3664844"/>
            <a:ext cx="2909733" cy="2909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ru-RU"/>
              <a:t>Что такое студенческие отряды</a:t>
            </a:r>
            <a:endParaRPr/>
          </a:p>
        </p:txBody>
      </p:sp>
      <p:sp>
        <p:nvSpPr>
          <p:cNvPr id="130" name="Google Shape;130;p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/>
              <a:t>Молодежная общероссийская общественная организация «</a:t>
            </a:r>
            <a:r>
              <a:rPr lang="ru-RU" b="1"/>
              <a:t>Российские Студенческие Отряды</a:t>
            </a:r>
            <a:r>
              <a:rPr lang="ru-RU"/>
              <a:t>» (РСО) – крупнейшая молодежная организация страны, которая обеспечивает временной трудовой занятостью более 240 тысяч молодых людей из 74 субъектов РФ, а также занимается гражданским и патриотическим воспитанием, развивает творческий и спортивный потенциал молодежи.</a:t>
            </a:r>
            <a:endParaRPr/>
          </a:p>
        </p:txBody>
      </p:sp>
      <p:pic>
        <p:nvPicPr>
          <p:cNvPr id="131" name="Google Shape;131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963063"/>
            <a:ext cx="5181600" cy="4076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1" descr="https://sun9-40.userapi.com/c855016/v855016300/19dec2/iCXNKHQGqL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371" y="3983280"/>
            <a:ext cx="3005370" cy="300537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1"/>
          <p:cNvSpPr txBox="1"/>
          <p:nvPr/>
        </p:nvSpPr>
        <p:spPr>
          <a:xfrm>
            <a:off x="2197290" y="2150800"/>
            <a:ext cx="8268674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словом,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а делом!</a:t>
            </a:r>
            <a:endParaRPr/>
          </a:p>
        </p:txBody>
      </p:sp>
      <p:pic>
        <p:nvPicPr>
          <p:cNvPr id="382" name="Google Shape;382;p21"/>
          <p:cNvPicPr preferRelativeResize="0"/>
          <p:nvPr/>
        </p:nvPicPr>
        <p:blipFill rotWithShape="1">
          <a:blip r:embed="rId4">
            <a:alphaModFix/>
          </a:blip>
          <a:srcRect l="49062" t="74030" r="8156" b="3881"/>
          <a:stretch/>
        </p:blipFill>
        <p:spPr>
          <a:xfrm>
            <a:off x="3240741" y="231956"/>
            <a:ext cx="2817660" cy="102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1"/>
          <p:cNvPicPr preferRelativeResize="0"/>
          <p:nvPr/>
        </p:nvPicPr>
        <p:blipFill rotWithShape="1">
          <a:blip r:embed="rId5">
            <a:alphaModFix/>
          </a:blip>
          <a:srcRect l="26642" t="35616" r="24103" b="29541"/>
          <a:stretch/>
        </p:blipFill>
        <p:spPr>
          <a:xfrm>
            <a:off x="235371" y="231956"/>
            <a:ext cx="2759780" cy="109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7475" y="5642608"/>
            <a:ext cx="2410973" cy="72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 txBox="1"/>
          <p:nvPr/>
        </p:nvSpPr>
        <p:spPr>
          <a:xfrm>
            <a:off x="4951929" y="352048"/>
            <a:ext cx="7044999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Noto Sans Symbols"/>
              <a:buChar char="✔"/>
            </a:pPr>
            <a:r>
              <a:rPr lang="ru-RU" sz="320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возможность заработать денег; 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Noto Sans Symbols"/>
              <a:buChar char="✔"/>
            </a:pPr>
            <a:r>
              <a:rPr lang="ru-RU" sz="320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освоение рабочих специальностей;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Noto Sans Symbols"/>
              <a:buChar char="✔"/>
            </a:pPr>
            <a:r>
              <a:rPr lang="ru-RU" sz="320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полученные знания и навыки помогают легче трудоустроится. </a:t>
            </a:r>
            <a:endParaRPr sz="320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3"/>
          <p:cNvPicPr preferRelativeResize="0"/>
          <p:nvPr/>
        </p:nvPicPr>
        <p:blipFill rotWithShape="1">
          <a:blip r:embed="rId4">
            <a:alphaModFix/>
          </a:blip>
          <a:srcRect l="49062" t="74030" r="8156" b="3881"/>
          <a:stretch/>
        </p:blipFill>
        <p:spPr>
          <a:xfrm>
            <a:off x="9708333" y="5589026"/>
            <a:ext cx="2288595" cy="835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/>
          <p:cNvPicPr preferRelativeResize="0"/>
          <p:nvPr/>
        </p:nvPicPr>
        <p:blipFill rotWithShape="1">
          <a:blip r:embed="rId5">
            <a:alphaModFix/>
          </a:blip>
          <a:srcRect l="17000" t="10758" r="3500"/>
          <a:stretch/>
        </p:blipFill>
        <p:spPr>
          <a:xfrm>
            <a:off x="0" y="0"/>
            <a:ext cx="4669295" cy="275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6">
            <a:alphaModFix/>
          </a:blip>
          <a:srcRect l="17589" r="11916" b="21"/>
          <a:stretch/>
        </p:blipFill>
        <p:spPr>
          <a:xfrm>
            <a:off x="-6826" y="2523744"/>
            <a:ext cx="4676121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/>
          <p:nvPr/>
        </p:nvSpPr>
        <p:spPr>
          <a:xfrm>
            <a:off x="-6826" y="0"/>
            <a:ext cx="4676121" cy="6943344"/>
          </a:xfrm>
          <a:custGeom>
            <a:avLst/>
            <a:gdLst/>
            <a:ahLst/>
            <a:cxnLst/>
            <a:rect l="l" t="t" r="r" b="b"/>
            <a:pathLst>
              <a:path w="6235700" h="5904230" extrusionOk="0">
                <a:moveTo>
                  <a:pt x="0" y="5904230"/>
                </a:moveTo>
                <a:lnTo>
                  <a:pt x="6235166" y="5904230"/>
                </a:lnTo>
                <a:lnTo>
                  <a:pt x="6235166" y="0"/>
                </a:lnTo>
                <a:lnTo>
                  <a:pt x="0" y="0"/>
                </a:lnTo>
                <a:lnTo>
                  <a:pt x="0" y="5904230"/>
                </a:lnTo>
                <a:close/>
              </a:path>
            </a:pathLst>
          </a:custGeom>
          <a:solidFill>
            <a:srgbClr val="01518D">
              <a:alpha val="5490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ru-RU"/>
              <a:t>История отрядов</a:t>
            </a:r>
            <a:endParaRPr/>
          </a:p>
        </p:txBody>
      </p:sp>
      <p:grpSp>
        <p:nvGrpSpPr>
          <p:cNvPr id="147" name="Google Shape;147;p4"/>
          <p:cNvGrpSpPr/>
          <p:nvPr/>
        </p:nvGrpSpPr>
        <p:grpSpPr>
          <a:xfrm>
            <a:off x="847442" y="3172574"/>
            <a:ext cx="10497114" cy="1657439"/>
            <a:chOff x="9242" y="1346949"/>
            <a:chExt cx="10497114" cy="1657439"/>
          </a:xfrm>
        </p:grpSpPr>
        <p:sp>
          <p:nvSpPr>
            <p:cNvPr id="148" name="Google Shape;148;p4"/>
            <p:cNvSpPr/>
            <p:nvPr/>
          </p:nvSpPr>
          <p:spPr>
            <a:xfrm>
              <a:off x="9242" y="1346949"/>
              <a:ext cx="2762398" cy="1657439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 txBox="1"/>
            <p:nvPr/>
          </p:nvSpPr>
          <p:spPr>
            <a:xfrm>
              <a:off x="57787" y="1395494"/>
              <a:ext cx="2665308" cy="1560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1959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Зарождение студенческих отрядов</a:t>
              </a:r>
              <a:endParaRPr sz="20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047880" y="1833131"/>
              <a:ext cx="585628" cy="68507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3C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3047880" y="1970146"/>
              <a:ext cx="409940" cy="411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3876600" y="1346949"/>
              <a:ext cx="2762398" cy="1657439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 txBox="1"/>
            <p:nvPr/>
          </p:nvSpPr>
          <p:spPr>
            <a:xfrm>
              <a:off x="3925145" y="1395494"/>
              <a:ext cx="2665308" cy="1560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2011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Создание МООО «РСО»</a:t>
              </a:r>
              <a:endParaRPr sz="20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6915239" y="1833131"/>
              <a:ext cx="585628" cy="68507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3C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 txBox="1"/>
            <p:nvPr/>
          </p:nvSpPr>
          <p:spPr>
            <a:xfrm>
              <a:off x="6915239" y="1970146"/>
              <a:ext cx="409940" cy="411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7743958" y="1346949"/>
              <a:ext cx="2762398" cy="1657439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7792503" y="1395494"/>
              <a:ext cx="2665308" cy="1560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2015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Создание БашРО МООО «РСО»</a:t>
              </a:r>
              <a:endParaRPr sz="20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/>
          <p:nvPr/>
        </p:nvSpPr>
        <p:spPr>
          <a:xfrm>
            <a:off x="4951929" y="352048"/>
            <a:ext cx="7044999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Студенческие отряды Республики Башкортостан</a:t>
            </a:r>
            <a:endParaRPr/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3">
            <a:alphaModFix/>
          </a:blip>
          <a:srcRect l="49062" t="74030" r="8156" b="3881"/>
          <a:stretch/>
        </p:blipFill>
        <p:spPr>
          <a:xfrm>
            <a:off x="6160461" y="2434555"/>
            <a:ext cx="5251251" cy="1917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4">
            <a:alphaModFix/>
          </a:blip>
          <a:srcRect l="17000" t="10758" r="3500"/>
          <a:stretch/>
        </p:blipFill>
        <p:spPr>
          <a:xfrm>
            <a:off x="0" y="0"/>
            <a:ext cx="4669295" cy="275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 rotWithShape="1">
          <a:blip r:embed="rId5">
            <a:alphaModFix/>
          </a:blip>
          <a:srcRect l="17589" r="11916" b="21"/>
          <a:stretch/>
        </p:blipFill>
        <p:spPr>
          <a:xfrm>
            <a:off x="-6826" y="2523744"/>
            <a:ext cx="4676121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5"/>
          <p:cNvSpPr/>
          <p:nvPr/>
        </p:nvSpPr>
        <p:spPr>
          <a:xfrm>
            <a:off x="-6826" y="0"/>
            <a:ext cx="4676121" cy="6943344"/>
          </a:xfrm>
          <a:custGeom>
            <a:avLst/>
            <a:gdLst/>
            <a:ahLst/>
            <a:cxnLst/>
            <a:rect l="l" t="t" r="r" b="b"/>
            <a:pathLst>
              <a:path w="6235700" h="5904230" extrusionOk="0">
                <a:moveTo>
                  <a:pt x="0" y="5904230"/>
                </a:moveTo>
                <a:lnTo>
                  <a:pt x="6235166" y="5904230"/>
                </a:lnTo>
                <a:lnTo>
                  <a:pt x="6235166" y="0"/>
                </a:lnTo>
                <a:lnTo>
                  <a:pt x="0" y="0"/>
                </a:lnTo>
                <a:lnTo>
                  <a:pt x="0" y="5904230"/>
                </a:lnTo>
                <a:close/>
              </a:path>
            </a:pathLst>
          </a:custGeom>
          <a:solidFill>
            <a:srgbClr val="01518D">
              <a:alpha val="5490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5263586" y="4733544"/>
            <a:ext cx="704499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err="1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Since</a:t>
            </a:r>
            <a:r>
              <a:rPr lang="ru-RU" sz="3200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2015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/>
          <p:nvPr/>
        </p:nvSpPr>
        <p:spPr>
          <a:xfrm>
            <a:off x="1884184" y="669658"/>
            <a:ext cx="22860" cy="826135"/>
          </a:xfrm>
          <a:custGeom>
            <a:avLst/>
            <a:gdLst/>
            <a:ahLst/>
            <a:cxnLst/>
            <a:rect l="l" t="t" r="r" b="b"/>
            <a:pathLst>
              <a:path w="22860" h="826135" extrusionOk="0">
                <a:moveTo>
                  <a:pt x="22428" y="0"/>
                </a:moveTo>
                <a:lnTo>
                  <a:pt x="0" y="0"/>
                </a:lnTo>
                <a:lnTo>
                  <a:pt x="0" y="825817"/>
                </a:lnTo>
                <a:lnTo>
                  <a:pt x="22428" y="825817"/>
                </a:lnTo>
                <a:lnTo>
                  <a:pt x="224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2199486" y="669624"/>
            <a:ext cx="230024" cy="20415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2457970" y="715788"/>
            <a:ext cx="101206" cy="1576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2582769" y="715788"/>
            <a:ext cx="101206" cy="1576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2711282" y="719509"/>
            <a:ext cx="96608" cy="15081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8" name="Google Shape;178;p6"/>
          <p:cNvSpPr/>
          <p:nvPr/>
        </p:nvSpPr>
        <p:spPr>
          <a:xfrm>
            <a:off x="2843532" y="662172"/>
            <a:ext cx="96621" cy="20815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2972073" y="715788"/>
            <a:ext cx="101206" cy="15769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3100575" y="719509"/>
            <a:ext cx="220555" cy="150817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3353037" y="715783"/>
            <a:ext cx="103784" cy="15769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2199444" y="952780"/>
            <a:ext cx="115570" cy="208279"/>
          </a:xfrm>
          <a:custGeom>
            <a:avLst/>
            <a:gdLst/>
            <a:ahLst/>
            <a:cxnLst/>
            <a:rect l="l" t="t" r="r" b="b"/>
            <a:pathLst>
              <a:path w="115569" h="208280" extrusionOk="0">
                <a:moveTo>
                  <a:pt x="55918" y="0"/>
                </a:moveTo>
                <a:lnTo>
                  <a:pt x="33025" y="4067"/>
                </a:lnTo>
                <a:lnTo>
                  <a:pt x="15376" y="15982"/>
                </a:lnTo>
                <a:lnTo>
                  <a:pt x="4018" y="35318"/>
                </a:lnTo>
                <a:lnTo>
                  <a:pt x="0" y="61645"/>
                </a:lnTo>
                <a:lnTo>
                  <a:pt x="0" y="146507"/>
                </a:lnTo>
                <a:lnTo>
                  <a:pt x="4068" y="172790"/>
                </a:lnTo>
                <a:lnTo>
                  <a:pt x="15557" y="192030"/>
                </a:lnTo>
                <a:lnTo>
                  <a:pt x="33389" y="203850"/>
                </a:lnTo>
                <a:lnTo>
                  <a:pt x="56489" y="207873"/>
                </a:lnTo>
                <a:lnTo>
                  <a:pt x="80067" y="203918"/>
                </a:lnTo>
                <a:lnTo>
                  <a:pt x="97996" y="192355"/>
                </a:lnTo>
                <a:lnTo>
                  <a:pt x="109796" y="173642"/>
                </a:lnTo>
                <a:lnTo>
                  <a:pt x="114985" y="148234"/>
                </a:lnTo>
                <a:lnTo>
                  <a:pt x="91757" y="148234"/>
                </a:lnTo>
                <a:lnTo>
                  <a:pt x="88261" y="164742"/>
                </a:lnTo>
                <a:lnTo>
                  <a:pt x="81219" y="176469"/>
                </a:lnTo>
                <a:lnTo>
                  <a:pt x="70629" y="183467"/>
                </a:lnTo>
                <a:lnTo>
                  <a:pt x="56489" y="185788"/>
                </a:lnTo>
                <a:lnTo>
                  <a:pt x="43113" y="183401"/>
                </a:lnTo>
                <a:lnTo>
                  <a:pt x="32694" y="176149"/>
                </a:lnTo>
                <a:lnTo>
                  <a:pt x="25930" y="163896"/>
                </a:lnTo>
                <a:lnTo>
                  <a:pt x="23520" y="146507"/>
                </a:lnTo>
                <a:lnTo>
                  <a:pt x="23520" y="61645"/>
                </a:lnTo>
                <a:lnTo>
                  <a:pt x="25836" y="44087"/>
                </a:lnTo>
                <a:lnTo>
                  <a:pt x="32372" y="31748"/>
                </a:lnTo>
                <a:lnTo>
                  <a:pt x="42508" y="24464"/>
                </a:lnTo>
                <a:lnTo>
                  <a:pt x="55626" y="22072"/>
                </a:lnTo>
                <a:lnTo>
                  <a:pt x="69639" y="24357"/>
                </a:lnTo>
                <a:lnTo>
                  <a:pt x="80179" y="31319"/>
                </a:lnTo>
                <a:lnTo>
                  <a:pt x="87117" y="43123"/>
                </a:lnTo>
                <a:lnTo>
                  <a:pt x="90322" y="59931"/>
                </a:lnTo>
                <a:lnTo>
                  <a:pt x="113538" y="59931"/>
                </a:lnTo>
                <a:lnTo>
                  <a:pt x="108526" y="34236"/>
                </a:lnTo>
                <a:lnTo>
                  <a:pt x="96877" y="15449"/>
                </a:lnTo>
                <a:lnTo>
                  <a:pt x="79153" y="3920"/>
                </a:lnTo>
                <a:lnTo>
                  <a:pt x="559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3" name="Google Shape;183;p6"/>
          <p:cNvSpPr/>
          <p:nvPr/>
        </p:nvSpPr>
        <p:spPr>
          <a:xfrm>
            <a:off x="2362386" y="1027323"/>
            <a:ext cx="22860" cy="129539"/>
          </a:xfrm>
          <a:custGeom>
            <a:avLst/>
            <a:gdLst/>
            <a:ahLst/>
            <a:cxnLst/>
            <a:rect l="l" t="t" r="r" b="b"/>
            <a:pathLst>
              <a:path w="22860" h="129540" extrusionOk="0">
                <a:moveTo>
                  <a:pt x="0" y="129540"/>
                </a:moveTo>
                <a:lnTo>
                  <a:pt x="22351" y="129540"/>
                </a:lnTo>
                <a:lnTo>
                  <a:pt x="22351" y="0"/>
                </a:lnTo>
                <a:lnTo>
                  <a:pt x="0" y="0"/>
                </a:lnTo>
                <a:lnTo>
                  <a:pt x="0" y="1295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4" name="Google Shape;184;p6"/>
          <p:cNvSpPr/>
          <p:nvPr/>
        </p:nvSpPr>
        <p:spPr>
          <a:xfrm>
            <a:off x="2326547" y="1007003"/>
            <a:ext cx="94615" cy="20320"/>
          </a:xfrm>
          <a:custGeom>
            <a:avLst/>
            <a:gdLst/>
            <a:ahLst/>
            <a:cxnLst/>
            <a:rect l="l" t="t" r="r" b="b"/>
            <a:pathLst>
              <a:path w="94614" h="20319" extrusionOk="0">
                <a:moveTo>
                  <a:pt x="0" y="20320"/>
                </a:moveTo>
                <a:lnTo>
                  <a:pt x="94043" y="20320"/>
                </a:lnTo>
                <a:lnTo>
                  <a:pt x="94043" y="0"/>
                </a:lnTo>
                <a:lnTo>
                  <a:pt x="0" y="0"/>
                </a:lnTo>
                <a:lnTo>
                  <a:pt x="0" y="20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5" name="Google Shape;185;p6"/>
          <p:cNvSpPr/>
          <p:nvPr/>
        </p:nvSpPr>
        <p:spPr>
          <a:xfrm>
            <a:off x="2427215" y="1006394"/>
            <a:ext cx="112395" cy="205740"/>
          </a:xfrm>
          <a:custGeom>
            <a:avLst/>
            <a:gdLst/>
            <a:ahLst/>
            <a:cxnLst/>
            <a:rect l="l" t="t" r="r" b="b"/>
            <a:pathLst>
              <a:path w="112394" h="205740" extrusionOk="0">
                <a:moveTo>
                  <a:pt x="111836" y="0"/>
                </a:moveTo>
                <a:lnTo>
                  <a:pt x="88607" y="0"/>
                </a:lnTo>
                <a:lnTo>
                  <a:pt x="58216" y="102362"/>
                </a:lnTo>
                <a:lnTo>
                  <a:pt x="23812" y="0"/>
                </a:lnTo>
                <a:lnTo>
                  <a:pt x="0" y="0"/>
                </a:lnTo>
                <a:lnTo>
                  <a:pt x="48463" y="135331"/>
                </a:lnTo>
                <a:lnTo>
                  <a:pt x="40436" y="162001"/>
                </a:lnTo>
                <a:lnTo>
                  <a:pt x="37458" y="170557"/>
                </a:lnTo>
                <a:lnTo>
                  <a:pt x="33621" y="177371"/>
                </a:lnTo>
                <a:lnTo>
                  <a:pt x="28172" y="181875"/>
                </a:lnTo>
                <a:lnTo>
                  <a:pt x="20358" y="183502"/>
                </a:lnTo>
                <a:lnTo>
                  <a:pt x="11760" y="183502"/>
                </a:lnTo>
                <a:lnTo>
                  <a:pt x="11760" y="205295"/>
                </a:lnTo>
                <a:lnTo>
                  <a:pt x="24104" y="205295"/>
                </a:lnTo>
                <a:lnTo>
                  <a:pt x="38328" y="202459"/>
                </a:lnTo>
                <a:lnTo>
                  <a:pt x="48899" y="194433"/>
                </a:lnTo>
                <a:lnTo>
                  <a:pt x="56678" y="181946"/>
                </a:lnTo>
                <a:lnTo>
                  <a:pt x="62522" y="165722"/>
                </a:lnTo>
                <a:lnTo>
                  <a:pt x="1118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6" name="Google Shape;186;p6"/>
          <p:cNvSpPr/>
          <p:nvPr/>
        </p:nvSpPr>
        <p:spPr>
          <a:xfrm>
            <a:off x="2536800" y="1006394"/>
            <a:ext cx="128270" cy="184150"/>
          </a:xfrm>
          <a:custGeom>
            <a:avLst/>
            <a:gdLst/>
            <a:ahLst/>
            <a:cxnLst/>
            <a:rect l="l" t="t" r="r" b="b"/>
            <a:pathLst>
              <a:path w="128269" h="184150" extrusionOk="0">
                <a:moveTo>
                  <a:pt x="128168" y="129882"/>
                </a:moveTo>
                <a:lnTo>
                  <a:pt x="0" y="129882"/>
                </a:lnTo>
                <a:lnTo>
                  <a:pt x="0" y="184073"/>
                </a:lnTo>
                <a:lnTo>
                  <a:pt x="21805" y="184073"/>
                </a:lnTo>
                <a:lnTo>
                  <a:pt x="21805" y="150812"/>
                </a:lnTo>
                <a:lnTo>
                  <a:pt x="128168" y="150812"/>
                </a:lnTo>
                <a:lnTo>
                  <a:pt x="128168" y="129882"/>
                </a:lnTo>
                <a:close/>
              </a:path>
              <a:path w="128269" h="184150" extrusionOk="0">
                <a:moveTo>
                  <a:pt x="128168" y="150812"/>
                </a:moveTo>
                <a:lnTo>
                  <a:pt x="106387" y="150812"/>
                </a:lnTo>
                <a:lnTo>
                  <a:pt x="106387" y="184073"/>
                </a:lnTo>
                <a:lnTo>
                  <a:pt x="128168" y="184073"/>
                </a:lnTo>
                <a:lnTo>
                  <a:pt x="128168" y="150812"/>
                </a:lnTo>
                <a:close/>
              </a:path>
              <a:path w="128269" h="184150" extrusionOk="0">
                <a:moveTo>
                  <a:pt x="111251" y="0"/>
                </a:moveTo>
                <a:lnTo>
                  <a:pt x="28105" y="0"/>
                </a:lnTo>
                <a:lnTo>
                  <a:pt x="27781" y="17379"/>
                </a:lnTo>
                <a:lnTo>
                  <a:pt x="27214" y="34731"/>
                </a:lnTo>
                <a:lnTo>
                  <a:pt x="23492" y="87545"/>
                </a:lnTo>
                <a:lnTo>
                  <a:pt x="11188" y="129882"/>
                </a:lnTo>
                <a:lnTo>
                  <a:pt x="36423" y="129882"/>
                </a:lnTo>
                <a:lnTo>
                  <a:pt x="45537" y="90976"/>
                </a:lnTo>
                <a:lnTo>
                  <a:pt x="48896" y="47447"/>
                </a:lnTo>
                <a:lnTo>
                  <a:pt x="49606" y="20929"/>
                </a:lnTo>
                <a:lnTo>
                  <a:pt x="111251" y="20929"/>
                </a:lnTo>
                <a:lnTo>
                  <a:pt x="111251" y="0"/>
                </a:lnTo>
                <a:close/>
              </a:path>
              <a:path w="128269" h="184150" extrusionOk="0">
                <a:moveTo>
                  <a:pt x="111251" y="20929"/>
                </a:moveTo>
                <a:lnTo>
                  <a:pt x="88887" y="20929"/>
                </a:lnTo>
                <a:lnTo>
                  <a:pt x="88887" y="129882"/>
                </a:lnTo>
                <a:lnTo>
                  <a:pt x="111251" y="129882"/>
                </a:lnTo>
                <a:lnTo>
                  <a:pt x="111251" y="209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7" name="Google Shape;187;p6"/>
          <p:cNvSpPr/>
          <p:nvPr/>
        </p:nvSpPr>
        <p:spPr>
          <a:xfrm>
            <a:off x="2683118" y="1002661"/>
            <a:ext cx="104139" cy="158115"/>
          </a:xfrm>
          <a:custGeom>
            <a:avLst/>
            <a:gdLst/>
            <a:ahLst/>
            <a:cxnLst/>
            <a:rect l="l" t="t" r="r" b="b"/>
            <a:pathLst>
              <a:path w="104139" h="158115" extrusionOk="0">
                <a:moveTo>
                  <a:pt x="50457" y="0"/>
                </a:moveTo>
                <a:lnTo>
                  <a:pt x="13722" y="14411"/>
                </a:lnTo>
                <a:lnTo>
                  <a:pt x="44" y="54762"/>
                </a:lnTo>
                <a:lnTo>
                  <a:pt x="0" y="102374"/>
                </a:lnTo>
                <a:lnTo>
                  <a:pt x="3525" y="125891"/>
                </a:lnTo>
                <a:lnTo>
                  <a:pt x="13582" y="143256"/>
                </a:lnTo>
                <a:lnTo>
                  <a:pt x="29392" y="154009"/>
                </a:lnTo>
                <a:lnTo>
                  <a:pt x="50177" y="157695"/>
                </a:lnTo>
                <a:lnTo>
                  <a:pt x="71776" y="154376"/>
                </a:lnTo>
                <a:lnTo>
                  <a:pt x="88163" y="144687"/>
                </a:lnTo>
                <a:lnTo>
                  <a:pt x="94413" y="135623"/>
                </a:lnTo>
                <a:lnTo>
                  <a:pt x="50736" y="135623"/>
                </a:lnTo>
                <a:lnTo>
                  <a:pt x="39020" y="133653"/>
                </a:lnTo>
                <a:lnTo>
                  <a:pt x="30283" y="127600"/>
                </a:lnTo>
                <a:lnTo>
                  <a:pt x="24822" y="117246"/>
                </a:lnTo>
                <a:lnTo>
                  <a:pt x="22936" y="102374"/>
                </a:lnTo>
                <a:lnTo>
                  <a:pt x="22936" y="88607"/>
                </a:lnTo>
                <a:lnTo>
                  <a:pt x="101777" y="88607"/>
                </a:lnTo>
                <a:lnTo>
                  <a:pt x="101777" y="69964"/>
                </a:lnTo>
                <a:lnTo>
                  <a:pt x="22936" y="69964"/>
                </a:lnTo>
                <a:lnTo>
                  <a:pt x="22936" y="54762"/>
                </a:lnTo>
                <a:lnTo>
                  <a:pt x="24822" y="40012"/>
                </a:lnTo>
                <a:lnTo>
                  <a:pt x="30283" y="29640"/>
                </a:lnTo>
                <a:lnTo>
                  <a:pt x="39020" y="23513"/>
                </a:lnTo>
                <a:lnTo>
                  <a:pt x="50736" y="21501"/>
                </a:lnTo>
                <a:lnTo>
                  <a:pt x="92069" y="21501"/>
                </a:lnTo>
                <a:lnTo>
                  <a:pt x="87837" y="14411"/>
                </a:lnTo>
                <a:lnTo>
                  <a:pt x="71661" y="3683"/>
                </a:lnTo>
                <a:lnTo>
                  <a:pt x="50457" y="0"/>
                </a:lnTo>
                <a:close/>
              </a:path>
              <a:path w="104139" h="158115" extrusionOk="0">
                <a:moveTo>
                  <a:pt x="103784" y="107810"/>
                </a:moveTo>
                <a:lnTo>
                  <a:pt x="81419" y="107810"/>
                </a:lnTo>
                <a:lnTo>
                  <a:pt x="78241" y="120262"/>
                </a:lnTo>
                <a:lnTo>
                  <a:pt x="72321" y="128922"/>
                </a:lnTo>
                <a:lnTo>
                  <a:pt x="63279" y="133979"/>
                </a:lnTo>
                <a:lnTo>
                  <a:pt x="50736" y="135623"/>
                </a:lnTo>
                <a:lnTo>
                  <a:pt x="94413" y="135623"/>
                </a:lnTo>
                <a:lnTo>
                  <a:pt x="98958" y="129031"/>
                </a:lnTo>
                <a:lnTo>
                  <a:pt x="103784" y="107810"/>
                </a:lnTo>
                <a:close/>
              </a:path>
              <a:path w="104139" h="158115" extrusionOk="0">
                <a:moveTo>
                  <a:pt x="92069" y="21501"/>
                </a:moveTo>
                <a:lnTo>
                  <a:pt x="50736" y="21501"/>
                </a:lnTo>
                <a:lnTo>
                  <a:pt x="62841" y="23513"/>
                </a:lnTo>
                <a:lnTo>
                  <a:pt x="71851" y="29640"/>
                </a:lnTo>
                <a:lnTo>
                  <a:pt x="77473" y="40012"/>
                </a:lnTo>
                <a:lnTo>
                  <a:pt x="79413" y="54762"/>
                </a:lnTo>
                <a:lnTo>
                  <a:pt x="79413" y="69964"/>
                </a:lnTo>
                <a:lnTo>
                  <a:pt x="101777" y="69964"/>
                </a:lnTo>
                <a:lnTo>
                  <a:pt x="101732" y="54762"/>
                </a:lnTo>
                <a:lnTo>
                  <a:pt x="98154" y="31696"/>
                </a:lnTo>
                <a:lnTo>
                  <a:pt x="92069" y="215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8" name="Google Shape;188;p6"/>
          <p:cNvSpPr/>
          <p:nvPr/>
        </p:nvSpPr>
        <p:spPr>
          <a:xfrm>
            <a:off x="2816506" y="1090214"/>
            <a:ext cx="22860" cy="67310"/>
          </a:xfrm>
          <a:custGeom>
            <a:avLst/>
            <a:gdLst/>
            <a:ahLst/>
            <a:cxnLst/>
            <a:rect l="l" t="t" r="r" b="b"/>
            <a:pathLst>
              <a:path w="22860" h="67309" extrusionOk="0">
                <a:moveTo>
                  <a:pt x="0" y="67309"/>
                </a:moveTo>
                <a:lnTo>
                  <a:pt x="22377" y="67309"/>
                </a:lnTo>
                <a:lnTo>
                  <a:pt x="22377" y="0"/>
                </a:lnTo>
                <a:lnTo>
                  <a:pt x="0" y="0"/>
                </a:lnTo>
                <a:lnTo>
                  <a:pt x="0" y="67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9" name="Google Shape;189;p6"/>
          <p:cNvSpPr/>
          <p:nvPr/>
        </p:nvSpPr>
        <p:spPr>
          <a:xfrm>
            <a:off x="2888477" y="1090214"/>
            <a:ext cx="22860" cy="67310"/>
          </a:xfrm>
          <a:custGeom>
            <a:avLst/>
            <a:gdLst/>
            <a:ahLst/>
            <a:cxnLst/>
            <a:rect l="l" t="t" r="r" b="b"/>
            <a:pathLst>
              <a:path w="22860" h="67309" extrusionOk="0">
                <a:moveTo>
                  <a:pt x="0" y="67309"/>
                </a:moveTo>
                <a:lnTo>
                  <a:pt x="22644" y="67309"/>
                </a:lnTo>
                <a:lnTo>
                  <a:pt x="22644" y="0"/>
                </a:lnTo>
                <a:lnTo>
                  <a:pt x="0" y="0"/>
                </a:lnTo>
                <a:lnTo>
                  <a:pt x="0" y="67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2816506" y="1068624"/>
            <a:ext cx="94615" cy="21590"/>
          </a:xfrm>
          <a:custGeom>
            <a:avLst/>
            <a:gdLst/>
            <a:ahLst/>
            <a:cxnLst/>
            <a:rect l="l" t="t" r="r" b="b"/>
            <a:pathLst>
              <a:path w="94614" h="21590" extrusionOk="0">
                <a:moveTo>
                  <a:pt x="0" y="21590"/>
                </a:moveTo>
                <a:lnTo>
                  <a:pt x="94614" y="21590"/>
                </a:lnTo>
                <a:lnTo>
                  <a:pt x="94614" y="0"/>
                </a:lnTo>
                <a:lnTo>
                  <a:pt x="0" y="0"/>
                </a:lnTo>
                <a:lnTo>
                  <a:pt x="0" y="215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2816506" y="1006394"/>
            <a:ext cx="22860" cy="62230"/>
          </a:xfrm>
          <a:custGeom>
            <a:avLst/>
            <a:gdLst/>
            <a:ahLst/>
            <a:cxnLst/>
            <a:rect l="l" t="t" r="r" b="b"/>
            <a:pathLst>
              <a:path w="22860" h="62230" extrusionOk="0">
                <a:moveTo>
                  <a:pt x="0" y="62230"/>
                </a:moveTo>
                <a:lnTo>
                  <a:pt x="22377" y="62230"/>
                </a:lnTo>
                <a:lnTo>
                  <a:pt x="22377" y="0"/>
                </a:lnTo>
                <a:lnTo>
                  <a:pt x="0" y="0"/>
                </a:lnTo>
                <a:lnTo>
                  <a:pt x="0" y="622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2888477" y="1006394"/>
            <a:ext cx="22860" cy="62230"/>
          </a:xfrm>
          <a:custGeom>
            <a:avLst/>
            <a:gdLst/>
            <a:ahLst/>
            <a:cxnLst/>
            <a:rect l="l" t="t" r="r" b="b"/>
            <a:pathLst>
              <a:path w="22860" h="62230" extrusionOk="0">
                <a:moveTo>
                  <a:pt x="0" y="62230"/>
                </a:moveTo>
                <a:lnTo>
                  <a:pt x="22644" y="62230"/>
                </a:lnTo>
                <a:lnTo>
                  <a:pt x="22644" y="0"/>
                </a:lnTo>
                <a:lnTo>
                  <a:pt x="0" y="0"/>
                </a:lnTo>
                <a:lnTo>
                  <a:pt x="0" y="622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2937847" y="1006394"/>
            <a:ext cx="96329" cy="150812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3066097" y="1002661"/>
            <a:ext cx="103784" cy="15769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3195755" y="1002667"/>
            <a:ext cx="101206" cy="1576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3324264" y="1006393"/>
            <a:ext cx="220543" cy="150813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3576726" y="1002661"/>
            <a:ext cx="103784" cy="15769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2199439" y="1239655"/>
            <a:ext cx="231761" cy="208152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2452179" y="1289824"/>
            <a:ext cx="361400" cy="205866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0" name="Google Shape;200;p6"/>
          <p:cNvSpPr/>
          <p:nvPr/>
        </p:nvSpPr>
        <p:spPr>
          <a:xfrm>
            <a:off x="2835440" y="1294130"/>
            <a:ext cx="140779" cy="149961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1" name="Google Shape;201;p6"/>
          <p:cNvSpPr txBox="1">
            <a:spLocks noGrp="1"/>
          </p:cNvSpPr>
          <p:nvPr>
            <p:ph type="title"/>
          </p:nvPr>
        </p:nvSpPr>
        <p:spPr>
          <a:xfrm>
            <a:off x="1297099" y="2307506"/>
            <a:ext cx="4207510" cy="1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ru-RU" sz="6000" b="1"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60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ru-RU" sz="6000" b="1">
                <a:latin typeface="Calibri"/>
                <a:ea typeface="Calibri"/>
                <a:cs typeface="Calibri"/>
                <a:sym typeface="Calibri"/>
              </a:rPr>
              <a:t>           </a:t>
            </a:r>
            <a:endParaRPr sz="6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 txBox="1"/>
          <p:nvPr/>
        </p:nvSpPr>
        <p:spPr>
          <a:xfrm>
            <a:off x="2126834" y="4653192"/>
            <a:ext cx="3034665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>
            <a:off x="1884845" y="4797120"/>
            <a:ext cx="21590" cy="826769"/>
          </a:xfrm>
          <a:custGeom>
            <a:avLst/>
            <a:gdLst/>
            <a:ahLst/>
            <a:cxnLst/>
            <a:rect l="l" t="t" r="r" b="b"/>
            <a:pathLst>
              <a:path w="21589" h="826770" extrusionOk="0">
                <a:moveTo>
                  <a:pt x="21120" y="0"/>
                </a:moveTo>
                <a:lnTo>
                  <a:pt x="0" y="0"/>
                </a:lnTo>
                <a:lnTo>
                  <a:pt x="0" y="826274"/>
                </a:lnTo>
                <a:lnTo>
                  <a:pt x="21120" y="826274"/>
                </a:lnTo>
                <a:lnTo>
                  <a:pt x="21120" y="0"/>
                </a:lnTo>
                <a:close/>
              </a:path>
            </a:pathLst>
          </a:custGeom>
          <a:solidFill>
            <a:srgbClr val="FFFFFF">
              <a:alpha val="4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0" y="1854"/>
            <a:ext cx="12192000" cy="6856730"/>
          </a:xfrm>
          <a:custGeom>
            <a:avLst/>
            <a:gdLst/>
            <a:ahLst/>
            <a:cxnLst/>
            <a:rect l="l" t="t" r="r" b="b"/>
            <a:pathLst>
              <a:path w="12192000" h="6856730" extrusionOk="0">
                <a:moveTo>
                  <a:pt x="12192000" y="0"/>
                </a:moveTo>
                <a:lnTo>
                  <a:pt x="0" y="0"/>
                </a:lnTo>
                <a:lnTo>
                  <a:pt x="0" y="6856145"/>
                </a:lnTo>
                <a:lnTo>
                  <a:pt x="12192000" y="685614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05" name="Google Shape;205;p6"/>
          <p:cNvPicPr preferRelativeResize="0"/>
          <p:nvPr/>
        </p:nvPicPr>
        <p:blipFill rotWithShape="1">
          <a:blip r:embed="rId17">
            <a:alphaModFix/>
          </a:blip>
          <a:srcRect l="12778" r="21245"/>
          <a:stretch/>
        </p:blipFill>
        <p:spPr>
          <a:xfrm>
            <a:off x="5410200" y="1854"/>
            <a:ext cx="6781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6"/>
          <p:cNvSpPr/>
          <p:nvPr/>
        </p:nvSpPr>
        <p:spPr>
          <a:xfrm>
            <a:off x="5401548" y="584"/>
            <a:ext cx="6801985" cy="6856730"/>
          </a:xfrm>
          <a:custGeom>
            <a:avLst/>
            <a:gdLst/>
            <a:ahLst/>
            <a:cxnLst/>
            <a:rect l="l" t="t" r="r" b="b"/>
            <a:pathLst>
              <a:path w="6096000" h="6856730" extrusionOk="0">
                <a:moveTo>
                  <a:pt x="6096000" y="0"/>
                </a:moveTo>
                <a:lnTo>
                  <a:pt x="0" y="0"/>
                </a:lnTo>
                <a:lnTo>
                  <a:pt x="0" y="6856145"/>
                </a:lnTo>
                <a:lnTo>
                  <a:pt x="6096000" y="6856145"/>
                </a:lnTo>
                <a:lnTo>
                  <a:pt x="6096000" y="0"/>
                </a:lnTo>
                <a:close/>
              </a:path>
            </a:pathLst>
          </a:custGeom>
          <a:solidFill>
            <a:srgbClr val="01518D">
              <a:alpha val="5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9677400" y="248697"/>
            <a:ext cx="1016365" cy="934172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08" name="Google Shape;208;p6" descr="https://psv4.userapi.com/c856236/u61614104/docs/d9/02c7522f50e7/Logotip_BashRO_beloe.png?extra=FtrVxM60eBFh1UFA0zo-lKh50L2USF6gye86ozVAd88H8evUUPX4yEhZawFrpqRIyAk035duCyMkf_6I5y15SsR1W3s9rd_2Tmg41kbv68B8JxCvCHnkzduzAr6a4v7oK5JqlbXmWjsABHgBQgjZ6MKK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023517" y="118420"/>
            <a:ext cx="1011420" cy="119814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"/>
          <p:cNvSpPr/>
          <p:nvPr/>
        </p:nvSpPr>
        <p:spPr>
          <a:xfrm>
            <a:off x="-15359" y="373942"/>
            <a:ext cx="912322" cy="332877"/>
          </a:xfrm>
          <a:custGeom>
            <a:avLst/>
            <a:gdLst/>
            <a:ahLst/>
            <a:cxnLst/>
            <a:rect l="l" t="t" r="r" b="b"/>
            <a:pathLst>
              <a:path w="944244" h="666750" extrusionOk="0">
                <a:moveTo>
                  <a:pt x="943940" y="0"/>
                </a:moveTo>
                <a:lnTo>
                  <a:pt x="0" y="0"/>
                </a:lnTo>
                <a:lnTo>
                  <a:pt x="0" y="666724"/>
                </a:lnTo>
                <a:lnTo>
                  <a:pt x="943940" y="666724"/>
                </a:lnTo>
                <a:lnTo>
                  <a:pt x="9439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10" name="Google Shape;210;p6"/>
          <p:cNvSpPr txBox="1"/>
          <p:nvPr/>
        </p:nvSpPr>
        <p:spPr>
          <a:xfrm>
            <a:off x="896963" y="282169"/>
            <a:ext cx="47227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БашРО МООО «РСО» это:</a:t>
            </a:r>
            <a:endParaRPr/>
          </a:p>
        </p:txBody>
      </p:sp>
      <p:sp>
        <p:nvSpPr>
          <p:cNvPr id="211" name="Google Shape;211;p6"/>
          <p:cNvSpPr txBox="1"/>
          <p:nvPr/>
        </p:nvSpPr>
        <p:spPr>
          <a:xfrm>
            <a:off x="243840" y="1599048"/>
            <a:ext cx="4997463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lang="ru-RU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5368 </a:t>
            </a:r>
            <a:r>
              <a:rPr lang="ru-RU" sz="2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бойцов</a:t>
            </a:r>
            <a:r>
              <a:rPr lang="ru-RU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2800" i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lang="ru-RU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 </a:t>
            </a:r>
            <a:r>
              <a:rPr lang="ru-RU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штабов </a:t>
            </a:r>
            <a:r>
              <a:rPr lang="ru-RU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образовательных организаций; </a:t>
            </a:r>
            <a:endParaRPr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lang="ru-RU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112 отрядов</a:t>
            </a:r>
            <a:r>
              <a:rPr lang="ru-RU" sz="2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endParaRPr sz="2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lang="ru-RU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9 направлений деятельности </a:t>
            </a:r>
            <a:r>
              <a:rPr lang="ru-RU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студенческих отрядов со своей историей, ценностями и традициями </a:t>
            </a:r>
            <a:endParaRPr sz="2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 l="17589" r="11916" b="21"/>
          <a:stretch/>
        </p:blipFill>
        <p:spPr>
          <a:xfrm>
            <a:off x="5955054" y="954598"/>
            <a:ext cx="6246045" cy="590340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/>
          <p:nvPr/>
        </p:nvSpPr>
        <p:spPr>
          <a:xfrm>
            <a:off x="5955677" y="951656"/>
            <a:ext cx="6235700" cy="5904230"/>
          </a:xfrm>
          <a:custGeom>
            <a:avLst/>
            <a:gdLst/>
            <a:ahLst/>
            <a:cxnLst/>
            <a:rect l="l" t="t" r="r" b="b"/>
            <a:pathLst>
              <a:path w="6235700" h="5904230" extrusionOk="0">
                <a:moveTo>
                  <a:pt x="0" y="5904230"/>
                </a:moveTo>
                <a:lnTo>
                  <a:pt x="6235166" y="5904230"/>
                </a:lnTo>
                <a:lnTo>
                  <a:pt x="6235166" y="0"/>
                </a:lnTo>
                <a:lnTo>
                  <a:pt x="0" y="0"/>
                </a:lnTo>
                <a:lnTo>
                  <a:pt x="0" y="5904230"/>
                </a:lnTo>
                <a:close/>
              </a:path>
            </a:pathLst>
          </a:custGeom>
          <a:solidFill>
            <a:srgbClr val="01518D">
              <a:alpha val="5490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7026618" y="2647175"/>
            <a:ext cx="5165382" cy="4210825"/>
          </a:xfrm>
          <a:prstGeom prst="rect">
            <a:avLst/>
          </a:prstGeom>
          <a:blipFill rotWithShape="1">
            <a:blip r:embed="rId4">
              <a:alphaModFix amt="4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0" name="Google Shape;220;p7"/>
          <p:cNvSpPr/>
          <p:nvPr/>
        </p:nvSpPr>
        <p:spPr>
          <a:xfrm>
            <a:off x="0" y="0"/>
            <a:ext cx="12192000" cy="953769"/>
          </a:xfrm>
          <a:custGeom>
            <a:avLst/>
            <a:gdLst/>
            <a:ahLst/>
            <a:cxnLst/>
            <a:rect l="l" t="t" r="r" b="b"/>
            <a:pathLst>
              <a:path w="12192000" h="953769" extrusionOk="0">
                <a:moveTo>
                  <a:pt x="12192000" y="953770"/>
                </a:moveTo>
                <a:lnTo>
                  <a:pt x="0" y="95377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953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1" name="Google Shape;221;p7"/>
          <p:cNvSpPr/>
          <p:nvPr/>
        </p:nvSpPr>
        <p:spPr>
          <a:xfrm>
            <a:off x="0" y="292100"/>
            <a:ext cx="5956935" cy="661670"/>
          </a:xfrm>
          <a:custGeom>
            <a:avLst/>
            <a:gdLst/>
            <a:ahLst/>
            <a:cxnLst/>
            <a:rect l="l" t="t" r="r" b="b"/>
            <a:pathLst>
              <a:path w="5956935" h="661669" extrusionOk="0">
                <a:moveTo>
                  <a:pt x="5956833" y="661670"/>
                </a:moveTo>
                <a:lnTo>
                  <a:pt x="0" y="661670"/>
                </a:lnTo>
                <a:lnTo>
                  <a:pt x="0" y="0"/>
                </a:lnTo>
                <a:lnTo>
                  <a:pt x="5956833" y="0"/>
                </a:lnTo>
                <a:lnTo>
                  <a:pt x="5956833" y="661670"/>
                </a:lnTo>
                <a:close/>
              </a:path>
            </a:pathLst>
          </a:custGeom>
          <a:solidFill>
            <a:srgbClr val="2CBAA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2" name="Google Shape;222;p7"/>
          <p:cNvSpPr/>
          <p:nvPr/>
        </p:nvSpPr>
        <p:spPr>
          <a:xfrm>
            <a:off x="5955677" y="292100"/>
            <a:ext cx="3172460" cy="661670"/>
          </a:xfrm>
          <a:custGeom>
            <a:avLst/>
            <a:gdLst/>
            <a:ahLst/>
            <a:cxnLst/>
            <a:rect l="l" t="t" r="r" b="b"/>
            <a:pathLst>
              <a:path w="3172459" h="661669" extrusionOk="0">
                <a:moveTo>
                  <a:pt x="3171990" y="661670"/>
                </a:moveTo>
                <a:lnTo>
                  <a:pt x="0" y="661670"/>
                </a:lnTo>
                <a:lnTo>
                  <a:pt x="0" y="0"/>
                </a:lnTo>
                <a:lnTo>
                  <a:pt x="3171990" y="0"/>
                </a:lnTo>
                <a:lnTo>
                  <a:pt x="3171990" y="661670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3" name="Google Shape;223;p7"/>
          <p:cNvSpPr txBox="1"/>
          <p:nvPr/>
        </p:nvSpPr>
        <p:spPr>
          <a:xfrm>
            <a:off x="126563" y="361325"/>
            <a:ext cx="58303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Итоги работы бойцов отрядов</a:t>
            </a:r>
            <a:endParaRPr dirty="0"/>
          </a:p>
        </p:txBody>
      </p:sp>
      <p:pic>
        <p:nvPicPr>
          <p:cNvPr id="224" name="Google Shape;224;p7"/>
          <p:cNvPicPr preferRelativeResize="0"/>
          <p:nvPr/>
        </p:nvPicPr>
        <p:blipFill rotWithShape="1">
          <a:blip r:embed="rId5">
            <a:alphaModFix/>
          </a:blip>
          <a:srcRect l="6832" t="47254" r="72647" b="11941"/>
          <a:stretch/>
        </p:blipFill>
        <p:spPr>
          <a:xfrm>
            <a:off x="0" y="4061011"/>
            <a:ext cx="2501946" cy="279698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435709" y="1164560"/>
            <a:ext cx="5085516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Заработали </a:t>
            </a:r>
            <a:endParaRPr sz="2800" dirty="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2021 год</a:t>
            </a:r>
            <a:r>
              <a:rPr lang="ru-RU" sz="2000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ru-RU" sz="2800" b="1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более </a:t>
            </a:r>
            <a:r>
              <a:rPr lang="ru-RU" sz="2800" b="1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39 000 000 ₽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2022 год</a:t>
            </a:r>
            <a:r>
              <a:rPr lang="ru-RU" sz="2800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ru-RU" sz="2800" b="1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более </a:t>
            </a:r>
            <a:r>
              <a:rPr lang="ru-RU" sz="2800" b="1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250 000 000 </a:t>
            </a:r>
            <a:r>
              <a:rPr lang="ru-RU" sz="2800" b="1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₽</a:t>
            </a:r>
          </a:p>
          <a:p>
            <a:pPr lvl="0"/>
            <a:r>
              <a:rPr lang="ru-RU" sz="36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</a:t>
            </a:r>
            <a:r>
              <a:rPr lang="ru-RU" sz="3600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2023 </a:t>
            </a:r>
            <a:r>
              <a:rPr lang="ru-RU" sz="36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год:</a:t>
            </a:r>
            <a:endParaRPr lang="ru-RU" sz="4400" dirty="0"/>
          </a:p>
          <a:p>
            <a:pPr lvl="0"/>
            <a:r>
              <a:rPr lang="ru-RU" sz="4400" b="1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более </a:t>
            </a:r>
            <a:r>
              <a:rPr lang="ru-RU" sz="4400" b="1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450 </a:t>
            </a:r>
            <a:r>
              <a:rPr lang="ru-RU" sz="4400" b="1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000 000 </a:t>
            </a:r>
            <a:r>
              <a:rPr lang="ru-RU" sz="4400" b="1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₽</a:t>
            </a:r>
            <a:endParaRPr lang="ru-RU" sz="4400" b="1" dirty="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144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 l="17589" r="11916" b="21"/>
          <a:stretch/>
        </p:blipFill>
        <p:spPr>
          <a:xfrm>
            <a:off x="5955054" y="954598"/>
            <a:ext cx="6246045" cy="590340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/>
          <p:nvPr/>
        </p:nvSpPr>
        <p:spPr>
          <a:xfrm>
            <a:off x="5955677" y="951656"/>
            <a:ext cx="6235700" cy="5904230"/>
          </a:xfrm>
          <a:custGeom>
            <a:avLst/>
            <a:gdLst/>
            <a:ahLst/>
            <a:cxnLst/>
            <a:rect l="l" t="t" r="r" b="b"/>
            <a:pathLst>
              <a:path w="6235700" h="5904230" extrusionOk="0">
                <a:moveTo>
                  <a:pt x="0" y="5904230"/>
                </a:moveTo>
                <a:lnTo>
                  <a:pt x="6235166" y="5904230"/>
                </a:lnTo>
                <a:lnTo>
                  <a:pt x="6235166" y="0"/>
                </a:lnTo>
                <a:lnTo>
                  <a:pt x="0" y="0"/>
                </a:lnTo>
                <a:lnTo>
                  <a:pt x="0" y="5904230"/>
                </a:lnTo>
                <a:close/>
              </a:path>
            </a:pathLst>
          </a:custGeom>
          <a:solidFill>
            <a:srgbClr val="01518D">
              <a:alpha val="5490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7026618" y="2647175"/>
            <a:ext cx="5165382" cy="4210825"/>
          </a:xfrm>
          <a:prstGeom prst="rect">
            <a:avLst/>
          </a:prstGeom>
          <a:blipFill rotWithShape="1">
            <a:blip r:embed="rId4">
              <a:alphaModFix amt="4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0" name="Google Shape;220;p7"/>
          <p:cNvSpPr/>
          <p:nvPr/>
        </p:nvSpPr>
        <p:spPr>
          <a:xfrm>
            <a:off x="0" y="0"/>
            <a:ext cx="12192000" cy="953769"/>
          </a:xfrm>
          <a:custGeom>
            <a:avLst/>
            <a:gdLst/>
            <a:ahLst/>
            <a:cxnLst/>
            <a:rect l="l" t="t" r="r" b="b"/>
            <a:pathLst>
              <a:path w="12192000" h="953769" extrusionOk="0">
                <a:moveTo>
                  <a:pt x="12192000" y="953770"/>
                </a:moveTo>
                <a:lnTo>
                  <a:pt x="0" y="95377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953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1" name="Google Shape;221;p7"/>
          <p:cNvSpPr/>
          <p:nvPr/>
        </p:nvSpPr>
        <p:spPr>
          <a:xfrm>
            <a:off x="0" y="292100"/>
            <a:ext cx="5956935" cy="661670"/>
          </a:xfrm>
          <a:custGeom>
            <a:avLst/>
            <a:gdLst/>
            <a:ahLst/>
            <a:cxnLst/>
            <a:rect l="l" t="t" r="r" b="b"/>
            <a:pathLst>
              <a:path w="5956935" h="661669" extrusionOk="0">
                <a:moveTo>
                  <a:pt x="5956833" y="661670"/>
                </a:moveTo>
                <a:lnTo>
                  <a:pt x="0" y="661670"/>
                </a:lnTo>
                <a:lnTo>
                  <a:pt x="0" y="0"/>
                </a:lnTo>
                <a:lnTo>
                  <a:pt x="5956833" y="0"/>
                </a:lnTo>
                <a:lnTo>
                  <a:pt x="5956833" y="661670"/>
                </a:lnTo>
                <a:close/>
              </a:path>
            </a:pathLst>
          </a:custGeom>
          <a:solidFill>
            <a:srgbClr val="2CBAA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2" name="Google Shape;222;p7"/>
          <p:cNvSpPr/>
          <p:nvPr/>
        </p:nvSpPr>
        <p:spPr>
          <a:xfrm>
            <a:off x="5955677" y="292100"/>
            <a:ext cx="3172460" cy="661670"/>
          </a:xfrm>
          <a:custGeom>
            <a:avLst/>
            <a:gdLst/>
            <a:ahLst/>
            <a:cxnLst/>
            <a:rect l="l" t="t" r="r" b="b"/>
            <a:pathLst>
              <a:path w="3172459" h="661669" extrusionOk="0">
                <a:moveTo>
                  <a:pt x="3171990" y="661670"/>
                </a:moveTo>
                <a:lnTo>
                  <a:pt x="0" y="661670"/>
                </a:lnTo>
                <a:lnTo>
                  <a:pt x="0" y="0"/>
                </a:lnTo>
                <a:lnTo>
                  <a:pt x="3171990" y="0"/>
                </a:lnTo>
                <a:lnTo>
                  <a:pt x="3171990" y="661670"/>
                </a:lnTo>
                <a:close/>
              </a:path>
            </a:pathLst>
          </a:custGeom>
          <a:solidFill>
            <a:srgbClr val="0151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3" name="Google Shape;223;p7"/>
          <p:cNvSpPr txBox="1"/>
          <p:nvPr/>
        </p:nvSpPr>
        <p:spPr>
          <a:xfrm>
            <a:off x="126563" y="361325"/>
            <a:ext cx="59694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Количество студентов в ОО СПО РБ </a:t>
            </a:r>
            <a:endParaRPr lang="ru-RU" sz="2800" dirty="0"/>
          </a:p>
        </p:txBody>
      </p:sp>
      <p:sp>
        <p:nvSpPr>
          <p:cNvPr id="225" name="Google Shape;225;p7"/>
          <p:cNvSpPr txBox="1"/>
          <p:nvPr/>
        </p:nvSpPr>
        <p:spPr>
          <a:xfrm>
            <a:off x="435709" y="1354560"/>
            <a:ext cx="5371202" cy="495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Общее кол-во бойцов в ОО СПО: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более  860 чел.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sz="2000" dirty="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000" dirty="0" err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Бирский</a:t>
            </a:r>
            <a:r>
              <a:rPr lang="ru-RU" sz="20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кооперативный </a:t>
            </a:r>
            <a:r>
              <a:rPr lang="ru-RU" sz="2000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техникум</a:t>
            </a:r>
            <a:endParaRPr lang="ru-RU" sz="2000" dirty="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000" dirty="0" err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Месягутовский</a:t>
            </a:r>
            <a:r>
              <a:rPr lang="ru-RU" sz="20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педагогический </a:t>
            </a:r>
            <a:r>
              <a:rPr lang="ru-RU" sz="2000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колледж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0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Уфимский торгово-экономический </a:t>
            </a:r>
            <a:r>
              <a:rPr lang="ru-RU" sz="2000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колледж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0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Колледж Башкирского государственного педагогического университета </a:t>
            </a:r>
            <a:r>
              <a:rPr lang="ru-RU" sz="2000" dirty="0" err="1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им.М.Акмуллы</a:t>
            </a:r>
            <a:endParaRPr lang="ru-RU" sz="2000" dirty="0" smtClean="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0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Уфимский </a:t>
            </a:r>
            <a:r>
              <a:rPr lang="ru-RU" sz="2000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автотранспортный колледж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Белорецкий педагогический колледж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000" dirty="0" err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Стерлитамакский</a:t>
            </a:r>
            <a:r>
              <a:rPr lang="ru-RU" sz="20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многопрофильный профессиональный </a:t>
            </a:r>
            <a:r>
              <a:rPr lang="ru-RU" sz="2000" dirty="0" err="1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коледж</a:t>
            </a:r>
            <a:endParaRPr lang="ru-RU" sz="2000" dirty="0" smtClean="0">
              <a:solidFill>
                <a:srgbClr val="01518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000" dirty="0" err="1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Белебеевский</a:t>
            </a:r>
            <a:r>
              <a:rPr lang="ru-RU" sz="2000" dirty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медицинский </a:t>
            </a:r>
            <a:r>
              <a:rPr lang="ru-RU" sz="2000" dirty="0" smtClean="0">
                <a:solidFill>
                  <a:srgbClr val="0151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колледж и др.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5" descr="C:\Users\Маленький Князь\Desktop\буклет для димы\CxusVsu1WME.jpg"/>
          <p:cNvPicPr preferRelativeResize="0"/>
          <p:nvPr/>
        </p:nvPicPr>
        <p:blipFill rotWithShape="1">
          <a:blip r:embed="rId3">
            <a:alphaModFix/>
          </a:blip>
          <a:srcRect l="42862" t="4952" r="20563" b="6199"/>
          <a:stretch/>
        </p:blipFill>
        <p:spPr>
          <a:xfrm flipH="1">
            <a:off x="0" y="10768"/>
            <a:ext cx="5010855" cy="684723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"/>
          <p:cNvSpPr/>
          <p:nvPr/>
        </p:nvSpPr>
        <p:spPr>
          <a:xfrm rot="10800000">
            <a:off x="-2" y="-2"/>
            <a:ext cx="3962401" cy="2871537"/>
          </a:xfrm>
          <a:prstGeom prst="rect">
            <a:avLst/>
          </a:prstGeom>
          <a:blipFill rotWithShape="1">
            <a:blip r:embed="rId4">
              <a:alphaModFix amt="38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0" name="Google Shape;200;p5"/>
          <p:cNvGraphicFramePr/>
          <p:nvPr>
            <p:extLst>
              <p:ext uri="{D42A27DB-BD31-4B8C-83A1-F6EECF244321}">
                <p14:modId xmlns:p14="http://schemas.microsoft.com/office/powerpoint/2010/main" val="3905623549"/>
              </p:ext>
            </p:extLst>
          </p:nvPr>
        </p:nvGraphicFramePr>
        <p:xfrm>
          <a:off x="5974080" y="303845"/>
          <a:ext cx="5378475" cy="581645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08007"/>
                <a:gridCol w="1348043"/>
                <a:gridCol w="1322425"/>
              </a:tblGrid>
              <a:tr h="561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 dirty="0">
                          <a:solidFill>
                            <a:srgbClr val="002060"/>
                          </a:solidFill>
                          <a:latin typeface="+mn-lt"/>
                        </a:rPr>
                        <a:t>Направление отрядов</a:t>
                      </a:r>
                      <a:endParaRPr sz="1800" b="1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02060"/>
                          </a:solidFill>
                          <a:latin typeface="+mn-lt"/>
                        </a:rPr>
                        <a:t>Отрядов</a:t>
                      </a:r>
                      <a:endParaRPr sz="1800" b="1" u="none" strike="noStrike" cap="none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02060"/>
                          </a:solidFill>
                          <a:latin typeface="+mn-lt"/>
                        </a:rPr>
                        <a:t>Человек</a:t>
                      </a:r>
                      <a:endParaRPr sz="1800" b="1" u="none" strike="noStrike" cap="none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</a:tr>
              <a:tr h="56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</a:rPr>
                        <a:t>Строительные 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</a:rPr>
                        <a:t>638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6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</a:rPr>
                        <a:t>Педагогические 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1032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6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</a:rPr>
                        <a:t>Отряды</a:t>
                      </a:r>
                      <a:r>
                        <a:rPr lang="ru-RU" sz="1800" b="0" u="none" strike="noStrike" cap="none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</a:rPr>
                        <a:t>проводников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767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6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</a:rPr>
                        <a:t>Сельскохозяйственные 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263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6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Путинные 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132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6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</a:rPr>
                        <a:t>Медицинские 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251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6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Сервисные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937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09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Профильные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863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09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</a:rPr>
                        <a:t>Трудовые отряды </a:t>
                      </a:r>
                      <a:r>
                        <a:rPr lang="ru-RU" sz="1800" b="0" u="none" strike="noStrike" cap="none" dirty="0">
                          <a:solidFill>
                            <a:srgbClr val="002060"/>
                          </a:solidFill>
                          <a:latin typeface="+mn-lt"/>
                        </a:rPr>
                        <a:t>подростков 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485</a:t>
                      </a:r>
                      <a:endParaRPr sz="1800" b="0" u="none" strike="noStrike" cap="none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5277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719</Words>
  <Application>Microsoft Office PowerPoint</Application>
  <PresentationFormat>Произвольный</PresentationFormat>
  <Paragraphs>162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Century Gothic</vt:lpstr>
      <vt:lpstr>Times New Roman</vt:lpstr>
      <vt:lpstr>Palatino Linotype</vt:lpstr>
      <vt:lpstr>Calibri</vt:lpstr>
      <vt:lpstr>Noto Sans Symbols</vt:lpstr>
      <vt:lpstr>Тема Office</vt:lpstr>
      <vt:lpstr>Студенческие отряды Республики  Башкортостан                    </vt:lpstr>
      <vt:lpstr>Что такое студенческие отряды</vt:lpstr>
      <vt:lpstr>Презентация PowerPoint</vt:lpstr>
      <vt:lpstr>История отрядов</vt:lpstr>
      <vt:lpstr>Презентация PowerPoint</vt:lpstr>
      <vt:lpstr>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Студенческие отряды Республики  Башкортостан                    </dc:title>
  <dc:creator>DASHA</dc:creator>
  <cp:lastModifiedBy>Worker_2023</cp:lastModifiedBy>
  <cp:revision>7</cp:revision>
  <dcterms:created xsi:type="dcterms:W3CDTF">2020-02-08T00:12:32Z</dcterms:created>
  <dcterms:modified xsi:type="dcterms:W3CDTF">2023-11-15T04:31:02Z</dcterms:modified>
</cp:coreProperties>
</file>