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5" r:id="rId9"/>
    <p:sldId id="267" r:id="rId10"/>
    <p:sldId id="262" r:id="rId11"/>
    <p:sldId id="264" r:id="rId12"/>
    <p:sldId id="268" r:id="rId13"/>
    <p:sldId id="269" r:id="rId14"/>
    <p:sldId id="263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swald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3NAEpl7EKAeCNdSddgss3LE/1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79"/>
    <p:restoredTop sz="94619"/>
  </p:normalViewPr>
  <p:slideViewPr>
    <p:cSldViewPr snapToGrid="0" snapToObjects="1">
      <p:cViewPr varScale="1">
        <p:scale>
          <a:sx n="84" d="100"/>
          <a:sy n="84" d="100"/>
        </p:scale>
        <p:origin x="216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910121a1e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a910121a1e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910121a1e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a910121a1e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3734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910121a1e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a910121a1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28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910121a1e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a910121a1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9781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910121a1e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a910121a1e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910121a1e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a910121a1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79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910121a1e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a910121a1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910121a1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a910121a1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910121a1e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a910121a1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14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969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rgarita.loginova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hiv-guide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43"/>
            <a:ext cx="12381767" cy="696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2893" y="1413950"/>
            <a:ext cx="1787110" cy="174987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5945634" y="3749436"/>
            <a:ext cx="4141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Возвращение </a:t>
            </a:r>
            <a:r>
              <a:rPr lang="ru-RU" sz="3100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потеряшек</a:t>
            </a:r>
            <a:r>
              <a:rPr lang="ru-RU" sz="310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с помощью равных консультантов и соцсетей. Опыт Новосибирска</a:t>
            </a:r>
            <a:endParaRPr sz="2700"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a910121a1e_0_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172" y="-42824"/>
            <a:ext cx="12372146" cy="696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a910121a1e_0_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9590" y="1198916"/>
            <a:ext cx="1787110" cy="1749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a910121a1e_0_347"/>
          <p:cNvSpPr txBox="1"/>
          <p:nvPr/>
        </p:nvSpPr>
        <p:spPr>
          <a:xfrm>
            <a:off x="642400" y="476400"/>
            <a:ext cx="3084351" cy="4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Длительность первого активного этапа ИК — июль - сентябрь 2020  </a:t>
            </a:r>
            <a:endParaRPr sz="28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r>
              <a:rPr lang="ru-RU" sz="1800" dirty="0"/>
              <a:t>— Посты и </a:t>
            </a:r>
            <a:r>
              <a:rPr lang="ru-RU" sz="1800" dirty="0" err="1"/>
              <a:t>сторис</a:t>
            </a:r>
            <a:r>
              <a:rPr lang="ru-RU" sz="1800" dirty="0"/>
              <a:t> в </a:t>
            </a:r>
            <a:r>
              <a:rPr lang="ru-RU" sz="1800" dirty="0" err="1"/>
              <a:t>Инстаграме</a:t>
            </a:r>
            <a:r>
              <a:rPr lang="ru-RU" sz="1800" dirty="0"/>
              <a:t> </a:t>
            </a:r>
            <a:r>
              <a:rPr lang="en" sz="1800" dirty="0" err="1"/>
              <a:t>vich_test_nsk</a:t>
            </a:r>
            <a:r>
              <a:rPr lang="en" sz="1800" dirty="0"/>
              <a:t>: </a:t>
            </a:r>
            <a:r>
              <a:rPr lang="ru-RU" sz="1800" dirty="0">
                <a:highlight>
                  <a:srgbClr val="FFFF00"/>
                </a:highlight>
              </a:rPr>
              <a:t>кумулятивный охват более 7000 человек</a:t>
            </a:r>
          </a:p>
          <a:p>
            <a:r>
              <a:rPr lang="ru-RU" sz="1800" dirty="0"/>
              <a:t>— Посевы в крупных группах ВК: </a:t>
            </a:r>
            <a:r>
              <a:rPr lang="ru-RU" sz="1800" dirty="0">
                <a:highlight>
                  <a:srgbClr val="FFFF00"/>
                </a:highlight>
              </a:rPr>
              <a:t>63 000 просмотров</a:t>
            </a:r>
          </a:p>
          <a:p>
            <a:br>
              <a:rPr lang="ru-RU" sz="4400" dirty="0">
                <a:highlight>
                  <a:srgbClr val="666666"/>
                </a:highlight>
              </a:rPr>
            </a:br>
            <a:endParaRPr sz="4200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a910121a1e_0_347"/>
          <p:cNvSpPr txBox="1"/>
          <p:nvPr/>
        </p:nvSpPr>
        <p:spPr>
          <a:xfrm>
            <a:off x="7778175" y="3330025"/>
            <a:ext cx="3516900" cy="29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" name="Google Shape;127;p3">
            <a:extLst>
              <a:ext uri="{FF2B5EF4-FFF2-40B4-BE49-F238E27FC236}">
                <a16:creationId xmlns:a16="http://schemas.microsoft.com/office/drawing/2014/main" id="{42A08446-F31E-F944-B65E-930B3F5DE62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8168" y="1198916"/>
            <a:ext cx="3781150" cy="540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C5F9B8-DD50-0C41-8A30-B1E50AB48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098" y="704966"/>
            <a:ext cx="3412723" cy="59030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0026C-070E-6042-9A42-11274EC6E661}"/>
              </a:ext>
            </a:extLst>
          </p:cNvPr>
          <p:cNvSpPr txBox="1"/>
          <p:nvPr/>
        </p:nvSpPr>
        <p:spPr>
          <a:xfrm>
            <a:off x="8078905" y="249945"/>
            <a:ext cx="3598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>
                <a:highlight>
                  <a:srgbClr val="FFFF00"/>
                </a:highlight>
              </a:rPr>
              <a:t>Суммарный охват рекламной кампании: </a:t>
            </a:r>
            <a:br>
              <a:rPr lang="ru-RU" sz="2000">
                <a:highlight>
                  <a:srgbClr val="FFFF00"/>
                </a:highlight>
              </a:rPr>
            </a:br>
            <a:r>
              <a:rPr lang="ru-RU" sz="2000">
                <a:highlight>
                  <a:srgbClr val="FFFF00"/>
                </a:highlight>
              </a:rPr>
              <a:t>189 247, 791 переход на сайт</a:t>
            </a:r>
          </a:p>
          <a:p>
            <a:br>
              <a:rPr lang="ru-RU"/>
            </a:b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a910121a1e_0_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172" y="-42824"/>
            <a:ext cx="12372146" cy="696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a910121a1e_0_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8168" y="719475"/>
            <a:ext cx="1787110" cy="17498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a910121a1e_0_347"/>
          <p:cNvSpPr txBox="1"/>
          <p:nvPr/>
        </p:nvSpPr>
        <p:spPr>
          <a:xfrm>
            <a:off x="642400" y="476400"/>
            <a:ext cx="6684300" cy="4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30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Количество обращений в ГП, </a:t>
            </a:r>
            <a:br>
              <a:rPr lang="ru-RU" sz="330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ru-RU" sz="330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к равным консультантам и в СЦ за услугами, связанными с приверженностью терапии </a:t>
            </a:r>
            <a:br>
              <a:rPr lang="ru-RU" sz="330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ru-RU" sz="3300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и началом лечения в июле - сентябре 2020</a:t>
            </a:r>
            <a:r>
              <a:rPr lang="ru-RU" sz="3300">
                <a:highlight>
                  <a:srgbClr val="FF9900"/>
                </a:highlight>
                <a:latin typeface="Oswald"/>
                <a:ea typeface="Oswald"/>
                <a:cs typeface="Oswald"/>
                <a:sym typeface="Oswald"/>
              </a:rPr>
              <a:t>— 106 (то, что учтено)</a:t>
            </a:r>
          </a:p>
          <a:p>
            <a:pPr lvl="0"/>
            <a:endParaRPr lang="ru-RU" sz="3300"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  <a:p>
            <a:pPr lvl="0"/>
            <a:r>
              <a:rPr lang="ru-RU" sz="3300">
                <a:highlight>
                  <a:srgbClr val="FF9900"/>
                </a:highlight>
                <a:latin typeface="Oswald"/>
                <a:ea typeface="Oswald"/>
                <a:cs typeface="Oswald"/>
                <a:sym typeface="Oswald"/>
              </a:rPr>
              <a:t>Доведенные до СЦ пациенты, начавшие терапию: 10</a:t>
            </a:r>
            <a:endParaRPr sz="3300"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a910121a1e_0_347"/>
          <p:cNvSpPr txBox="1"/>
          <p:nvPr/>
        </p:nvSpPr>
        <p:spPr>
          <a:xfrm>
            <a:off x="7778175" y="3330025"/>
            <a:ext cx="3516900" cy="29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highlight>
                  <a:srgbClr val="CCCCCC"/>
                </a:highlight>
                <a:latin typeface="Oswald"/>
                <a:ea typeface="Oswald"/>
                <a:cs typeface="Oswald"/>
                <a:sym typeface="Oswald"/>
              </a:rPr>
              <a:t>Для сравнения аналогичные обращения за апрель-июнь: </a:t>
            </a:r>
            <a:r>
              <a:rPr lang="ru-RU" sz="3600">
                <a:highlight>
                  <a:srgbClr val="FF9900"/>
                </a:highlight>
                <a:latin typeface="Oswald"/>
                <a:ea typeface="Oswald"/>
                <a:cs typeface="Oswald"/>
                <a:sym typeface="Oswald"/>
              </a:rPr>
              <a:t>23</a:t>
            </a:r>
            <a:endParaRPr sz="3600"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1253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a910121a1e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4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a910121a1e_0_310"/>
          <p:cNvSpPr txBox="1"/>
          <p:nvPr/>
        </p:nvSpPr>
        <p:spPr>
          <a:xfrm>
            <a:off x="652696" y="531550"/>
            <a:ext cx="4490804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Проблемки?</a:t>
            </a:r>
            <a:endParaRPr sz="5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56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ga910121a1e_0_310"/>
          <p:cNvSpPr txBox="1"/>
          <p:nvPr/>
        </p:nvSpPr>
        <p:spPr>
          <a:xfrm>
            <a:off x="6447997" y="423325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Много «мусорных» нецелевых вопросов</a:t>
            </a:r>
            <a:endParaRPr sz="3300">
              <a:solidFill>
                <a:srgbClr val="00FFFF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Выгорание консультантов</a:t>
            </a:r>
            <a:endParaRPr sz="3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Неумение вести </a:t>
            </a:r>
            <a:r>
              <a:rPr lang="ru-RU" sz="33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соцсети</a:t>
            </a:r>
            <a:endParaRPr lang="ru-RU" sz="3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2000"/>
            </a:pP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</a:t>
            </a:r>
            <a:r>
              <a:rPr lang="ru-RU" sz="33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Хейт</a:t>
            </a: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 (в </a:t>
            </a:r>
            <a:r>
              <a:rPr lang="ru-RU" sz="33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соцсетях</a:t>
            </a: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 и в комментариях в медиа)</a:t>
            </a:r>
            <a:endParaRPr sz="3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Сложности учета</a:t>
            </a:r>
            <a:endParaRPr sz="3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3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Ни одна ИК не заменяет реально работающие сервисы</a:t>
            </a:r>
            <a:endParaRPr sz="3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89F1F2-DF70-544A-A8DB-DAAD7CE552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44" b="25690"/>
          <a:stretch/>
        </p:blipFill>
        <p:spPr>
          <a:xfrm>
            <a:off x="652696" y="1629256"/>
            <a:ext cx="3857625" cy="35575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4210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a910121a1e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4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a910121a1e_0_310"/>
          <p:cNvSpPr txBox="1"/>
          <p:nvPr/>
        </p:nvSpPr>
        <p:spPr>
          <a:xfrm>
            <a:off x="316403" y="473926"/>
            <a:ext cx="10248667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ru-RU" sz="4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Позитивные проводники </a:t>
            </a:r>
            <a:r>
              <a:rPr lang="en-US" sz="4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vol</a:t>
            </a:r>
            <a:r>
              <a:rPr lang="ru-RU" sz="4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. 2</a:t>
            </a:r>
            <a:r>
              <a:rPr lang="en-US" sz="4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 + </a:t>
            </a:r>
            <a:r>
              <a:rPr lang="en-US" sz="4500" b="1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vsilah.ru</a:t>
            </a:r>
            <a:endParaRPr sz="4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56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ga910121a1e_0_310"/>
          <p:cNvSpPr txBox="1"/>
          <p:nvPr/>
        </p:nvSpPr>
        <p:spPr>
          <a:xfrm>
            <a:off x="6447997" y="423325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EF1660-7A16-474E-A6B2-68D75C250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205" y="1840249"/>
            <a:ext cx="5630392" cy="33004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A057BD-E9E0-8148-8281-88F952E51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94" y="1840249"/>
            <a:ext cx="5286629" cy="333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3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a910121a1e_0_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851" y="-31393"/>
            <a:ext cx="12323938" cy="693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a910121a1e_0_339"/>
          <p:cNvSpPr txBox="1"/>
          <p:nvPr/>
        </p:nvSpPr>
        <p:spPr>
          <a:xfrm>
            <a:off x="820313" y="1107862"/>
            <a:ext cx="324660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200">
                <a:solidFill>
                  <a:schemeClr val="dk1"/>
                </a:solidFill>
                <a:highlight>
                  <a:srgbClr val="FF9900"/>
                </a:highlight>
                <a:latin typeface="Oswald"/>
                <a:ea typeface="Oswald"/>
                <a:cs typeface="Oswald"/>
                <a:sym typeface="Oswald"/>
              </a:rPr>
              <a:t>СПАСИБО!</a:t>
            </a:r>
            <a:endParaRPr sz="6200">
              <a:solidFill>
                <a:schemeClr val="dk1"/>
              </a:solidFill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200">
              <a:solidFill>
                <a:schemeClr val="dk1"/>
              </a:solidFill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200">
                <a:solidFill>
                  <a:schemeClr val="dk1"/>
                </a:solidFill>
                <a:highlight>
                  <a:srgbClr val="FF9900"/>
                </a:highlight>
                <a:latin typeface="Oswald"/>
                <a:ea typeface="Oswald"/>
                <a:cs typeface="Oswald"/>
                <a:sym typeface="Oswald"/>
              </a:rPr>
              <a:t>Вопросы?</a:t>
            </a:r>
            <a:endParaRPr sz="6200">
              <a:solidFill>
                <a:schemeClr val="dk1"/>
              </a:solidFill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200">
              <a:solidFill>
                <a:schemeClr val="dk1"/>
              </a:solidFill>
              <a:highlight>
                <a:srgbClr val="FF9900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2" name="Google Shape;142;ga910121a1e_0_339"/>
          <p:cNvSpPr txBox="1"/>
          <p:nvPr/>
        </p:nvSpPr>
        <p:spPr>
          <a:xfrm>
            <a:off x="4066913" y="1494500"/>
            <a:ext cx="7999687" cy="302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ru-RU" sz="5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  <a:hlinkClick r:id="rId4"/>
              </a:rPr>
              <a:t>Margarita.loginova@gmail.com</a:t>
            </a:r>
            <a:r>
              <a:rPr lang="en-US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@</a:t>
            </a:r>
            <a:r>
              <a:rPr lang="ru-RU" sz="5000" err="1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wenween</a:t>
            </a:r>
            <a:b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8</a:t>
            </a:r>
            <a:r>
              <a:rPr lang="en-US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913</a:t>
            </a:r>
            <a:r>
              <a:rPr lang="en-US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001</a:t>
            </a:r>
            <a:r>
              <a:rPr lang="en-US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58</a:t>
            </a:r>
            <a:r>
              <a:rPr lang="en-US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lang="ru-RU" sz="5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78</a:t>
            </a:r>
            <a:endParaRPr sz="2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3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583243" y="601025"/>
            <a:ext cx="4817400" cy="18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5600" b="1" i="0" u="none" strike="noStrike" cap="none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Ситуация</a:t>
            </a:r>
            <a:endParaRPr sz="5600" b="1" i="0" u="none" strike="noStrike" cap="none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447997" y="1048350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3700" i="0" u="none" strike="noStrike" cap="none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Многие люди знают о своем положительном ВИЧ-статусе, </a:t>
            </a:r>
            <a:br>
              <a:rPr lang="ru-RU" sz="3700" i="0" u="none" strike="noStrike" cap="none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3700" i="0" u="none" strike="noStrike" cap="none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но по разным причинам не встают на учет и не принимают терапию.</a:t>
            </a:r>
            <a:r>
              <a:rPr lang="ru-RU" sz="3200" i="0" u="none" strike="noStrike" cap="none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3200" i="0" u="none" strike="noStrike" cap="none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000" y="1865413"/>
            <a:ext cx="5427601" cy="2911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a910121a1e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4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a910121a1e_0_310"/>
          <p:cNvSpPr txBox="1"/>
          <p:nvPr/>
        </p:nvSpPr>
        <p:spPr>
          <a:xfrm>
            <a:off x="652695" y="531550"/>
            <a:ext cx="4364781" cy="68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Целевая аудитория?</a:t>
            </a:r>
            <a:endParaRPr sz="5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56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ga910121a1e_0_310"/>
          <p:cNvSpPr txBox="1"/>
          <p:nvPr/>
        </p:nvSpPr>
        <p:spPr>
          <a:xfrm>
            <a:off x="6447997" y="423325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5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МСМ?</a:t>
            </a:r>
            <a:endParaRPr sz="5400">
              <a:solidFill>
                <a:srgbClr val="00FFFF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5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ЛУН?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5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СР?</a:t>
            </a:r>
            <a:endParaRPr sz="54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5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ВСЕ?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4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942123-C165-794B-8191-6A7BF5FD9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95" y="2408740"/>
            <a:ext cx="3766905" cy="28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2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a910121a1e_0_2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4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a910121a1e_0_298"/>
          <p:cNvSpPr txBox="1"/>
          <p:nvPr/>
        </p:nvSpPr>
        <p:spPr>
          <a:xfrm>
            <a:off x="520850" y="479200"/>
            <a:ext cx="4775700" cy="27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Задача</a:t>
            </a:r>
            <a:endParaRPr sz="5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56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1" name="Google Shape;101;ga910121a1e_0_298"/>
          <p:cNvSpPr txBox="1"/>
          <p:nvPr/>
        </p:nvSpPr>
        <p:spPr>
          <a:xfrm>
            <a:off x="6413272" y="718475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Вывести «потеряшек» на контакт с равными консультантами «Гуманитарного проекта» — в мессенджер, </a:t>
            </a:r>
            <a:br>
              <a:rPr lang="ru-RU" sz="3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3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на консультантов в соцсетях, на горячую линию ГП. </a:t>
            </a:r>
            <a:br>
              <a:rPr lang="ru-RU" sz="3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34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И довести до ЦС.</a:t>
            </a:r>
            <a:endParaRPr sz="34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2" name="Google Shape;102;ga910121a1e_0_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425" y="1843625"/>
            <a:ext cx="4629626" cy="3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a910121a1e_0_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4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a910121a1e_0_304"/>
          <p:cNvSpPr txBox="1"/>
          <p:nvPr/>
        </p:nvSpPr>
        <p:spPr>
          <a:xfrm>
            <a:off x="635318" y="653100"/>
            <a:ext cx="4817400" cy="18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Как?</a:t>
            </a:r>
            <a:endParaRPr sz="5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56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9" name="Google Shape;109;ga910121a1e_0_304"/>
          <p:cNvSpPr txBox="1"/>
          <p:nvPr/>
        </p:nvSpPr>
        <p:spPr>
          <a:xfrm>
            <a:off x="6447997" y="1048350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35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С помощью партнеров из </a:t>
            </a:r>
            <a:r>
              <a:rPr lang="en-US" sz="35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WOW</a:t>
            </a:r>
            <a:r>
              <a:rPr lang="ru-RU" sz="35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. создать для равных консультантов отдельное позиционирование. Обеспечить связь этого позиционирования с «Гуманитарным проектом». </a:t>
            </a:r>
            <a:endParaRPr sz="35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0" name="Google Shape;110;ga910121a1e_0_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25" y="2115926"/>
            <a:ext cx="5111503" cy="274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a910121a1e_0_3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565" y="-41898"/>
            <a:ext cx="12279564" cy="68998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a910121a1e_0_310"/>
          <p:cNvSpPr txBox="1"/>
          <p:nvPr/>
        </p:nvSpPr>
        <p:spPr>
          <a:xfrm>
            <a:off x="652696" y="531550"/>
            <a:ext cx="19344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Где?</a:t>
            </a:r>
            <a:endParaRPr sz="5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56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ga910121a1e_0_310"/>
          <p:cNvSpPr txBox="1"/>
          <p:nvPr/>
        </p:nvSpPr>
        <p:spPr>
          <a:xfrm>
            <a:off x="6447997" y="423325"/>
            <a:ext cx="542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Сайт </a:t>
            </a:r>
            <a:r>
              <a:rPr lang="ru-RU" sz="2800" u="sng">
                <a:solidFill>
                  <a:srgbClr val="00FFFF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hiv-guide.ru</a:t>
            </a:r>
            <a:endParaRPr sz="2800">
              <a:solidFill>
                <a:srgbClr val="00FFFF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Личные 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Инстаграм</a:t>
            </a: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-аккаунты консультантов (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гайдбук</a:t>
            </a: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 для них)</a:t>
            </a: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Корпоративные аккаунты и каналы в 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соцсетях</a:t>
            </a:r>
            <a:endParaRPr lang="ru-RU"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2000"/>
            </a:pP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Коммуникация через 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блогеров</a:t>
            </a: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Продвижение и PR в медиа и среди НКО и 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госпартнеров</a:t>
            </a: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Таргетинг</a:t>
            </a:r>
            <a:b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2800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— </a:t>
            </a:r>
            <a:r>
              <a:rPr lang="ru-RU" sz="2800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Наружка</a:t>
            </a: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43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" name="Google Shape;118;ga910121a1e_0_310"/>
          <p:cNvPicPr preferRelativeResize="0"/>
          <p:nvPr/>
        </p:nvPicPr>
        <p:blipFill rotWithShape="1">
          <a:blip r:embed="rId5">
            <a:alphaModFix/>
          </a:blip>
          <a:srcRect l="24350" t="39985" r="24590" b="33863"/>
          <a:stretch/>
        </p:blipFill>
        <p:spPr>
          <a:xfrm>
            <a:off x="652700" y="1703875"/>
            <a:ext cx="4739851" cy="323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172" y="-42824"/>
            <a:ext cx="12372150" cy="696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47" y="434050"/>
            <a:ext cx="3524701" cy="40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8300" y="630830"/>
            <a:ext cx="3673600" cy="529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57FF4E-6EDF-834A-BCC5-7C8F89F87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020" y="2150209"/>
            <a:ext cx="3349931" cy="38250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9C8505-E87B-514A-A568-AE273A1FCB4F}"/>
              </a:ext>
            </a:extLst>
          </p:cNvPr>
          <p:cNvSpPr/>
          <p:nvPr/>
        </p:nvSpPr>
        <p:spPr>
          <a:xfrm>
            <a:off x="7903495" y="434050"/>
            <a:ext cx="4140877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Clr>
                <a:schemeClr val="dk1"/>
              </a:buClr>
              <a:buSzPts val="3800"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Блоги </a:t>
            </a:r>
            <a:b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в </a:t>
            </a:r>
            <a:r>
              <a:rPr lang="ru-RU" sz="5500" b="1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Инстаграме</a:t>
            </a:r>
            <a:endParaRPr lang="ru-RU" sz="5500" b="1">
              <a:solidFill>
                <a:schemeClr val="lt1"/>
              </a:solidFill>
              <a:highlight>
                <a:srgbClr val="666666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172" y="-42824"/>
            <a:ext cx="12372150" cy="696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32" y="4286931"/>
            <a:ext cx="3455249" cy="230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9E4EFA-2CBC-B149-846F-D1BD6D872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13" y="228276"/>
            <a:ext cx="6953671" cy="37302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29944B-EDBC-8443-A9BC-72A9E60C1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721" y="2143465"/>
            <a:ext cx="6472938" cy="42869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E76708-1048-4D44-A31C-AFDD238987F8}"/>
              </a:ext>
            </a:extLst>
          </p:cNvPr>
          <p:cNvSpPr/>
          <p:nvPr/>
        </p:nvSpPr>
        <p:spPr>
          <a:xfrm>
            <a:off x="7642869" y="832873"/>
            <a:ext cx="342252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3800"/>
            </a:pPr>
            <a:r>
              <a:rPr lang="ru-RU" sz="55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Медиа</a:t>
            </a:r>
          </a:p>
        </p:txBody>
      </p:sp>
    </p:spTree>
    <p:extLst>
      <p:ext uri="{BB962C8B-B14F-4D97-AF65-F5344CB8AC3E}">
        <p14:creationId xmlns:p14="http://schemas.microsoft.com/office/powerpoint/2010/main" val="296937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8768"/>
            <a:ext cx="11863754" cy="66492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E76708-1048-4D44-A31C-AFDD238987F8}"/>
              </a:ext>
            </a:extLst>
          </p:cNvPr>
          <p:cNvSpPr/>
          <p:nvPr/>
        </p:nvSpPr>
        <p:spPr>
          <a:xfrm>
            <a:off x="328246" y="832873"/>
            <a:ext cx="10737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3800"/>
            </a:pPr>
            <a:r>
              <a:rPr lang="ru-RU" sz="4000" b="1" err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Таргетинг</a:t>
            </a:r>
            <a:r>
              <a:rPr lang="ru-RU" sz="40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 и выбор </a:t>
            </a:r>
            <a:br>
              <a:rPr lang="ru-RU" sz="40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40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площадок </a:t>
            </a:r>
            <a:br>
              <a:rPr lang="ru-RU" sz="40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ru-RU" sz="4000" b="1">
                <a:solidFill>
                  <a:schemeClr val="lt1"/>
                </a:solidFill>
                <a:highlight>
                  <a:srgbClr val="666666"/>
                </a:highlight>
                <a:latin typeface="Oswald"/>
                <a:ea typeface="Oswald"/>
                <a:cs typeface="Oswald"/>
                <a:sym typeface="Oswald"/>
              </a:rPr>
              <a:t>для рекламы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BED858-25FC-794A-96F3-E559C91E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63" y="1523040"/>
            <a:ext cx="3684915" cy="512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83982EE-A678-1743-A767-D2FA849D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03" y="458364"/>
            <a:ext cx="3362441" cy="57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2A351F-2BCC-8F4E-89B9-86F94746229E}"/>
              </a:ext>
            </a:extLst>
          </p:cNvPr>
          <p:cNvSpPr/>
          <p:nvPr/>
        </p:nvSpPr>
        <p:spPr>
          <a:xfrm>
            <a:off x="328244" y="3146374"/>
            <a:ext cx="35261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3800"/>
            </a:pPr>
            <a:r>
              <a:rPr lang="ru-RU" sz="3000" b="1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rPr>
              <a:t>Чем интересуется ваша ЦА, где она может находиться?</a:t>
            </a:r>
          </a:p>
        </p:txBody>
      </p:sp>
    </p:spTree>
    <p:extLst>
      <p:ext uri="{BB962C8B-B14F-4D97-AF65-F5344CB8AC3E}">
        <p14:creationId xmlns:p14="http://schemas.microsoft.com/office/powerpoint/2010/main" val="8591823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350</Words>
  <Application>Microsoft Macintosh PowerPoint</Application>
  <PresentationFormat>Широкоэкранный</PresentationFormat>
  <Paragraphs>50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Oswald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Microsoft Office User</cp:lastModifiedBy>
  <cp:revision>7</cp:revision>
  <dcterms:created xsi:type="dcterms:W3CDTF">2019-03-25T07:17:13Z</dcterms:created>
  <dcterms:modified xsi:type="dcterms:W3CDTF">2020-12-23T11:12:39Z</dcterms:modified>
</cp:coreProperties>
</file>