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inkml+xml" PartName="/ppt/ink/ink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52" r:id="rId3"/>
    <p:sldId id="364" r:id="rId4"/>
    <p:sldId id="369" r:id="rId5"/>
    <p:sldId id="368" r:id="rId6"/>
    <p:sldId id="355" r:id="rId7"/>
    <p:sldId id="366" r:id="rId8"/>
    <p:sldId id="356" r:id="rId9"/>
    <p:sldId id="358" r:id="rId10"/>
    <p:sldId id="357" r:id="rId11"/>
    <p:sldId id="359" r:id="rId12"/>
    <p:sldId id="360" r:id="rId13"/>
    <p:sldId id="361" r:id="rId14"/>
    <p:sldId id="373" r:id="rId15"/>
    <p:sldId id="379" r:id="rId16"/>
    <p:sldId id="380" r:id="rId17"/>
    <p:sldId id="381" r:id="rId18"/>
    <p:sldId id="374" r:id="rId19"/>
    <p:sldId id="375" r:id="rId20"/>
    <p:sldId id="382" r:id="rId21"/>
    <p:sldId id="376" r:id="rId22"/>
    <p:sldId id="377" r:id="rId23"/>
    <p:sldId id="378" r:id="rId24"/>
    <p:sldId id="362" r:id="rId25"/>
    <p:sldId id="26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5872"/>
  </p:normalViewPr>
  <p:slideViewPr>
    <p:cSldViewPr snapToGrid="0">
      <p:cViewPr varScale="1">
        <p:scale>
          <a:sx n="56" d="100"/>
          <a:sy n="56" d="100"/>
        </p:scale>
        <p:origin x="62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4T07:56:37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7915 850 24575,'-98'-6'0,"1"1"0,-1-1 0,1 0 0,-1 1 0,1-1 0,-1 0 0,1 1 0,0-1 0,-1 1 0,1-1 0,-1 0 0,1 1 0,-1-1 0,1 0 0,-1 1 0,1-1 0,-1 1 0,1-1 0,-1 0 0,1 1 0,0-1 0,-1 1 0,1-1 0,-5 0 0,-2-1 0,-2 1 0,0-1 0,-1 0 0,0 0 0,1 0 0,1 0 0,1 0 0,2 1 0,2 0 0,3 0 0,4 0 0,3 1 0,5 0 0,5 1 0,4 0 0,7 1 0,5 1-1787,-56 0 1,19 2 0,14 1 0,8 0 1786,-5-1 0,0 0 0,11 1 0,-12 0 0,-5 1 0,4 0 0,13 0 0,-11 1 0,3 2 0,-10-2 0,-7-1 0,17 2 1384,3 2-1384,26-6 0,-2 0 0,0 3 0,-2 1 195,-14 0 0,0 1-195,9 2 0,-1 2 0,-12 3 0,0 1 0,17-5 0,2 1 0,-1 2 0,2 1 0,-32 8 0,32-11 0,10 8 3615,10-10-3615,-3 11 632,-7-5-632,0 5 1124,-6-5-1124,13 4 0,-6-3 0,8 9 0,5-10 0,-4 4 0,4 0 0,-6 1 0,-8 13 0,6-5 0,0 0 0,10-4 0,6-10 0,-1 9 0,7-9 0,0-1 0,6-2 0,0-3 0,-6 9 0,0 1 0,-1 6 0,2-6 0,-1 5 0,5-9 0,-10 9 0,4-5 0,-7 20 0,-4-10 0,2 9 0,-9-5 0,11-6 0,-14 20 0,8-18 0,-3 17 0,-1-18 0,-3 21 0,6-19 0,2 7 0,14-19 0,9-5 0,-3-4 0,8 3 0,-9-8 0,9 8 0,-8-3 0,8 4 0,-3 1 0,4 4 0,0-3 0,-5 9 0,3-10 0,-3 39 0,5-26 0,0 33 0,0-28 0,0 22 0,6-12 0,0 11 0,1-20 0,4 4 0,-5-4 0,1 0 0,-2-7 0,-5-3 0,5-8 0,0 4 0,6-6 0,-1 5 0,1 2 0,0 0 0,9 3 0,-7-3 0,7-5 0,27 25 0,16-9 0,-15-2 0,4 0-494,1-5 0,2-3 494,2 2 0,3-1-701,10-3 0,1 1 701,-9 2 0,1 1 0,11-2 0,1-1 0,-4-1 0,0 0 0,7 5 0,0-2 0,-9-8 0,0-2 0,20 11 0,-2-1 0,-32-10 0,-2-1 0,11 2 0,0 1-201,30 3 201,-24 6 0,15-10-762,12 9 762,-47-11 0,1-1 0,13-2 0,-1 1 0,-13 5 0,1-2 0,16-7 0,1-2-150,-17 3 0,1 0 150,26 1 0,4 0-177,-9 1 1,1 0 176,7 0 0,5 0-683,-16-2 0,4 0 0,-3-1 683,16-2 0,3 0 0,-7 0 0,6 0 0,-5 0-925,10 0 1,0 0 924,-6 0 0,6 0 0,-5 0 0,-19 0 0,-4 0 0,2 0 0,10 0 0,1 0 0,-1 0 0,-4 0 0,-2 0 0,-2 0 0,17 0 0,0 0 0,-16 0 0,2 0 0,-4 0-108,1 0 0,-1 0 108,17 0 0,-1 0 0,-22-4 0,-4 1 418,2 2 0,-1 0-418,-5-3 0,-4 1 0,28 3 0,-22-2 0,1-2 0,28-11 0,-35 11 0,-1-1 0,25-14 2043,-15 12-2043,1-7 3019,-3 1-3019,-13 6 1607,12-11-1607,-29 11 615,33-13-615,-18 8 0,33-2 0,-5 1 0,23-6 0,6-1-551,-46 10 1,-2 0 550,32-6 0,0 0 0,-31 5 0,-7 2 0,1-1 0,3-1 0,1 0 0,-2-2 0,16 0 0,-39 2 0,8 4 1101,-17-3-1101,-5 5 0,2-1 0,-3 1 0,5-4 0,6 2 0,6-14 0,-10 9 0,9-5 0,-10 6 0,11 0 0,-4-5 0,4 3 0,-6-3 0,0 0 0,7-2 0,-6-4 0,12-2 0,-12 7 0,6-5 0,-7 10 0,-5-9 0,-1 9 0,-6-4 0,6 1 0,-5 3 0,0-3 0,-2 4 0,2-4 0,-4 3 0,14-15 0,-2 2 0,8-18 0,11-4 0,-4-6 0,-1 7 0,-6-5 0,-15 13 0,-1-4 0,-10 12 0,4-4 0,-5 10 0,0-10 0,0 10 0,0 1 0,0 2 0,0 4 0,0 1 0,0 0 0,-4 6 0,-2-10 0,-10 2 0,4-9 0,-9 5 0,3-6 0,0 4 0,2-4 0,5 15 0,0-1 0,-4 3 0,-3-12 0,1 5 0,-5-9 0,11 15 0,-5-9 0,-7-3 0,-26-13 0,17 9 0,-25-7 0,44 23 0,-20 1 0,2-5 0,-7 8 0,2-10 0,8 7 0,-7-7 0,3 5 0,-11-5 0,8 6 0,-1 0 0,0-5 0,0 4 0,-6-5 0,-10-1 0,6 5 0,-11 1 0,12 2 0,1 4 0,-5-6 0,4 1 0,-31-9 0,11 6 0,5 1 0,-13-2 0,3 1-1576,-1 1 0,-4-1 1576,-12-1 0,-9-1 0,-7-2 0,26 6 0,-5-1 0,-2 0 0,0-1 0,0 1-1148,0-2 0,1 1 0,-1-1 0,-2 1 0,-6-1 1148,5 2 0,-3-1 0,-3 1 0,-3-1 0,-1 0 0,-1 1 0,0 0-480,8 1 0,-1 0 0,0 0 1,-2 0-1,0 1 0,-3-1 0,-1 0 1,-3 0 479,14 2 0,-1 0 0,-2 0 0,0 0 0,-2 0 0,-2 0 0,-1 0 0,-1 0 0,-3 0 0,-1 0 0,-2 1-72,13 1 1,-3 1 0,-3 0-1,-3-1 1,-2 1 0,-1 0-1,0 0 1,-2 0 0,2 1-1,0-1 1,1 0 0,2 1 0,3-1-1,3 0 1,3 1 0,4-1-1,-20-2 1,4 0 0,5 0-1,3 0 1,2 0 0,1 1 0,-1 0-1,-2 0 1,-2 0 0,1 3-1,0 0 1,0-1 0,0 1-1,1 0 1,-1-1 0,0 1 0,0 0-1,0-1 1,0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BE8A2-19B3-C691-AED6-1D573A154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DEC53E-EB5C-1C98-5D06-E8C561EA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FB1FBC-0491-C682-6B16-F24E9B6A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A53-B216-6840-B8A3-03600B359AF1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03330D-51F6-E34B-D2A8-179422D9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48D332-B300-9D3F-AD47-F7A06FB4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2A3-C46B-4444-A3A6-8ECF8F2E9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7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1CC38-44A3-1E2A-5B39-A15C9BF1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4EA55D-FB81-2DD2-6618-64D3C2EF8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0B0AE-DE27-F857-C8A8-2D710C80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A53-B216-6840-B8A3-03600B359AF1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942571-AD27-7EA4-0FFD-DAF4E186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84171-02E2-D919-FA57-ECB1815E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2A3-C46B-4444-A3A6-8ECF8F2E9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5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430DEA-4029-F9D7-8EAD-3E99D8AC4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CF9E8C-0D32-BFB4-7CFA-D888A058A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905AD-3ABB-F9C0-9A21-F1C9F0A6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A53-B216-6840-B8A3-03600B359AF1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21CC6-6591-E482-602B-18AA8B87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0BF558-BF5F-4B9D-1FF1-65768ED5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2A3-C46B-4444-A3A6-8ECF8F2E9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2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D6215-347D-8B69-2890-E6B9BEA3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40F6-1F25-93B1-5B6D-9B13DA537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A6F63-7A27-0851-1F24-1F73A8C5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A53-B216-6840-B8A3-03600B359AF1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CAFF7-0E8D-371F-CACA-38DE40C3E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F83F4-5181-E438-067D-BAD18140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2A3-C46B-4444-A3A6-8ECF8F2E9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56ADC-1578-8F90-02B1-8A9367F3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A57AF4-0EF5-BA1D-7A12-055F7FEFA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16AEAB-D82B-A969-8992-C5F40318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A53-B216-6840-B8A3-03600B359AF1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8D990D-063C-A7FE-F648-0E65B41A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B040F3-C553-2BCA-C6A2-0F629E8A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2A3-C46B-4444-A3A6-8ECF8F2E9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7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C2EA8-EC4A-36D4-8108-EC121537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F63D9B-6E49-037C-97C3-FD7810439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23A7E3-4257-395A-D7AC-F1F918D56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065BD-5F34-D011-AF76-2BEDC202C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A53-B216-6840-B8A3-03600B359AF1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233986-53AB-4513-6974-80219A80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2B902-F0B7-A177-A431-998F80D1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2A3-C46B-4444-A3A6-8ECF8F2E9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2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4E040-FF9B-EF6E-A468-CE6BF5E4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0BAA7D-E9F4-4738-1C83-AD33E4715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73A114-CF2E-CD15-376B-D7E349394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8A187E-F4E5-D1C3-560A-8FDD79BC0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A9CF2D-9C6C-0EE4-2D53-F6660606F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9902D6-3241-4CF6-3D6E-BAAADBF4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A53-B216-6840-B8A3-03600B359AF1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9DFF4E-3227-9C38-7F1E-FC4AAE4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4A53BC-FA5F-4E22-0990-5EC1D714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2A3-C46B-4444-A3A6-8ECF8F2E9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7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05484-8675-EACF-1F0F-E64BA41D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1AF46-BE24-085E-03BE-3ACEBD60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A53-B216-6840-B8A3-03600B359AF1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48BF41-D8F6-E919-7F03-4A1E85C9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872DA5-E73A-C1D7-79F0-0A7249E8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2A3-C46B-4444-A3A6-8ECF8F2E9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8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A72D64-205C-B882-D20A-3E3FD1555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A53-B216-6840-B8A3-03600B359AF1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88A255-BBA5-A110-013A-D9126CA1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EAC02C-6145-7CC7-4A67-D9838AB2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2A3-C46B-4444-A3A6-8ECF8F2E9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05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3B8F-3427-1DE1-F041-7A61C9D1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C3847-1AA8-542E-41CE-96D41153E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345056-90F3-41DB-FD75-DC48E3A01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397D89-782B-2396-7A8F-008F04DA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A53-B216-6840-B8A3-03600B359AF1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21118-F30F-8CAD-8B8D-7EFAF239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E1425-8357-3526-F0FB-8E905055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2A3-C46B-4444-A3A6-8ECF8F2E9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0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625DD-B69A-4F20-4646-11731BAB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D7804E-28C8-88C4-A5E2-AAFF273C5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C05BEE-D3A7-5BDE-F043-A026771C2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503305-38B5-E406-491A-9F4E3C71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A53-B216-6840-B8A3-03600B359AF1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600415-219F-187F-006E-3E85CD90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3D68D1-FFCE-CEA8-3AE8-59223B03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A2A3-C46B-4444-A3A6-8ECF8F2E9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2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DC7A7-FB51-B4BD-AB09-CA219ADB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0602E1-A522-0859-8D54-D87BF6A65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1C2B55-4552-1E4F-898A-4F13C67C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FA53-B216-6840-B8A3-03600B359AF1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F14F8C-D014-9F44-039C-F80274417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BE468-F805-7B52-2A3F-666653B3C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DA2A3-C46B-4444-A3A6-8ECF8F2E9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9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8" Target="../media/image43.jpeg" Type="http://schemas.openxmlformats.org/officeDocument/2006/relationships/image"/><Relationship Id="rId3" Target="../media/image39.jpeg" Type="http://schemas.openxmlformats.org/officeDocument/2006/relationships/image"/><Relationship Id="rId7" Target="../media/image42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7.jpeg" Type="http://schemas.openxmlformats.org/officeDocument/2006/relationships/image"/><Relationship Id="rId5" Target="../media/image41.jpeg" Type="http://schemas.openxmlformats.org/officeDocument/2006/relationships/image"/><Relationship Id="rId4" Target="../media/image40.jpeg" Type="http://schemas.openxmlformats.org/officeDocument/2006/relationships/image"/><Relationship Id="rId9" Target="../media/image2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8" Target="../media/image49.jpeg" Type="http://schemas.openxmlformats.org/officeDocument/2006/relationships/image"/><Relationship Id="rId3" Target="../media/image45.jpeg" Type="http://schemas.openxmlformats.org/officeDocument/2006/relationships/image"/><Relationship Id="rId7" Target="../media/image7.jpe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8.jpeg" Type="http://schemas.openxmlformats.org/officeDocument/2006/relationships/image"/><Relationship Id="rId5" Target="../media/image47.png" Type="http://schemas.openxmlformats.org/officeDocument/2006/relationships/image"/><Relationship Id="rId10" Target="../media/image2.png" Type="http://schemas.openxmlformats.org/officeDocument/2006/relationships/image"/><Relationship Id="rId4" Target="../media/image46.jpeg" Type="http://schemas.openxmlformats.org/officeDocument/2006/relationships/image"/><Relationship Id="rId9" Target="../media/image50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2.png"/><Relationship Id="rId4" Type="http://schemas.openxmlformats.org/officeDocument/2006/relationships/image" Target="../media/image59.jpeg"/><Relationship Id="rId9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.xml.rels><?xml version="1.0" encoding="UTF-8" standalone="yes" ?><Relationships xmlns="http://schemas.openxmlformats.org/package/2006/relationships"><Relationship Id="rId8" Target="../media/image9.jpeg" Type="http://schemas.openxmlformats.org/officeDocument/2006/relationships/image"/><Relationship Id="rId3" Target="../media/image4.png" Type="http://schemas.openxmlformats.org/officeDocument/2006/relationships/image"/><Relationship Id="rId7" Target="../media/image8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7.jpeg" Type="http://schemas.openxmlformats.org/officeDocument/2006/relationships/image"/><Relationship Id="rId5" Target="../media/image6.gif" Type="http://schemas.openxmlformats.org/officeDocument/2006/relationships/image"/><Relationship Id="rId4" Target="../media/image5.jpeg" Type="http://schemas.openxmlformats.org/officeDocument/2006/relationships/image"/><Relationship Id="rId9" Target="../media/image2.pn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g"/><Relationship Id="rId4" Type="http://schemas.openxmlformats.org/officeDocument/2006/relationships/image" Target="../media/image8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JPG"/><Relationship Id="rId7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hyperlink" Target="https://vk.com/feed?section=search&amp;q=#%D0%9C%D1%8B%D0%92%D0%BC%D0%B5%D1%81%D1%82%D0%B5" TargetMode="External"/></Relationships>
</file>

<file path=ppt/slides/_rels/slide4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7" Target="../media/image2.png" Type="http://schemas.openxmlformats.org/officeDocument/2006/relationships/image"/><Relationship Id="rId2" Target="../media/image14.jp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8.jpeg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2.pn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4.jpeg"/><Relationship Id="rId7" Type="http://schemas.openxmlformats.org/officeDocument/2006/relationships/image" Target="../media/image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8F206D-8820-2E68-E003-CCBD3BF2E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" l="12" r="30" t="105"/>
          <a:stretch/>
        </p:blipFill>
        <p:spPr>
          <a:xfrm>
            <a:off x="-100872" y="1"/>
            <a:ext cx="12292872" cy="6858000"/>
          </a:xfrm>
          <a:prstGeom prst="rect">
            <a:avLst/>
          </a:prstGeom>
        </p:spPr>
      </p:pic>
      <p:pic>
        <p:nvPicPr>
          <p:cNvPr descr="Изображение выглядит как логотип&#10;&#10;Автоматически созданное описание" id="7" name="Рисунок 6">
            <a:extLst>
              <a:ext uri="{FF2B5EF4-FFF2-40B4-BE49-F238E27FC236}">
                <a16:creationId xmlns:a16="http://schemas.microsoft.com/office/drawing/2014/main" id="{6125D831-5EBD-7793-8F00-6E30389D7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3" y="4236733"/>
            <a:ext cx="5598827" cy="31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41826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28800" y="285728"/>
            <a:ext cx="1036320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667">
                <a:solidFill>
                  <a:srgbClr val="002060"/>
                </a:solidFill>
                <a:cs charset="0" panose="02020603050405020304" pitchFamily="18" typeface="Times New Roman"/>
              </a:rPr>
              <a:t>Добровольная народная дружина «Грифон»</a:t>
            </a:r>
            <a:endParaRPr dirty="0" lang="ru-RU" sz="2667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D7A177-0453-7946-CC4E-D4B2E2BBFC3F}"/>
              </a:ext>
            </a:extLst>
          </p:cNvPr>
          <p:cNvPicPr>
            <a:picLocks noChangeAspect="1"/>
          </p:cNvPicPr>
          <p:nvPr/>
        </p:nvPicPr>
        <p:blipFill>
          <a:blip cstate="print" r:embed="rId2"/>
          <a:srcRect b="207"/>
          <a:stretch>
            <a:fillRect/>
          </a:stretch>
        </p:blipFill>
        <p:spPr>
          <a:xfrm>
            <a:off x="380960" y="4000505"/>
            <a:ext cx="3860019" cy="25314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91AE3E-A646-5B12-A296-74739EF1CCA7}"/>
              </a:ext>
            </a:extLst>
          </p:cNvPr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8382017" y="1142984"/>
            <a:ext cx="3429023" cy="25717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5E6A3B-20FD-6B74-184C-D75EDB68ED2C}"/>
              </a:ext>
            </a:extLst>
          </p:cNvPr>
          <p:cNvPicPr>
            <a:picLocks noChangeAspect="1"/>
          </p:cNvPicPr>
          <p:nvPr/>
        </p:nvPicPr>
        <p:blipFill>
          <a:blip cstate="print" r:embed="rId4"/>
          <a:srcRect b="207" l="103" r="8" t="24"/>
          <a:stretch>
            <a:fillRect/>
          </a:stretch>
        </p:blipFill>
        <p:spPr>
          <a:xfrm>
            <a:off x="8763019" y="3987803"/>
            <a:ext cx="3048021" cy="25590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B6384C-9506-F6B9-20C9-6F925C672C7F}"/>
              </a:ext>
            </a:extLst>
          </p:cNvPr>
          <p:cNvPicPr>
            <a:picLocks noChangeAspect="1"/>
          </p:cNvPicPr>
          <p:nvPr/>
        </p:nvPicPr>
        <p:blipFill>
          <a:blip cstate="print" r:embed="rId5"/>
          <a:srcRect b="189" t="196"/>
          <a:stretch>
            <a:fillRect/>
          </a:stretch>
        </p:blipFill>
        <p:spPr>
          <a:xfrm>
            <a:off x="4476739" y="4002433"/>
            <a:ext cx="4000528" cy="2514409"/>
          </a:xfrm>
          <a:prstGeom prst="rect">
            <a:avLst/>
          </a:prstGeom>
        </p:spPr>
      </p:pic>
      <p:pic>
        <p:nvPicPr>
          <p:cNvPr descr="C:\Users\Filin\Desktop\ZUC5xyoybTU.jpg" id="11" name="Picture 2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3189F22F-10A7-CBBB-115E-B5D62105372E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"/>
          <a:stretch>
            <a:fillRect/>
          </a:stretch>
        </p:blipFill>
        <p:spPr bwMode="auto">
          <a:xfrm>
            <a:off x="285710" y="1142984"/>
            <a:ext cx="3952108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Filin\Desktop\1e3cc30c-cee7-4933-861e-3630a82e5028.jpg" id="4098" name="Picture 2"/>
          <p:cNvPicPr>
            <a:picLocks noChangeArrowheads="1" noChangeAspect="1"/>
          </p:cNvPicPr>
          <p:nvPr/>
        </p:nvPicPr>
        <p:blipFill>
          <a:blip cstate="print" r:embed="rId8"/>
          <a:srcRect l="23" r="120"/>
          <a:stretch>
            <a:fillRect/>
          </a:stretch>
        </p:blipFill>
        <p:spPr bwMode="auto">
          <a:xfrm>
            <a:off x="4476739" y="1142985"/>
            <a:ext cx="3685221" cy="2590793"/>
          </a:xfrm>
          <a:prstGeom prst="rect">
            <a:avLst/>
          </a:prstGeom>
          <a:noFill/>
        </p:spPr>
      </p:pic>
      <p:pic>
        <p:nvPicPr>
          <p:cNvPr descr="Изображение выглядит как логотип&#10;&#10;Автоматически созданное описание" id="2" name="Рисунок 1">
            <a:extLst>
              <a:ext uri="{FF2B5EF4-FFF2-40B4-BE49-F238E27FC236}">
                <a16:creationId xmlns:a16="http://schemas.microsoft.com/office/drawing/2014/main" id="{070138DC-BE21-E15D-97D2-BF7E7DBBA5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53" y="-243020"/>
            <a:ext cx="3232183" cy="18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92203"/>
      </p:ext>
    </p:extLst>
  </p:cSld>
  <p:clrMapOvr>
    <a:masterClrMapping/>
  </p:clrMapOvr>
  <p:transition spd="slow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90477"/>
            <a:ext cx="1219200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667">
                <a:solidFill>
                  <a:srgbClr val="002060"/>
                </a:solidFill>
                <a:cs charset="0" panose="02020603050405020304" pitchFamily="18" typeface="Times New Roman"/>
              </a:rPr>
              <a:t>Добровольная пожарная команда</a:t>
            </a:r>
            <a:endParaRPr dirty="0" lang="ru-RU" sz="2667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028C23-2F02-C7C0-A584-0059A2DA66C3}"/>
              </a:ext>
            </a:extLst>
          </p:cNvPr>
          <p:cNvPicPr>
            <a:picLocks noChangeAspect="1"/>
          </p:cNvPicPr>
          <p:nvPr/>
        </p:nvPicPr>
        <p:blipFill>
          <a:blip cstate="print" r:embed="rId2"/>
          <a:srcRect b="30" t="70"/>
          <a:stretch>
            <a:fillRect/>
          </a:stretch>
        </p:blipFill>
        <p:spPr>
          <a:xfrm>
            <a:off x="7620011" y="1047733"/>
            <a:ext cx="3810027" cy="266701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AB222-699F-09F1-3354-2416D3107DA8}"/>
              </a:ext>
            </a:extLst>
          </p:cNvPr>
          <p:cNvPicPr>
            <a:picLocks noChangeAspect="1"/>
          </p:cNvPicPr>
          <p:nvPr/>
        </p:nvPicPr>
        <p:blipFill>
          <a:blip cstate="print" r:embed="rId3"/>
          <a:srcRect b="81"/>
          <a:stretch>
            <a:fillRect/>
          </a:stretch>
        </p:blipFill>
        <p:spPr>
          <a:xfrm>
            <a:off x="5333995" y="1047733"/>
            <a:ext cx="2024704" cy="266701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descr="1eeea2bb-2871-486f-a1ed-60fa6ef20a3f.jpg" id="2" name="1eeea2bb-2871-486f-a1ed-60fa6ef20a3f.jpg">
            <a:extLst>
              <a:ext uri="{FF2B5EF4-FFF2-40B4-BE49-F238E27FC236}">
                <a16:creationId xmlns:a16="http://schemas.microsoft.com/office/drawing/2014/main" id="{63E6E0AA-A38B-3DF5-5CA8-A2094D39F1FA}"/>
              </a:ext>
            </a:extLst>
          </p:cNvPr>
          <p:cNvPicPr>
            <a:picLocks noChangeAspect="1"/>
          </p:cNvPicPr>
          <p:nvPr/>
        </p:nvPicPr>
        <p:blipFill>
          <a:blip cstate="print" r:embed="rId4"/>
          <a:srcRect b="178" l="420" r="110" t="354"/>
          <a:stretch>
            <a:fillRect/>
          </a:stretch>
        </p:blipFill>
        <p:spPr>
          <a:xfrm>
            <a:off x="9433104" y="47612"/>
            <a:ext cx="1112193" cy="952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9" w="21599">
                <a:moveTo>
                  <a:pt x="5084" y="0"/>
                </a:moveTo>
                <a:lnTo>
                  <a:pt x="4923" y="176"/>
                </a:lnTo>
                <a:cubicBezTo>
                  <a:pt x="4833" y="273"/>
                  <a:pt x="4334" y="798"/>
                  <a:pt x="3814" y="1341"/>
                </a:cubicBezTo>
                <a:cubicBezTo>
                  <a:pt x="3293" y="1884"/>
                  <a:pt x="2866" y="2340"/>
                  <a:pt x="2866" y="2356"/>
                </a:cubicBezTo>
                <a:cubicBezTo>
                  <a:pt x="2866" y="2372"/>
                  <a:pt x="2923" y="2500"/>
                  <a:pt x="2993" y="2639"/>
                </a:cubicBezTo>
                <a:cubicBezTo>
                  <a:pt x="3331" y="3312"/>
                  <a:pt x="3782" y="4890"/>
                  <a:pt x="3976" y="6076"/>
                </a:cubicBezTo>
                <a:cubicBezTo>
                  <a:pt x="4133" y="7032"/>
                  <a:pt x="4173" y="7665"/>
                  <a:pt x="4151" y="8812"/>
                </a:cubicBezTo>
                <a:cubicBezTo>
                  <a:pt x="4110" y="10970"/>
                  <a:pt x="3745" y="12667"/>
                  <a:pt x="3013" y="14094"/>
                </a:cubicBezTo>
                <a:cubicBezTo>
                  <a:pt x="2876" y="14360"/>
                  <a:pt x="2765" y="14615"/>
                  <a:pt x="2765" y="14659"/>
                </a:cubicBezTo>
                <a:cubicBezTo>
                  <a:pt x="2765" y="14788"/>
                  <a:pt x="3395" y="16230"/>
                  <a:pt x="3640" y="16662"/>
                </a:cubicBezTo>
                <a:cubicBezTo>
                  <a:pt x="3764" y="16881"/>
                  <a:pt x="3849" y="17073"/>
                  <a:pt x="3828" y="17088"/>
                </a:cubicBezTo>
                <a:cubicBezTo>
                  <a:pt x="3808" y="17103"/>
                  <a:pt x="3231" y="16836"/>
                  <a:pt x="2547" y="16494"/>
                </a:cubicBezTo>
                <a:cubicBezTo>
                  <a:pt x="1863" y="16153"/>
                  <a:pt x="1279" y="15889"/>
                  <a:pt x="1251" y="15910"/>
                </a:cubicBezTo>
                <a:cubicBezTo>
                  <a:pt x="1162" y="15974"/>
                  <a:pt x="1192" y="16159"/>
                  <a:pt x="1430" y="17008"/>
                </a:cubicBezTo>
                <a:cubicBezTo>
                  <a:pt x="1557" y="17462"/>
                  <a:pt x="1653" y="17861"/>
                  <a:pt x="1643" y="17896"/>
                </a:cubicBezTo>
                <a:cubicBezTo>
                  <a:pt x="1632" y="17931"/>
                  <a:pt x="1275" y="18103"/>
                  <a:pt x="847" y="18278"/>
                </a:cubicBezTo>
                <a:cubicBezTo>
                  <a:pt x="419" y="18453"/>
                  <a:pt x="65" y="18602"/>
                  <a:pt x="58" y="18610"/>
                </a:cubicBezTo>
                <a:cubicBezTo>
                  <a:pt x="52" y="18617"/>
                  <a:pt x="31" y="18694"/>
                  <a:pt x="13" y="18781"/>
                </a:cubicBezTo>
                <a:cubicBezTo>
                  <a:pt x="5" y="18815"/>
                  <a:pt x="1" y="18844"/>
                  <a:pt x="0" y="18867"/>
                </a:cubicBezTo>
                <a:cubicBezTo>
                  <a:pt x="0" y="18939"/>
                  <a:pt x="38" y="18975"/>
                  <a:pt x="147" y="19042"/>
                </a:cubicBezTo>
                <a:cubicBezTo>
                  <a:pt x="648" y="19346"/>
                  <a:pt x="4167" y="21011"/>
                  <a:pt x="4255" y="20986"/>
                </a:cubicBezTo>
                <a:cubicBezTo>
                  <a:pt x="4321" y="20967"/>
                  <a:pt x="4424" y="20800"/>
                  <a:pt x="4546" y="20513"/>
                </a:cubicBezTo>
                <a:cubicBezTo>
                  <a:pt x="4649" y="20268"/>
                  <a:pt x="4754" y="20068"/>
                  <a:pt x="4777" y="20068"/>
                </a:cubicBezTo>
                <a:cubicBezTo>
                  <a:pt x="4801" y="20068"/>
                  <a:pt x="5090" y="20171"/>
                  <a:pt x="5421" y="20298"/>
                </a:cubicBezTo>
                <a:cubicBezTo>
                  <a:pt x="6608" y="20751"/>
                  <a:pt x="8073" y="21066"/>
                  <a:pt x="9608" y="21198"/>
                </a:cubicBezTo>
                <a:cubicBezTo>
                  <a:pt x="10373" y="21264"/>
                  <a:pt x="10426" y="21276"/>
                  <a:pt x="10593" y="21432"/>
                </a:cubicBezTo>
                <a:cubicBezTo>
                  <a:pt x="10690" y="21523"/>
                  <a:pt x="10798" y="21598"/>
                  <a:pt x="10833" y="21599"/>
                </a:cubicBezTo>
                <a:cubicBezTo>
                  <a:pt x="10868" y="21600"/>
                  <a:pt x="10991" y="21522"/>
                  <a:pt x="11106" y="21424"/>
                </a:cubicBezTo>
                <a:cubicBezTo>
                  <a:pt x="11307" y="21254"/>
                  <a:pt x="11336" y="21247"/>
                  <a:pt x="11850" y="21247"/>
                </a:cubicBezTo>
                <a:cubicBezTo>
                  <a:pt x="13363" y="21246"/>
                  <a:pt x="15389" y="20834"/>
                  <a:pt x="16569" y="20287"/>
                </a:cubicBezTo>
                <a:lnTo>
                  <a:pt x="17016" y="20079"/>
                </a:lnTo>
                <a:lnTo>
                  <a:pt x="17222" y="20456"/>
                </a:lnTo>
                <a:cubicBezTo>
                  <a:pt x="17402" y="20785"/>
                  <a:pt x="17449" y="20835"/>
                  <a:pt x="17583" y="20835"/>
                </a:cubicBezTo>
                <a:cubicBezTo>
                  <a:pt x="17727" y="20835"/>
                  <a:pt x="21403" y="19124"/>
                  <a:pt x="21539" y="18993"/>
                </a:cubicBezTo>
                <a:cubicBezTo>
                  <a:pt x="21580" y="18953"/>
                  <a:pt x="21600" y="18876"/>
                  <a:pt x="21599" y="18798"/>
                </a:cubicBezTo>
                <a:cubicBezTo>
                  <a:pt x="21598" y="18721"/>
                  <a:pt x="21577" y="18643"/>
                  <a:pt x="21535" y="18602"/>
                </a:cubicBezTo>
                <a:cubicBezTo>
                  <a:pt x="21498" y="18566"/>
                  <a:pt x="21198" y="18429"/>
                  <a:pt x="20867" y="18295"/>
                </a:cubicBezTo>
                <a:cubicBezTo>
                  <a:pt x="20536" y="18162"/>
                  <a:pt x="20192" y="18017"/>
                  <a:pt x="20103" y="17973"/>
                </a:cubicBezTo>
                <a:lnTo>
                  <a:pt x="19940" y="17895"/>
                </a:lnTo>
                <a:lnTo>
                  <a:pt x="20217" y="17139"/>
                </a:lnTo>
                <a:cubicBezTo>
                  <a:pt x="20369" y="16723"/>
                  <a:pt x="20487" y="16330"/>
                  <a:pt x="20479" y="16265"/>
                </a:cubicBezTo>
                <a:cubicBezTo>
                  <a:pt x="20449" y="16010"/>
                  <a:pt x="20194" y="16080"/>
                  <a:pt x="18999" y="16675"/>
                </a:cubicBezTo>
                <a:cubicBezTo>
                  <a:pt x="18373" y="16986"/>
                  <a:pt x="17840" y="17226"/>
                  <a:pt x="17814" y="17208"/>
                </a:cubicBezTo>
                <a:cubicBezTo>
                  <a:pt x="17789" y="17189"/>
                  <a:pt x="17889" y="16957"/>
                  <a:pt x="18038" y="16691"/>
                </a:cubicBezTo>
                <a:cubicBezTo>
                  <a:pt x="18370" y="16094"/>
                  <a:pt x="18795" y="15153"/>
                  <a:pt x="18878" y="14833"/>
                </a:cubicBezTo>
                <a:cubicBezTo>
                  <a:pt x="18936" y="14606"/>
                  <a:pt x="18930" y="14578"/>
                  <a:pt x="18761" y="14250"/>
                </a:cubicBezTo>
                <a:cubicBezTo>
                  <a:pt x="17913" y="12607"/>
                  <a:pt x="17542" y="10851"/>
                  <a:pt x="17541" y="8481"/>
                </a:cubicBezTo>
                <a:cubicBezTo>
                  <a:pt x="17541" y="6479"/>
                  <a:pt x="17881" y="4672"/>
                  <a:pt x="18583" y="2953"/>
                </a:cubicBezTo>
                <a:cubicBezTo>
                  <a:pt x="18725" y="2605"/>
                  <a:pt x="18832" y="2311"/>
                  <a:pt x="18820" y="2301"/>
                </a:cubicBezTo>
                <a:cubicBezTo>
                  <a:pt x="18791" y="2276"/>
                  <a:pt x="16917" y="332"/>
                  <a:pt x="16746" y="149"/>
                </a:cubicBezTo>
                <a:lnTo>
                  <a:pt x="16611" y="6"/>
                </a:lnTo>
                <a:lnTo>
                  <a:pt x="16038" y="332"/>
                </a:lnTo>
                <a:cubicBezTo>
                  <a:pt x="15723" y="511"/>
                  <a:pt x="15272" y="732"/>
                  <a:pt x="15036" y="822"/>
                </a:cubicBezTo>
                <a:cubicBezTo>
                  <a:pt x="14617" y="982"/>
                  <a:pt x="14577" y="987"/>
                  <a:pt x="13200" y="1009"/>
                </a:cubicBezTo>
                <a:lnTo>
                  <a:pt x="11793" y="1031"/>
                </a:lnTo>
                <a:lnTo>
                  <a:pt x="11378" y="1528"/>
                </a:lnTo>
                <a:cubicBezTo>
                  <a:pt x="11116" y="1841"/>
                  <a:pt x="10925" y="2024"/>
                  <a:pt x="10857" y="2024"/>
                </a:cubicBezTo>
                <a:cubicBezTo>
                  <a:pt x="10738" y="2024"/>
                  <a:pt x="10184" y="1453"/>
                  <a:pt x="10054" y="1196"/>
                </a:cubicBezTo>
                <a:lnTo>
                  <a:pt x="9970" y="1031"/>
                </a:lnTo>
                <a:lnTo>
                  <a:pt x="8526" y="1011"/>
                </a:lnTo>
                <a:lnTo>
                  <a:pt x="7083" y="989"/>
                </a:lnTo>
                <a:lnTo>
                  <a:pt x="6604" y="797"/>
                </a:lnTo>
                <a:cubicBezTo>
                  <a:pt x="6340" y="691"/>
                  <a:pt x="5889" y="470"/>
                  <a:pt x="5604" y="303"/>
                </a:cubicBezTo>
                <a:lnTo>
                  <a:pt x="508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descr="Выписка из реестра ДПК.pdf" id="4" name="Выписка из реестра ДПК.pdf">
            <a:extLst>
              <a:ext uri="{FF2B5EF4-FFF2-40B4-BE49-F238E27FC236}">
                <a16:creationId xmlns:a16="http://schemas.microsoft.com/office/drawing/2014/main" id="{CAE189BA-0F5C-72D0-0D4D-77542BD102F0}"/>
              </a:ext>
            </a:extLst>
          </p:cNvPr>
          <p:cNvPicPr>
            <a:picLocks noChangeAspect="1"/>
          </p:cNvPicPr>
          <p:nvPr/>
        </p:nvPicPr>
        <p:blipFill>
          <a:blip cstate="print" r:embed="rId5"/>
          <a:srcRect b="75" l="74" r="74" t="197"/>
          <a:stretch>
            <a:fillRect/>
          </a:stretch>
        </p:blipFill>
        <p:spPr>
          <a:xfrm>
            <a:off x="9620275" y="3905253"/>
            <a:ext cx="1850044" cy="2667019"/>
          </a:xfrm>
          <a:prstGeom prst="rect">
            <a:avLst/>
          </a:prstGeom>
          <a:ln w="12700">
            <a:miter lim="400000"/>
          </a:ln>
          <a:effectLst>
            <a:softEdge rad="12700"/>
          </a:effec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22BC9416-D565-F9A1-1538-A527979D68AF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/>
          <a:stretch>
            <a:fillRect/>
          </a:stretch>
        </p:blipFill>
        <p:spPr bwMode="auto">
          <a:xfrm>
            <a:off x="571462" y="1047734"/>
            <a:ext cx="4476781" cy="266446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Filin\Desktop\ZUC5xyoybTU.jpg" id="13" name="Picture 2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20F101-2A26-BCCE-04A2-0322A5D8E7A8}"/>
              </a:ext>
            </a:extLst>
          </p:cNvPr>
          <p:cNvPicPr>
            <a:picLocks noChangeAspect="1"/>
          </p:cNvPicPr>
          <p:nvPr/>
        </p:nvPicPr>
        <p:blipFill>
          <a:blip cstate="print" r:embed="rId8"/>
          <a:srcRect r="71"/>
          <a:stretch>
            <a:fillRect/>
          </a:stretch>
        </p:blipFill>
        <p:spPr>
          <a:xfrm>
            <a:off x="571461" y="3905254"/>
            <a:ext cx="4005920" cy="268353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descr="C:\Users\Filin\Desktop\053da9ee-5a59-4006-97bf-d8e0f7cff0af.jpg" id="2050" name="Picture 2"/>
          <p:cNvPicPr>
            <a:picLocks noChangeArrowheads="1" noChangeAspect="1"/>
          </p:cNvPicPr>
          <p:nvPr/>
        </p:nvPicPr>
        <p:blipFill>
          <a:blip r:embed="rId9"/>
          <a:srcRect t="53"/>
          <a:stretch>
            <a:fillRect/>
          </a:stretch>
        </p:blipFill>
        <p:spPr bwMode="auto">
          <a:xfrm>
            <a:off x="4857742" y="3905254"/>
            <a:ext cx="4476781" cy="2653181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descr="Изображение выглядит как логотип&#10;&#10;Автоматически созданное описание" id="7" name="Рисунок 6">
            <a:extLst>
              <a:ext uri="{FF2B5EF4-FFF2-40B4-BE49-F238E27FC236}">
                <a16:creationId xmlns:a16="http://schemas.microsoft.com/office/drawing/2014/main" id="{D0DED91D-7E52-0180-F6D1-7224147858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53" y="-243020"/>
            <a:ext cx="3232183" cy="18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01552"/>
      </p:ext>
    </p:extLst>
  </p:cSld>
  <p:clrMapOvr>
    <a:masterClrMapping/>
  </p:clrMapOvr>
  <p:transition spd="slow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85332" y="190478"/>
            <a:ext cx="11006667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667">
                <a:solidFill>
                  <a:srgbClr val="002060"/>
                </a:solidFill>
                <a:cs charset="0" panose="02020603050405020304" pitchFamily="18" typeface="Times New Roman"/>
              </a:rPr>
              <a:t>Волонтерское движение иностранных студентов </a:t>
            </a:r>
          </a:p>
          <a:p>
            <a:pPr algn="ctr"/>
            <a:r>
              <a:rPr b="1" dirty="0" lang="ru-RU" sz="2667">
                <a:solidFill>
                  <a:srgbClr val="002060"/>
                </a:solidFill>
                <a:cs charset="0" panose="02020603050405020304" pitchFamily="18" typeface="Times New Roman"/>
              </a:rPr>
              <a:t>правоохранительной направленности «Булат»</a:t>
            </a:r>
            <a:endParaRPr dirty="0" lang="ru-RU" sz="2667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55C0EDA-DCC2-C3E4-CE6B-0F75697D636F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1" y="1333485"/>
            <a:ext cx="3441340" cy="229469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E52521CB-CCC0-C29A-3D37-EB4CAE536FB3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37" y="1333486"/>
            <a:ext cx="3429024" cy="228648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D9FED89-D84A-9D19-CCD0-428A6DAF3197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"/>
          <a:stretch>
            <a:fillRect/>
          </a:stretch>
        </p:blipFill>
        <p:spPr bwMode="auto">
          <a:xfrm>
            <a:off x="4286238" y="4000504"/>
            <a:ext cx="3479181" cy="228601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BF3EFAE5-F26C-0FF9-F017-AEB66CE3029F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1" y="4000504"/>
            <a:ext cx="3442480" cy="229545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C4A6A3CE-EE08-4386-C9F2-85E7FB648FA4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4" y="1333486"/>
            <a:ext cx="3429024" cy="228648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224585D3-A213-E081-A1C8-86FBA006006C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" r="109"/>
          <a:stretch>
            <a:fillRect/>
          </a:stretch>
        </p:blipFill>
        <p:spPr bwMode="auto">
          <a:xfrm>
            <a:off x="8096264" y="4000505"/>
            <a:ext cx="3429024" cy="225335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Filin\Desktop\ZUC5xyoybTU.jpg" id="13" name="Picture 2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descr="Изображение выглядит как логотип&#10;&#10;Автоматически созданное описание" id="2" name="Рисунок 1">
            <a:extLst>
              <a:ext uri="{FF2B5EF4-FFF2-40B4-BE49-F238E27FC236}">
                <a16:creationId xmlns:a16="http://schemas.microsoft.com/office/drawing/2014/main" id="{C041B2D4-8CF5-030A-5931-CF8BD6F3DD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29458" y="-232585"/>
            <a:ext cx="3232183" cy="18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54189"/>
      </p:ext>
    </p:extLst>
  </p:cSld>
  <p:clrMapOvr>
    <a:masterClrMapping/>
  </p:clrMapOvr>
  <p:transition spd="slow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90477"/>
            <a:ext cx="1219200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667">
                <a:solidFill>
                  <a:srgbClr val="002060"/>
                </a:solidFill>
                <a:cs charset="0" panose="02020603050405020304" pitchFamily="18" typeface="Times New Roman"/>
              </a:rPr>
              <a:t>Волонтёры-</a:t>
            </a:r>
            <a:r>
              <a:rPr b="1" dirty="0" err="1" lang="ru-RU" sz="2667">
                <a:solidFill>
                  <a:srgbClr val="002060"/>
                </a:solidFill>
                <a:cs charset="0" panose="02020603050405020304" pitchFamily="18" typeface="Times New Roman"/>
              </a:rPr>
              <a:t>мейкеры</a:t>
            </a:r>
            <a:r>
              <a:rPr b="1" dirty="0" lang="ru-RU" sz="2667">
                <a:solidFill>
                  <a:srgbClr val="002060"/>
                </a:solidFill>
                <a:cs charset="0" panose="02020603050405020304" pitchFamily="18" typeface="Times New Roman"/>
              </a:rPr>
              <a:t> БГТУ им. В.Г. Шухова</a:t>
            </a:r>
            <a:endParaRPr dirty="0" lang="ru-RU" sz="2667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D60B1DA-2384-6CD4-DBAE-97E4BD8A038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323" y="0"/>
            <a:ext cx="1047715" cy="10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92BEA5A-2018-90E3-2810-C608317EF4E8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17" y="952483"/>
            <a:ext cx="1959967" cy="260792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C38E775-F0E8-769C-E5A3-7072101B9CD1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83" y="952483"/>
            <a:ext cx="3524275" cy="264320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B1618E28-891B-DB58-B33F-38D5F23F6038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0" y="952483"/>
            <a:ext cx="3553643" cy="26426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FC2D5161-30B6-E60C-899C-006DA44768C8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17" y="3810003"/>
            <a:ext cx="3567548" cy="266701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62960643-779F-7F09-C07D-06BC0BE2351C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116"/>
          <a:stretch>
            <a:fillRect/>
          </a:stretch>
        </p:blipFill>
        <p:spPr bwMode="auto">
          <a:xfrm>
            <a:off x="5238744" y="3810003"/>
            <a:ext cx="3524275" cy="265828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Filin\Desktop\ZUC5xyoybTU.jpg" id="13" name="Picture 2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descr="C:\Users\Filin\Desktop\Rf6UOc_RKv8.jpg" id="2" name="Picture 2"/>
          <p:cNvPicPr>
            <a:picLocks noChangeArrowheads="1" noChangeAspect="1"/>
          </p:cNvPicPr>
          <p:nvPr/>
        </p:nvPicPr>
        <p:blipFill>
          <a:blip cstate="print" r:embed="rId9"/>
          <a:srcRect l="32" r="117"/>
          <a:stretch>
            <a:fillRect/>
          </a:stretch>
        </p:blipFill>
        <p:spPr bwMode="auto">
          <a:xfrm>
            <a:off x="9144021" y="3810003"/>
            <a:ext cx="1952320" cy="266700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descr="Изображение выглядит как логотип&#10;&#10;Автоматически созданное описание" id="3" name="Рисунок 2">
            <a:extLst>
              <a:ext uri="{FF2B5EF4-FFF2-40B4-BE49-F238E27FC236}">
                <a16:creationId xmlns:a16="http://schemas.microsoft.com/office/drawing/2014/main" id="{BCECEA00-DD44-4AC3-38CA-9B7C3EEBE0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384751"/>
            <a:ext cx="3232183" cy="18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1630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49114" y="380979"/>
            <a:ext cx="1084288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cs typeface="Times New Roman" panose="02020603050405020304" pitchFamily="18" charset="0"/>
              </a:rPr>
              <a:t>ПВР БГТУ им. В.Г. Шухова</a:t>
            </a:r>
            <a:endParaRPr lang="ru-RU" sz="2667" dirty="0"/>
          </a:p>
        </p:txBody>
      </p:sp>
      <p:pic>
        <p:nvPicPr>
          <p:cNvPr id="13" name="Picture 2" descr="C:\Users\Filin\Desktop\ZUC5xyoyb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EF214FE-6D27-B19A-CBF8-E332342E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9" y="-192306"/>
            <a:ext cx="3043003" cy="17108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5CE8BC-980A-4E09-B7BF-E1D05B61C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76" y="1457030"/>
            <a:ext cx="5458575" cy="40981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9F9F25-955E-4E76-847B-F5DE139AD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323" y="1449868"/>
            <a:ext cx="5473810" cy="41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2783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49114" y="380979"/>
            <a:ext cx="1084288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cs typeface="Times New Roman" panose="02020603050405020304" pitchFamily="18" charset="0"/>
              </a:rPr>
              <a:t>ПВР БГТУ им. В.Г. Шухова</a:t>
            </a:r>
            <a:endParaRPr lang="ru-RU" sz="2667" dirty="0"/>
          </a:p>
        </p:txBody>
      </p:sp>
      <p:pic>
        <p:nvPicPr>
          <p:cNvPr id="13" name="Picture 2" descr="C:\Users\Filin\Desktop\ZUC5xyoyb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EF214FE-6D27-B19A-CBF8-E332342E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9" y="-192306"/>
            <a:ext cx="3043003" cy="17108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3CE34E-CF33-40B9-91B7-6A161F10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90" y="1556862"/>
            <a:ext cx="5518242" cy="41386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4FFA26-A0DF-41DA-9C48-D0963FB56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071" y="1601216"/>
            <a:ext cx="5459104" cy="40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4973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49114" y="380979"/>
            <a:ext cx="1084288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cs typeface="Times New Roman" panose="02020603050405020304" pitchFamily="18" charset="0"/>
              </a:rPr>
              <a:t>ПВР БГТУ им. В.Г. Шухова</a:t>
            </a:r>
            <a:endParaRPr lang="ru-RU" sz="2667" dirty="0"/>
          </a:p>
        </p:txBody>
      </p:sp>
      <p:pic>
        <p:nvPicPr>
          <p:cNvPr id="13" name="Picture 2" descr="C:\Users\Filin\Desktop\ZUC5xyoyb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EF214FE-6D27-B19A-CBF8-E332342E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9" y="-192306"/>
            <a:ext cx="3043003" cy="17108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92113-B335-4CE9-A831-559345ECA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589" y="1746913"/>
            <a:ext cx="6075174" cy="3422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22739E-68D4-4741-B670-2485DC57C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75" y="1746913"/>
            <a:ext cx="4557961" cy="342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4425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49114" y="380979"/>
            <a:ext cx="1084288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cs typeface="Times New Roman" panose="02020603050405020304" pitchFamily="18" charset="0"/>
              </a:rPr>
              <a:t>ПВР БГТУ им. В.Г. Шухова</a:t>
            </a:r>
            <a:endParaRPr lang="ru-RU" sz="2667" dirty="0"/>
          </a:p>
        </p:txBody>
      </p:sp>
      <p:pic>
        <p:nvPicPr>
          <p:cNvPr id="13" name="Picture 2" descr="C:\Users\Filin\Desktop\ZUC5xyoyb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EF214FE-6D27-B19A-CBF8-E332342E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9" y="-192306"/>
            <a:ext cx="3043003" cy="17108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629AEA-4336-4648-98C6-468C1DEA4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93" y="1733266"/>
            <a:ext cx="5167952" cy="38759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D02053-1F80-451F-BA58-B8E0CDD7E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974" y="1733266"/>
            <a:ext cx="5167952" cy="38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8934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49114" y="380979"/>
            <a:ext cx="1084288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cs typeface="Times New Roman" panose="02020603050405020304" pitchFamily="18" charset="0"/>
              </a:rPr>
              <a:t>ПВР БГТУ им. В.Г. Шухова</a:t>
            </a:r>
            <a:endParaRPr lang="ru-RU" sz="2667" dirty="0"/>
          </a:p>
        </p:txBody>
      </p:sp>
      <p:pic>
        <p:nvPicPr>
          <p:cNvPr id="13" name="Picture 2" descr="C:\Users\Filin\Desktop\ZUC5xyoyb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EF214FE-6D27-B19A-CBF8-E332342E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9" y="-192306"/>
            <a:ext cx="3043003" cy="17108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6E6A14-3C35-48C6-A288-6EBC794F4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88" y="1518547"/>
            <a:ext cx="5559189" cy="41693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EB5B2A-7D41-4B08-B4AD-0CE97070B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224" y="1518548"/>
            <a:ext cx="5559188" cy="41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7078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49114" y="380979"/>
            <a:ext cx="1084288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cs typeface="Times New Roman" panose="02020603050405020304" pitchFamily="18" charset="0"/>
              </a:rPr>
              <a:t>ПВР БГТУ им. В.Г. Шухова</a:t>
            </a:r>
            <a:endParaRPr lang="ru-RU" sz="2667" dirty="0"/>
          </a:p>
        </p:txBody>
      </p:sp>
      <p:pic>
        <p:nvPicPr>
          <p:cNvPr id="13" name="Picture 2" descr="C:\Users\Filin\Desktop\ZUC5xyoyb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EF214FE-6D27-B19A-CBF8-E332342E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9" y="-192306"/>
            <a:ext cx="3043003" cy="17108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C09E4B-79EC-4C07-85F6-4262BBC5D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50" y="1518548"/>
            <a:ext cx="3406150" cy="38759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4280E2-F3B6-41FA-AF15-557B3276A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790" y="1518548"/>
            <a:ext cx="2180230" cy="3875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39E90D-0D7E-46D4-B2F4-60D2DCCAD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3249" y="1518548"/>
            <a:ext cx="2906973" cy="38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99127"/>
      </p:ext>
    </p:extLst>
  </p:cSld>
  <p:clrMapOvr>
    <a:masterClrMapping/>
  </p:clrMapOvr>
  <p:transition spd="slow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57E903DB-8203-110D-2910-99403F867CD2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03" l="121" r="-389" t="37"/>
          <a:stretch>
            <a:fillRect/>
          </a:stretch>
        </p:blipFill>
        <p:spPr bwMode="auto">
          <a:xfrm>
            <a:off x="476211" y="1238235"/>
            <a:ext cx="3741991" cy="238126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19219" y="380979"/>
            <a:ext cx="8763061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667">
                <a:solidFill>
                  <a:srgbClr val="002060"/>
                </a:solidFill>
                <a:cs charset="0" panose="02020603050405020304" pitchFamily="18" typeface="Times New Roman"/>
              </a:rPr>
              <a:t>Волонтерский центр  БГТУ им. В.Г. Шухова</a:t>
            </a:r>
          </a:p>
          <a:p>
            <a:pPr algn="ctr"/>
            <a:r>
              <a:rPr b="1" dirty="0" lang="ru-RU" sz="2667">
                <a:solidFill>
                  <a:srgbClr val="002060"/>
                </a:solidFill>
                <a:cs charset="0" panose="02020603050405020304" pitchFamily="18" typeface="Times New Roman"/>
              </a:rPr>
              <a:t>2015 – </a:t>
            </a:r>
            <a:r>
              <a:rPr b="1" dirty="0" err="1" lang="ru-RU" sz="2667">
                <a:solidFill>
                  <a:srgbClr val="002060"/>
                </a:solidFill>
                <a:cs charset="0" panose="02020603050405020304" pitchFamily="18" typeface="Times New Roman"/>
              </a:rPr>
              <a:t>н.в</a:t>
            </a:r>
            <a:r>
              <a:rPr b="1" dirty="0" lang="ru-RU" sz="2667">
                <a:solidFill>
                  <a:srgbClr val="002060"/>
                </a:solidFill>
                <a:cs charset="0" panose="02020603050405020304" pitchFamily="18" typeface="Times New Roman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2E8F59-370B-486A-3BAB-C2868CF32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39" y="1243501"/>
            <a:ext cx="3619525" cy="234632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27AFEAB-2B9A-FC34-00D8-A853E5C1794B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"/>
          <a:stretch>
            <a:fillRect/>
          </a:stretch>
        </p:blipFill>
        <p:spPr bwMode="auto">
          <a:xfrm>
            <a:off x="4476739" y="3905253"/>
            <a:ext cx="3619525" cy="245826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73426A6-E04F-4020-AD80-B1521CE48D6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636" y="112095"/>
            <a:ext cx="1047733" cy="10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Filin\Desktop\ZUC5xyoybTU.jpg" id="14" name="Picture 2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8382016" y="3238499"/>
            <a:ext cx="3143272" cy="3143272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descr="C:\Users\Filin\Desktop\5c9c52c5-f64e-4ae6-8e0e-ceefdd497b7f.png" id="1027" name="Picture 3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8382016" y="1238235"/>
            <a:ext cx="3180793" cy="1809763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1F6E1E76-E5DD-17C8-1143-C6D358FE35C3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"/>
          <a:stretch>
            <a:fillRect/>
          </a:stretch>
        </p:blipFill>
        <p:spPr bwMode="auto">
          <a:xfrm>
            <a:off x="476211" y="3905254"/>
            <a:ext cx="3714776" cy="245830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Изображение выглядит как логотип&#10;&#10;Автоматически созданное описание" id="2" name="Рисунок 1">
            <a:extLst>
              <a:ext uri="{FF2B5EF4-FFF2-40B4-BE49-F238E27FC236}">
                <a16:creationId xmlns:a16="http://schemas.microsoft.com/office/drawing/2014/main" id="{C4676FB5-E3AA-98CE-F93A-79500372D5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5479" y="-269823"/>
            <a:ext cx="3669396" cy="20630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49114" y="380979"/>
            <a:ext cx="1084288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cs typeface="Times New Roman" panose="02020603050405020304" pitchFamily="18" charset="0"/>
              </a:rPr>
              <a:t>ПВР БГТУ им. В.Г. Шухова</a:t>
            </a:r>
            <a:endParaRPr lang="ru-RU" sz="2667" dirty="0"/>
          </a:p>
        </p:txBody>
      </p:sp>
      <p:pic>
        <p:nvPicPr>
          <p:cNvPr id="13" name="Picture 2" descr="C:\Users\Filin\Desktop\ZUC5xyoyb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EF214FE-6D27-B19A-CBF8-E332342E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9" y="-192306"/>
            <a:ext cx="3043003" cy="17108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178D52-B600-4034-B8E6-EE6DDA19A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003" y="1690125"/>
            <a:ext cx="6467233" cy="36428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975169-6EDB-42EE-A04A-B6F021EFF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64" y="1690124"/>
            <a:ext cx="4857162" cy="36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2581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49114" y="380979"/>
            <a:ext cx="1084288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cs typeface="Times New Roman" panose="02020603050405020304" pitchFamily="18" charset="0"/>
              </a:rPr>
              <a:t>ПВР БГТУ им. В.Г. Шухова</a:t>
            </a:r>
            <a:endParaRPr lang="ru-RU" sz="2667" dirty="0"/>
          </a:p>
        </p:txBody>
      </p:sp>
      <p:pic>
        <p:nvPicPr>
          <p:cNvPr id="13" name="Picture 2" descr="C:\Users\Filin\Desktop\ZUC5xyoyb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EF214FE-6D27-B19A-CBF8-E332342E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9" y="-192306"/>
            <a:ext cx="3043003" cy="17108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4B54-B432-403E-B696-2936BFF43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64" y="1743768"/>
            <a:ext cx="5075873" cy="38108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858AFD-6A99-4794-B6A6-5C98763C6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664" y="1743768"/>
            <a:ext cx="5075872" cy="38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98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49114" y="380979"/>
            <a:ext cx="1084288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cs typeface="Times New Roman" panose="02020603050405020304" pitchFamily="18" charset="0"/>
              </a:rPr>
              <a:t>ПВР БГТУ им. В.Г. Шухова</a:t>
            </a:r>
            <a:endParaRPr lang="ru-RU" sz="2667" dirty="0"/>
          </a:p>
        </p:txBody>
      </p:sp>
      <p:pic>
        <p:nvPicPr>
          <p:cNvPr id="13" name="Picture 2" descr="C:\Users\Filin\Desktop\ZUC5xyoyb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EF214FE-6D27-B19A-CBF8-E332342E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9" y="-192306"/>
            <a:ext cx="3043003" cy="17108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879FDE-6C17-4FE1-A4B4-A1358846C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068" y="1457030"/>
            <a:ext cx="6082352" cy="45617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0C86CF-D282-479C-A09B-C0A30460F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31" y="1457030"/>
            <a:ext cx="3421323" cy="45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1738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49114" y="380979"/>
            <a:ext cx="1084288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cs typeface="Times New Roman" panose="02020603050405020304" pitchFamily="18" charset="0"/>
              </a:rPr>
              <a:t>ПВР БГТУ им. В.Г. Шухова</a:t>
            </a:r>
            <a:endParaRPr lang="ru-RU" sz="2667" dirty="0"/>
          </a:p>
        </p:txBody>
      </p:sp>
      <p:pic>
        <p:nvPicPr>
          <p:cNvPr id="13" name="Picture 2" descr="C:\Users\Filin\Desktop\ZUC5xyoyb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EF214FE-6D27-B19A-CBF8-E332342E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9" y="-192306"/>
            <a:ext cx="3043003" cy="17108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E42755-622B-463A-ADCE-BAB9F9614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46" y="1457030"/>
            <a:ext cx="5563423" cy="41725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4F443D-F3B4-47A2-8B3F-9D6ECEBF9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932" y="1457030"/>
            <a:ext cx="5563424" cy="41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0431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90478"/>
            <a:ext cx="12192000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cs typeface="Times New Roman" panose="02020603050405020304" pitchFamily="18" charset="0"/>
              </a:rPr>
              <a:t>Все публикации о деятельности добровольцев </a:t>
            </a:r>
          </a:p>
          <a:p>
            <a:pPr algn="ctr"/>
            <a:r>
              <a:rPr lang="ru-RU" sz="2667" b="1" dirty="0">
                <a:solidFill>
                  <a:srgbClr val="002060"/>
                </a:solidFill>
                <a:cs typeface="Times New Roman" panose="02020603050405020304" pitchFamily="18" charset="0"/>
              </a:rPr>
              <a:t>БГТУ им. В.Г. Шухова</a:t>
            </a:r>
            <a:endParaRPr lang="ru-RU" sz="2667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51FDC6-2B5A-B530-59B9-FAF6500D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1" y="1656464"/>
            <a:ext cx="2784309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37FAC6-104F-B133-09D3-0820B85BCD87}"/>
              </a:ext>
            </a:extLst>
          </p:cNvPr>
          <p:cNvSpPr/>
          <p:nvPr/>
        </p:nvSpPr>
        <p:spPr>
          <a:xfrm>
            <a:off x="1679511" y="5071368"/>
            <a:ext cx="278430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b="1" dirty="0">
                <a:solidFill>
                  <a:srgbClr val="002060"/>
                </a:solidFill>
                <a:cs typeface="Times New Roman" panose="02020603050405020304" pitchFamily="18" charset="0"/>
              </a:rPr>
              <a:t>Группа ВКонтакте</a:t>
            </a:r>
            <a:endParaRPr lang="ru-RU" sz="1867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F0BF9A-BCF4-0C46-7733-39AFD71DCF54}"/>
              </a:ext>
            </a:extLst>
          </p:cNvPr>
          <p:cNvSpPr/>
          <p:nvPr/>
        </p:nvSpPr>
        <p:spPr>
          <a:xfrm>
            <a:off x="7345446" y="5053060"/>
            <a:ext cx="278430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b="1" dirty="0">
                <a:solidFill>
                  <a:srgbClr val="002060"/>
                </a:solidFill>
                <a:cs typeface="Times New Roman" panose="02020603050405020304" pitchFamily="18" charset="0"/>
              </a:rPr>
              <a:t>Канал </a:t>
            </a:r>
            <a:r>
              <a:rPr lang="en-US" sz="1867" b="1" dirty="0">
                <a:solidFill>
                  <a:srgbClr val="002060"/>
                </a:solidFill>
                <a:cs typeface="Times New Roman" panose="02020603050405020304" pitchFamily="18" charset="0"/>
              </a:rPr>
              <a:t>Telegram</a:t>
            </a:r>
            <a:endParaRPr lang="ru-RU" sz="1867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8A311C7-C8DB-1A03-2B15-DF1EDC974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662347"/>
            <a:ext cx="2784309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ilin\Desktop\ZUC5xyoybT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768721"/>
      </p:ext>
    </p:extLst>
  </p:cSld>
  <p:clrMapOvr>
    <a:masterClrMapping/>
  </p:clrMapOvr>
  <p:transition spd="slow">
    <p:fade/>
  </p:transition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825CF5-C527-B56D-EA5D-5A8369A23B98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61" l="29" r="29" t="57"/>
          <a:stretch/>
        </p:blipFill>
        <p:spPr>
          <a:xfrm>
            <a:off x="-414609" y="266145"/>
            <a:ext cx="12781494" cy="6591855"/>
          </a:xfrm>
        </p:spPr>
      </p:pic>
      <p:pic>
        <p:nvPicPr>
          <p:cNvPr descr="Изображение выглядит как логотип&#10;&#10;Автоматически созданное описание" id="6" name="Рисунок 5">
            <a:extLst>
              <a:ext uri="{FF2B5EF4-FFF2-40B4-BE49-F238E27FC236}">
                <a16:creationId xmlns:a16="http://schemas.microsoft.com/office/drawing/2014/main" id="{99571248-E3B7-DE88-3504-0A1AB88F2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609" y="377869"/>
            <a:ext cx="4086612" cy="229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18653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логотип&#10;&#10;Автоматически созданное описание" id="2" name="Рисунок 1">
            <a:extLst>
              <a:ext uri="{FF2B5EF4-FFF2-40B4-BE49-F238E27FC236}">
                <a16:creationId xmlns:a16="http://schemas.microsoft.com/office/drawing/2014/main" id="{DBBBDD6C-70BE-E0E0-082E-940D6D6CD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3" y="-243020"/>
            <a:ext cx="3232183" cy="18172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4C195B-AE41-1DB5-4468-B7FB9302B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42429" y="2357979"/>
            <a:ext cx="4726281" cy="3544711"/>
          </a:xfrm>
          <a:prstGeom prst="rect">
            <a:avLst/>
          </a:prstGeom>
        </p:spPr>
      </p:pic>
      <p:pic>
        <p:nvPicPr>
          <p:cNvPr descr="Изображение выглядит как текст, письмо, доска&#10;&#10;Автоматически созданное описание" id="9" name="Рисунок 8">
            <a:extLst>
              <a:ext uri="{FF2B5EF4-FFF2-40B4-BE49-F238E27FC236}">
                <a16:creationId xmlns:a16="http://schemas.microsoft.com/office/drawing/2014/main" id="{2B51F36F-4DE1-8F82-F0BD-DBE8949F81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" l="12" r="23" t="18"/>
          <a:stretch/>
        </p:blipFill>
        <p:spPr>
          <a:xfrm rot="5400000">
            <a:off x="4628058" y="647429"/>
            <a:ext cx="4047346" cy="3043004"/>
          </a:xfrm>
          <a:prstGeom prst="rect">
            <a:avLst/>
          </a:prstGeom>
        </p:spPr>
      </p:pic>
      <p:pic>
        <p:nvPicPr>
          <p:cNvPr descr="Изображение выглядит как текст, багет&#10;&#10;Автоматически созданное описание" id="17" name="Рисунок 16">
            <a:extLst>
              <a:ext uri="{FF2B5EF4-FFF2-40B4-BE49-F238E27FC236}">
                <a16:creationId xmlns:a16="http://schemas.microsoft.com/office/drawing/2014/main" id="{03E0EB46-3ECD-B9FD-CE8E-B943331090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" l="23" r="23" t="30"/>
          <a:stretch/>
        </p:blipFill>
        <p:spPr>
          <a:xfrm rot="5400000">
            <a:off x="9203288" y="4128405"/>
            <a:ext cx="2996146" cy="20330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8A1AB02-27C7-E926-028A-20DF2957D3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" l="25" r="23" t="19"/>
          <a:stretch/>
        </p:blipFill>
        <p:spPr>
          <a:xfrm rot="5400000">
            <a:off x="9180894" y="750687"/>
            <a:ext cx="3040933" cy="2033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id="{13D8CBDB-A137-5322-B2C6-9905E0BEC1D8}"/>
              </a:ext>
            </a:extLst>
          </p:cNvPr>
          <p:cNvSpPr/>
          <p:nvPr/>
        </p:nvSpPr>
        <p:spPr>
          <a:xfrm>
            <a:off x="4023996" y="3287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97CF425C-9870-4AFF-5BA9-6BBBE9E36B78}"/>
                  </a:ext>
                </a:extLst>
              </p14:cNvPr>
              <p14:cNvContentPartPr/>
              <p14:nvPr/>
            </p14:nvContentPartPr>
            <p14:xfrm>
              <a:off x="5304688" y="3287660"/>
              <a:ext cx="3152160" cy="109584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97CF425C-9870-4AFF-5BA9-6BBBE9E36B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95688" y="3278660"/>
                <a:ext cx="3169800" cy="111348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CEA0283-FD6C-FBD5-418D-60908DCAF578}"/>
              </a:ext>
            </a:extLst>
          </p:cNvPr>
          <p:cNvSpPr txBox="1"/>
          <p:nvPr/>
        </p:nvSpPr>
        <p:spPr>
          <a:xfrm>
            <a:off x="4176889" y="4515557"/>
            <a:ext cx="5102578" cy="19543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0" dirty="0" i="0" lang="ru-RU" strike="noStrike" sz="1100" u="none">
                <a:solidFill>
                  <a:srgbClr val="28273F"/>
                </a:solidFill>
                <a:effectLst/>
                <a:latin charset="0" panose="020B0606030504020204" pitchFamily="34" typeface="Open Sans"/>
              </a:rPr>
              <a:t>Ряды волонтёров движения #</a:t>
            </a:r>
            <a:r>
              <a:rPr b="0" dirty="0" err="1" i="0" lang="ru-RU" strike="noStrike" sz="1100" u="none">
                <a:solidFill>
                  <a:srgbClr val="28273F"/>
                </a:solidFill>
                <a:effectLst/>
                <a:latin charset="0" panose="020B0606030504020204" pitchFamily="34" typeface="Open Sans"/>
              </a:rPr>
              <a:t>Мывместе</a:t>
            </a:r>
            <a:r>
              <a:rPr b="0" dirty="0" i="0" lang="ru-RU" strike="noStrike" sz="1100" u="none">
                <a:solidFill>
                  <a:srgbClr val="28273F"/>
                </a:solidFill>
                <a:effectLst/>
                <a:latin charset="0" panose="020B0606030504020204" pitchFamily="34" typeface="Open Sans"/>
              </a:rPr>
              <a:t> пополнили свыше 117 тысяч человек из всех регионов нашей страны. </a:t>
            </a:r>
            <a:endParaRPr b="0" dirty="0" i="0" lang="en-US" strike="noStrike" sz="1100" u="none">
              <a:solidFill>
                <a:srgbClr val="28273F"/>
              </a:solidFill>
              <a:effectLst/>
              <a:latin charset="0" panose="020B0606030504020204" pitchFamily="34" typeface="Open Sans"/>
            </a:endParaRPr>
          </a:p>
          <a:p>
            <a:r>
              <a:rPr b="0" dirty="0" i="0" lang="ru-RU" strike="noStrike" sz="1100" u="none">
                <a:solidFill>
                  <a:srgbClr val="28273F"/>
                </a:solidFill>
                <a:effectLst/>
                <a:latin charset="0" panose="020B0606030504020204" pitchFamily="34" typeface="Open Sans"/>
              </a:rPr>
              <a:t>И из них только около 20 тысяч стали обладателями памятной медали, приуроченной к работе в непростое время распространения </a:t>
            </a:r>
            <a:r>
              <a:rPr b="0" dirty="0" i="0" lang="en" strike="noStrike" sz="1100" u="none">
                <a:solidFill>
                  <a:srgbClr val="28273F"/>
                </a:solidFill>
                <a:effectLst/>
                <a:latin charset="0" panose="020B0606030504020204" pitchFamily="34" typeface="Open Sans"/>
              </a:rPr>
              <a:t>COVID-19. </a:t>
            </a:r>
          </a:p>
          <a:p>
            <a:r>
              <a:rPr b="0" dirty="0" i="0" lang="ru-RU" strike="noStrike" sz="1100" u="none">
                <a:solidFill>
                  <a:srgbClr val="28273F"/>
                </a:solidFill>
                <a:effectLst/>
                <a:latin charset="0" panose="020B0606030504020204" pitchFamily="34" typeface="Open Sans"/>
              </a:rPr>
              <a:t>Федеральное агентство по делам молодёжи утвердило список добровольцев, представленных к получению памятной медали «За бескорыстный вклад в организацию Общероссийской акции взаимопомощи «</a:t>
            </a:r>
            <a:r>
              <a:rPr b="0" dirty="0" i="0" lang="ru-RU" sz="1100">
                <a:effectLst/>
                <a:latin charset="0" panose="020B0606030504020204" pitchFamily="34" typeface="Open Sans"/>
                <a:hlinkClick r:id="rId9"/>
              </a:rPr>
              <a:t>#МыВместе</a:t>
            </a:r>
            <a:r>
              <a:rPr b="0" dirty="0" i="0" lang="ru-RU" strike="noStrike" sz="1100" u="none">
                <a:solidFill>
                  <a:srgbClr val="28273F"/>
                </a:solidFill>
                <a:effectLst/>
                <a:latin charset="0" panose="020B0606030504020204" pitchFamily="34" typeface="Open Sans"/>
              </a:rPr>
              <a:t>». </a:t>
            </a:r>
            <a:endParaRPr b="0" dirty="0" i="0" lang="en-US" strike="noStrike" sz="1100" u="none">
              <a:solidFill>
                <a:srgbClr val="28273F"/>
              </a:solidFill>
              <a:effectLst/>
              <a:latin charset="0" panose="020B0606030504020204" pitchFamily="34" typeface="Open Sans"/>
            </a:endParaRPr>
          </a:p>
          <a:p>
            <a:r>
              <a:rPr b="0" dirty="0" i="0" lang="ru-RU" strike="noStrike" sz="1100" u="none">
                <a:solidFill>
                  <a:srgbClr val="28273F"/>
                </a:solidFill>
                <a:effectLst/>
                <a:latin charset="0" panose="020B0606030504020204" pitchFamily="34" typeface="Open Sans"/>
              </a:rPr>
              <a:t>Студенты и сотрудники БГТУ им. В.Г. Шухова получили памятные медали и грамоты от имени Президента России Владимира Путина.</a:t>
            </a:r>
            <a:endParaRPr b="0" dirty="0" i="0" lang="en-US" strike="noStrike" sz="1100" u="none">
              <a:solidFill>
                <a:srgbClr val="28273F"/>
              </a:solidFill>
              <a:effectLst/>
              <a:latin charset="0" panose="020B0606030504020204" pitchFamily="34" typeface="Open Sans"/>
            </a:endParaRPr>
          </a:p>
          <a:p>
            <a:r>
              <a:rPr dirty="0" lang="ru-RU" sz="1100">
                <a:latin charset="0" panose="020B0606030504020204" pitchFamily="34" typeface="Open Sans"/>
              </a:rPr>
              <a:t>Это </a:t>
            </a:r>
            <a:r>
              <a:rPr dirty="0" lang="ru-RU" sz="1100">
                <a:solidFill>
                  <a:srgbClr val="C00000"/>
                </a:solidFill>
                <a:latin charset="0" panose="020B0606030504020204" pitchFamily="34" typeface="Open Sans"/>
              </a:rPr>
              <a:t>Михаил Спирин, Михаил Моисеев и Иван Бабенко.</a:t>
            </a:r>
            <a:endParaRPr dirty="0" lang="ru-RU" sz="11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10779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человек, позирование, стоящий, костюм&#10;&#10;Автоматически созданное описание" id="28" name="Рисунок 27">
            <a:extLst>
              <a:ext uri="{FF2B5EF4-FFF2-40B4-BE49-F238E27FC236}">
                <a16:creationId xmlns:a16="http://schemas.microsoft.com/office/drawing/2014/main" id="{7B47CCFD-1C0D-C08A-9FBB-233262EF4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908" y="2396468"/>
            <a:ext cx="3371957" cy="2247093"/>
          </a:xfrm>
          <a:prstGeom prst="rect">
            <a:avLst/>
          </a:prstGeom>
        </p:spPr>
      </p:pic>
      <p:pic>
        <p:nvPicPr>
          <p:cNvPr descr="Изображение выглядит как текст&#10;&#10;Автоматически созданное описание" id="20" name="Рисунок 19">
            <a:extLst>
              <a:ext uri="{FF2B5EF4-FFF2-40B4-BE49-F238E27FC236}">
                <a16:creationId xmlns:a16="http://schemas.microsoft.com/office/drawing/2014/main" id="{FE24876D-CEFF-1A24-E3C2-109128D93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" l="43" r="27" t="88861"/>
          <a:stretch/>
        </p:blipFill>
        <p:spPr>
          <a:xfrm>
            <a:off x="1130739" y="5407938"/>
            <a:ext cx="7307685" cy="340467"/>
          </a:xfrm>
          <a:prstGeom prst="rect">
            <a:avLst/>
          </a:prstGeom>
        </p:spPr>
      </p:pic>
      <p:pic>
        <p:nvPicPr>
          <p:cNvPr descr="Изображение выглядит как текст&#10;&#10;Автоматически созданное описание" id="24" name="Рисунок 23">
            <a:extLst>
              <a:ext uri="{FF2B5EF4-FFF2-40B4-BE49-F238E27FC236}">
                <a16:creationId xmlns:a16="http://schemas.microsoft.com/office/drawing/2014/main" id="{12189C42-AC96-32CE-FEC5-CC9078C8A7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8321" r="60890" t="132"/>
          <a:stretch/>
        </p:blipFill>
        <p:spPr>
          <a:xfrm>
            <a:off x="1094395" y="1757386"/>
            <a:ext cx="1718566" cy="364286"/>
          </a:xfrm>
          <a:prstGeom prst="rect">
            <a:avLst/>
          </a:prstGeom>
        </p:spPr>
      </p:pic>
      <p:pic>
        <p:nvPicPr>
          <p:cNvPr descr="Изображение выглядит как текст&#10;&#10;Автоматически созданное описание" id="3" name="Рисунок 2">
            <a:extLst>
              <a:ext uri="{FF2B5EF4-FFF2-40B4-BE49-F238E27FC236}">
                <a16:creationId xmlns:a16="http://schemas.microsoft.com/office/drawing/2014/main" id="{4FB1D60B-FAE9-A093-1F7A-060E51763B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" t="10"/>
          <a:stretch/>
        </p:blipFill>
        <p:spPr>
          <a:xfrm>
            <a:off x="9510541" y="4181151"/>
            <a:ext cx="2401639" cy="1658200"/>
          </a:xfrm>
          <a:prstGeom prst="rect">
            <a:avLst/>
          </a:prstGeom>
        </p:spPr>
      </p:pic>
      <p:pic>
        <p:nvPicPr>
          <p:cNvPr descr="Изображение выглядит как текст&#10;&#10;Автоматически созданное описание" id="5" name="Рисунок 4">
            <a:extLst>
              <a:ext uri="{FF2B5EF4-FFF2-40B4-BE49-F238E27FC236}">
                <a16:creationId xmlns:a16="http://schemas.microsoft.com/office/drawing/2014/main" id="{A9FA5AEE-9B12-715D-5FA9-502FC0D2A0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0" t="38"/>
          <a:stretch/>
        </p:blipFill>
        <p:spPr>
          <a:xfrm>
            <a:off x="9510541" y="932898"/>
            <a:ext cx="2401639" cy="3248253"/>
          </a:xfrm>
          <a:prstGeom prst="rect">
            <a:avLst/>
          </a:prstGeom>
        </p:spPr>
      </p:pic>
      <p:sp>
        <p:nvSpPr>
          <p:cNvPr id="6" name="Google Shape;405;p33">
            <a:extLst>
              <a:ext uri="{FF2B5EF4-FFF2-40B4-BE49-F238E27FC236}">
                <a16:creationId xmlns:a16="http://schemas.microsoft.com/office/drawing/2014/main" id="{CF045F53-54CE-A90D-BE92-353EDB139735}"/>
              </a:ext>
            </a:extLst>
          </p:cNvPr>
          <p:cNvSpPr/>
          <p:nvPr/>
        </p:nvSpPr>
        <p:spPr>
          <a:xfrm>
            <a:off x="9364656" y="440266"/>
            <a:ext cx="2702043" cy="5977467"/>
          </a:xfrm>
          <a:custGeom>
            <a:avLst/>
            <a:gdLst/>
            <a:ahLst/>
            <a:cxnLst/>
            <a:rect b="b" l="l" r="r" t="t"/>
            <a:pathLst>
              <a:path extrusionOk="0" h="209550" w="101027">
                <a:moveTo>
                  <a:pt x="98629" y="18886"/>
                </a:moveTo>
                <a:lnTo>
                  <a:pt x="98629" y="190364"/>
                </a:lnTo>
                <a:lnTo>
                  <a:pt x="2398" y="190364"/>
                </a:lnTo>
                <a:lnTo>
                  <a:pt x="2398" y="18886"/>
                </a:lnTo>
                <a:close/>
                <a:moveTo>
                  <a:pt x="10343" y="0"/>
                </a:moveTo>
                <a:lnTo>
                  <a:pt x="9293" y="75"/>
                </a:lnTo>
                <a:lnTo>
                  <a:pt x="8244" y="225"/>
                </a:lnTo>
                <a:lnTo>
                  <a:pt x="7270" y="450"/>
                </a:lnTo>
                <a:lnTo>
                  <a:pt x="6295" y="824"/>
                </a:lnTo>
                <a:lnTo>
                  <a:pt x="5396" y="1274"/>
                </a:lnTo>
                <a:lnTo>
                  <a:pt x="4572" y="1799"/>
                </a:lnTo>
                <a:lnTo>
                  <a:pt x="3747" y="2398"/>
                </a:lnTo>
                <a:lnTo>
                  <a:pt x="2998" y="3073"/>
                </a:lnTo>
                <a:lnTo>
                  <a:pt x="2323" y="3747"/>
                </a:lnTo>
                <a:lnTo>
                  <a:pt x="1724" y="4572"/>
                </a:lnTo>
                <a:lnTo>
                  <a:pt x="1199" y="5396"/>
                </a:lnTo>
                <a:lnTo>
                  <a:pt x="824" y="6370"/>
                </a:lnTo>
                <a:lnTo>
                  <a:pt x="450" y="7270"/>
                </a:lnTo>
                <a:lnTo>
                  <a:pt x="225" y="8319"/>
                </a:lnTo>
                <a:lnTo>
                  <a:pt x="0" y="9293"/>
                </a:lnTo>
                <a:lnTo>
                  <a:pt x="0" y="10343"/>
                </a:lnTo>
                <a:lnTo>
                  <a:pt x="0" y="199207"/>
                </a:lnTo>
                <a:lnTo>
                  <a:pt x="0" y="200257"/>
                </a:lnTo>
                <a:lnTo>
                  <a:pt x="225" y="201231"/>
                </a:lnTo>
                <a:lnTo>
                  <a:pt x="450" y="202280"/>
                </a:lnTo>
                <a:lnTo>
                  <a:pt x="824" y="203180"/>
                </a:lnTo>
                <a:lnTo>
                  <a:pt x="1199" y="204154"/>
                </a:lnTo>
                <a:lnTo>
                  <a:pt x="1724" y="204978"/>
                </a:lnTo>
                <a:lnTo>
                  <a:pt x="2323" y="205803"/>
                </a:lnTo>
                <a:lnTo>
                  <a:pt x="2998" y="206477"/>
                </a:lnTo>
                <a:lnTo>
                  <a:pt x="3747" y="207152"/>
                </a:lnTo>
                <a:lnTo>
                  <a:pt x="4572" y="207751"/>
                </a:lnTo>
                <a:lnTo>
                  <a:pt x="5396" y="208276"/>
                </a:lnTo>
                <a:lnTo>
                  <a:pt x="6295" y="208726"/>
                </a:lnTo>
                <a:lnTo>
                  <a:pt x="7270" y="209100"/>
                </a:lnTo>
                <a:lnTo>
                  <a:pt x="8244" y="209325"/>
                </a:lnTo>
                <a:lnTo>
                  <a:pt x="9293" y="209475"/>
                </a:lnTo>
                <a:lnTo>
                  <a:pt x="10343" y="209550"/>
                </a:lnTo>
                <a:lnTo>
                  <a:pt x="90610" y="209550"/>
                </a:lnTo>
                <a:lnTo>
                  <a:pt x="91659" y="209475"/>
                </a:lnTo>
                <a:lnTo>
                  <a:pt x="92708" y="209325"/>
                </a:lnTo>
                <a:lnTo>
                  <a:pt x="93682" y="209100"/>
                </a:lnTo>
                <a:lnTo>
                  <a:pt x="94657" y="208726"/>
                </a:lnTo>
                <a:lnTo>
                  <a:pt x="95556" y="208276"/>
                </a:lnTo>
                <a:lnTo>
                  <a:pt x="96455" y="207751"/>
                </a:lnTo>
                <a:lnTo>
                  <a:pt x="97205" y="207152"/>
                </a:lnTo>
                <a:lnTo>
                  <a:pt x="97954" y="206477"/>
                </a:lnTo>
                <a:lnTo>
                  <a:pt x="98629" y="205803"/>
                </a:lnTo>
                <a:lnTo>
                  <a:pt x="99228" y="204978"/>
                </a:lnTo>
                <a:lnTo>
                  <a:pt x="99753" y="204154"/>
                </a:lnTo>
                <a:lnTo>
                  <a:pt x="100203" y="203180"/>
                </a:lnTo>
                <a:lnTo>
                  <a:pt x="100577" y="202280"/>
                </a:lnTo>
                <a:lnTo>
                  <a:pt x="100802" y="201231"/>
                </a:lnTo>
                <a:lnTo>
                  <a:pt x="100952" y="200257"/>
                </a:lnTo>
                <a:lnTo>
                  <a:pt x="101027" y="199207"/>
                </a:lnTo>
                <a:lnTo>
                  <a:pt x="101027" y="10343"/>
                </a:lnTo>
                <a:lnTo>
                  <a:pt x="100952" y="9293"/>
                </a:lnTo>
                <a:lnTo>
                  <a:pt x="100802" y="8319"/>
                </a:lnTo>
                <a:lnTo>
                  <a:pt x="100577" y="7270"/>
                </a:lnTo>
                <a:lnTo>
                  <a:pt x="100203" y="6370"/>
                </a:lnTo>
                <a:lnTo>
                  <a:pt x="99753" y="5396"/>
                </a:lnTo>
                <a:lnTo>
                  <a:pt x="99228" y="4572"/>
                </a:lnTo>
                <a:lnTo>
                  <a:pt x="98629" y="3747"/>
                </a:lnTo>
                <a:lnTo>
                  <a:pt x="97954" y="3073"/>
                </a:lnTo>
                <a:lnTo>
                  <a:pt x="97205" y="2398"/>
                </a:lnTo>
                <a:lnTo>
                  <a:pt x="96455" y="1799"/>
                </a:lnTo>
                <a:lnTo>
                  <a:pt x="95556" y="1274"/>
                </a:lnTo>
                <a:lnTo>
                  <a:pt x="94657" y="824"/>
                </a:lnTo>
                <a:lnTo>
                  <a:pt x="93682" y="450"/>
                </a:lnTo>
                <a:lnTo>
                  <a:pt x="92708" y="225"/>
                </a:lnTo>
                <a:lnTo>
                  <a:pt x="91659" y="75"/>
                </a:lnTo>
                <a:lnTo>
                  <a:pt x="906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descr="Изображение выглядит как логотип&#10;&#10;Автоматически созданное описание" id="7" name="Рисунок 6">
            <a:extLst>
              <a:ext uri="{FF2B5EF4-FFF2-40B4-BE49-F238E27FC236}">
                <a16:creationId xmlns:a16="http://schemas.microsoft.com/office/drawing/2014/main" id="{89E42C72-F5BA-9C35-C325-AF44B710C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9988" y="-245789"/>
            <a:ext cx="3232183" cy="1817216"/>
          </a:xfrm>
          <a:prstGeom prst="rect">
            <a:avLst/>
          </a:prstGeom>
        </p:spPr>
      </p:pic>
      <p:grpSp>
        <p:nvGrpSpPr>
          <p:cNvPr id="14" name="Google Shape;431;p35">
            <a:extLst>
              <a:ext uri="{FF2B5EF4-FFF2-40B4-BE49-F238E27FC236}">
                <a16:creationId xmlns:a16="http://schemas.microsoft.com/office/drawing/2014/main" id="{8E90AAC7-A37B-3592-7755-0FE7CB72B381}"/>
              </a:ext>
            </a:extLst>
          </p:cNvPr>
          <p:cNvGrpSpPr/>
          <p:nvPr/>
        </p:nvGrpSpPr>
        <p:grpSpPr>
          <a:xfrm>
            <a:off x="101969" y="1483898"/>
            <a:ext cx="9168733" cy="4738023"/>
            <a:chOff x="2300899" y="1241129"/>
            <a:chExt cx="4542205" cy="2661224"/>
          </a:xfrm>
        </p:grpSpPr>
        <p:sp>
          <p:nvSpPr>
            <p:cNvPr id="15" name="Google Shape;432;p35">
              <a:extLst>
                <a:ext uri="{FF2B5EF4-FFF2-40B4-BE49-F238E27FC236}">
                  <a16:creationId xmlns:a16="http://schemas.microsoft.com/office/drawing/2014/main" id="{5F9BD9DA-3D5E-B95B-C3E6-471D8CA5906A}"/>
                </a:ext>
              </a:extLst>
            </p:cNvPr>
            <p:cNvSpPr/>
            <p:nvPr/>
          </p:nvSpPr>
          <p:spPr>
            <a:xfrm>
              <a:off x="2672349" y="1241129"/>
              <a:ext cx="3797910" cy="2542169"/>
            </a:xfrm>
            <a:custGeom>
              <a:avLst/>
              <a:gdLst/>
              <a:ahLst/>
              <a:cxnLst/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33;p35">
              <a:extLst>
                <a:ext uri="{FF2B5EF4-FFF2-40B4-BE49-F238E27FC236}">
                  <a16:creationId xmlns:a16="http://schemas.microsoft.com/office/drawing/2014/main" id="{B138532A-77F3-D8DC-30F7-283B01259592}"/>
                </a:ext>
              </a:extLst>
            </p:cNvPr>
            <p:cNvSpPr/>
            <p:nvPr/>
          </p:nvSpPr>
          <p:spPr>
            <a:xfrm>
              <a:off x="2300899" y="3832321"/>
              <a:ext cx="4542205" cy="70032"/>
            </a:xfrm>
            <a:custGeom>
              <a:avLst/>
              <a:gdLst/>
              <a:ahLst/>
              <a:cxnLst/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434;p35">
              <a:extLst>
                <a:ext uri="{FF2B5EF4-FFF2-40B4-BE49-F238E27FC236}">
                  <a16:creationId xmlns:a16="http://schemas.microsoft.com/office/drawing/2014/main" id="{69685837-12BF-FC8E-EC09-33D5E496A95E}"/>
                </a:ext>
              </a:extLst>
            </p:cNvPr>
            <p:cNvSpPr/>
            <p:nvPr/>
          </p:nvSpPr>
          <p:spPr>
            <a:xfrm>
              <a:off x="2300899" y="3776295"/>
              <a:ext cx="4541505" cy="56025"/>
            </a:xfrm>
            <a:custGeom>
              <a:avLst/>
              <a:gdLst/>
              <a:ahLst/>
              <a:cxnLst/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5;p35">
              <a:extLst>
                <a:ext uri="{FF2B5EF4-FFF2-40B4-BE49-F238E27FC236}">
                  <a16:creationId xmlns:a16="http://schemas.microsoft.com/office/drawing/2014/main" id="{C2BC428F-B849-1369-F9FD-D9E9E36C42D7}"/>
                </a:ext>
              </a:extLst>
            </p:cNvPr>
            <p:cNvSpPr/>
            <p:nvPr/>
          </p:nvSpPr>
          <p:spPr>
            <a:xfrm>
              <a:off x="4235243" y="3776295"/>
              <a:ext cx="665106" cy="35016"/>
            </a:xfrm>
            <a:custGeom>
              <a:avLst/>
              <a:gdLst/>
              <a:ahLst/>
              <a:cxnLst/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Изображение выглядит как текст&#10;&#10;Автоматически созданное описание" id="22" name="Рисунок 21">
            <a:extLst>
              <a:ext uri="{FF2B5EF4-FFF2-40B4-BE49-F238E27FC236}">
                <a16:creationId xmlns:a16="http://schemas.microsoft.com/office/drawing/2014/main" id="{5761E420-C47C-C010-4128-28648D5F2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97" l="20908" r="35086" t="92"/>
          <a:stretch/>
        </p:blipFill>
        <p:spPr>
          <a:xfrm>
            <a:off x="3052473" y="3805012"/>
            <a:ext cx="1865435" cy="1416967"/>
          </a:xfrm>
          <a:prstGeom prst="rect">
            <a:avLst/>
          </a:prstGeom>
        </p:spPr>
      </p:pic>
      <p:pic>
        <p:nvPicPr>
          <p:cNvPr descr="Изображение выглядит как текст&#10;&#10;Автоматически созданное описание" id="26" name="Рисунок 25">
            <a:extLst>
              <a:ext uri="{FF2B5EF4-FFF2-40B4-BE49-F238E27FC236}">
                <a16:creationId xmlns:a16="http://schemas.microsoft.com/office/drawing/2014/main" id="{A172196C-8401-3261-A88F-3B787B4AD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2" l="38799" r="40" t="11128"/>
          <a:stretch/>
        </p:blipFill>
        <p:spPr>
          <a:xfrm>
            <a:off x="3069939" y="1823497"/>
            <a:ext cx="1847969" cy="19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08288" y="476229"/>
            <a:ext cx="768995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cs typeface="Times New Roman" panose="02020603050405020304" pitchFamily="18" charset="0"/>
              </a:rPr>
              <a:t>Немного цифр и фактов</a:t>
            </a:r>
            <a:endParaRPr lang="ru-RU" sz="2667" dirty="0"/>
          </a:p>
        </p:txBody>
      </p:sp>
      <p:pic>
        <p:nvPicPr>
          <p:cNvPr id="14" name="Picture 2" descr="C:\Users\Filin\Desktop\ZUC5xyoyb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81E89403-9D75-3D18-6DB5-48FB44B6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5563" y="-303902"/>
            <a:ext cx="3669396" cy="2063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85A9F5-1CB9-141E-0DC0-7F5D5D805364}"/>
              </a:ext>
            </a:extLst>
          </p:cNvPr>
          <p:cNvSpPr txBox="1"/>
          <p:nvPr/>
        </p:nvSpPr>
        <p:spPr>
          <a:xfrm>
            <a:off x="884420" y="2173574"/>
            <a:ext cx="10912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/>
              </a:rPr>
              <a:t>В составе Волонтёрского центра университета насчитывается </a:t>
            </a:r>
            <a:r>
              <a:rPr lang="ru-RU" dirty="0">
                <a:solidFill>
                  <a:srgbClr val="C00000"/>
                </a:solidFill>
                <a:effectLst/>
              </a:rPr>
              <a:t>более 500 активных добровольцев</a:t>
            </a:r>
            <a:r>
              <a:rPr lang="ru-RU" dirty="0">
                <a:effectLst/>
              </a:rPr>
              <a:t>, а общая численность студентов, охваченных волонтёрским движением университета, составляет </a:t>
            </a:r>
            <a:r>
              <a:rPr lang="ru-RU" dirty="0">
                <a:solidFill>
                  <a:srgbClr val="C00000"/>
                </a:solidFill>
                <a:effectLst/>
              </a:rPr>
              <a:t>более 2 000 человек.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2020</a:t>
            </a:r>
            <a:r>
              <a:rPr lang="ru-RU" dirty="0"/>
              <a:t> г. - во время пандемии провели 25 онлайн школ, 15 </a:t>
            </a:r>
            <a:r>
              <a:rPr lang="ru-RU" dirty="0" err="1"/>
              <a:t>квизов</a:t>
            </a:r>
            <a:r>
              <a:rPr lang="ru-RU" dirty="0"/>
              <a:t> с общим количеством просмотров </a:t>
            </a:r>
            <a:r>
              <a:rPr lang="ru-RU" dirty="0">
                <a:solidFill>
                  <a:srgbClr val="C00000"/>
                </a:solidFill>
              </a:rPr>
              <a:t>около 2 млн чел</a:t>
            </a:r>
            <a:r>
              <a:rPr lang="ru-RU" dirty="0"/>
              <a:t>.</a:t>
            </a:r>
          </a:p>
          <a:p>
            <a:r>
              <a:rPr lang="en-US" dirty="0"/>
              <a:t>#</a:t>
            </a:r>
            <a:r>
              <a:rPr lang="ru-RU" dirty="0" err="1"/>
              <a:t>БумБатл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2021</a:t>
            </a:r>
            <a:r>
              <a:rPr lang="ru-RU" dirty="0"/>
              <a:t> – 1 место среди российских вузов и 5,8 тонн собранной макулатуры.</a:t>
            </a:r>
          </a:p>
          <a:p>
            <a:r>
              <a:rPr lang="ru-RU" dirty="0">
                <a:solidFill>
                  <a:srgbClr val="C00000"/>
                </a:solidFill>
              </a:rPr>
              <a:t>2022</a:t>
            </a:r>
            <a:r>
              <a:rPr lang="ru-RU" dirty="0"/>
              <a:t> г. – вошли в </a:t>
            </a:r>
            <a:r>
              <a:rPr lang="ru-RU" dirty="0">
                <a:solidFill>
                  <a:srgbClr val="C00000"/>
                </a:solidFill>
              </a:rPr>
              <a:t>четверку</a:t>
            </a:r>
            <a:r>
              <a:rPr lang="ru-RU" dirty="0"/>
              <a:t> лучших в рамках всероссийской акции «Миллион Родине».</a:t>
            </a:r>
          </a:p>
          <a:p>
            <a:r>
              <a:rPr lang="ru-RU" dirty="0">
                <a:solidFill>
                  <a:srgbClr val="C00000"/>
                </a:solidFill>
              </a:rPr>
              <a:t>2022</a:t>
            </a:r>
            <a:r>
              <a:rPr lang="ru-RU" dirty="0"/>
              <a:t> г. – вошли в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«зеленую  зону» </a:t>
            </a:r>
            <a:r>
              <a:rPr lang="ru-RU" dirty="0"/>
              <a:t>по результатам активности Ассоциации волонтерских центров. С первых дней СВО работали в пункте приема гуманитарной помощи </a:t>
            </a:r>
            <a:r>
              <a:rPr lang="en-US" dirty="0"/>
              <a:t>#</a:t>
            </a:r>
            <a:r>
              <a:rPr lang="ru-RU" dirty="0" err="1"/>
              <a:t>МыВместе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rgbClr val="C00000"/>
                </a:solidFill>
              </a:rPr>
              <a:t>2023</a:t>
            </a:r>
            <a:r>
              <a:rPr lang="ru-RU" dirty="0"/>
              <a:t> г. – собрали 2 тонны гуманитарной помощи для беженцев.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68693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24066" y="476229"/>
            <a:ext cx="1076793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Направления деятельности</a:t>
            </a:r>
            <a:endParaRPr lang="ru-RU" sz="2667" dirty="0"/>
          </a:p>
        </p:txBody>
      </p:sp>
      <p:pic>
        <p:nvPicPr>
          <p:cNvPr id="14" name="Picture 2" descr="C:\Users\Filin\Desktop\ZUC5xyoyb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81E89403-9D75-3D18-6DB5-48FB44B6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0632" y="-303902"/>
            <a:ext cx="3669396" cy="2063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9027F8-0F6D-08BF-51CC-9D2F63AEC0A4}"/>
              </a:ext>
            </a:extLst>
          </p:cNvPr>
          <p:cNvSpPr txBox="1"/>
          <p:nvPr/>
        </p:nvSpPr>
        <p:spPr>
          <a:xfrm>
            <a:off x="896784" y="1898845"/>
            <a:ext cx="1048876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1. Событийное волонтерство «Добровольцы БГТУ»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2.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Всероссийская общественная организация волонтеров-экологов «Делай!»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3.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Культурно-просветительское волонтерство «Гид БГТУ»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4.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Добровольная народная дружина «Грифон»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5.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Добровольная пожарная команда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6.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Волонтерское движение иностранных студентов правоохранительной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направленности «Булат»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7. Волонтёры-</a:t>
            </a:r>
            <a:r>
              <a:rPr lang="ru-RU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мейкеры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БГТУ им. В.Г. Шухова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560845"/>
      </p:ext>
    </p:extLst>
  </p:cSld>
  <p:clrMapOvr>
    <a:masterClrMapping/>
  </p:clrMapOvr>
  <p:transition spd="slow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24066" y="476229"/>
            <a:ext cx="1076793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667">
                <a:solidFill>
                  <a:srgbClr val="002060"/>
                </a:solidFill>
                <a:cs charset="0" panose="02020603050405020304" pitchFamily="18" typeface="Times New Roman"/>
              </a:rPr>
              <a:t>Событийное волонтерство «Добровольцы БГТУ»</a:t>
            </a:r>
            <a:endParaRPr dirty="0" lang="ru-RU" sz="2667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CD208E-7844-2030-C058-7BC7A96F148B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67" y="1238235"/>
            <a:ext cx="3314344" cy="248575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DFEC156-CF24-F73B-7090-3D2098351764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3" y="1238235"/>
            <a:ext cx="1853567" cy="247651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362C0A68-E63B-50E7-13FC-3A36AC259DE9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" l="157" r="116"/>
          <a:stretch>
            <a:fillRect/>
          </a:stretch>
        </p:blipFill>
        <p:spPr bwMode="auto">
          <a:xfrm>
            <a:off x="380960" y="1238235"/>
            <a:ext cx="3524275" cy="247846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Filin\Desktop\ZUC5xyoybTU.jpg" id="14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id="15" name="Рисунок 10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/>
          <a:stretch>
            <a:fillRect/>
          </a:stretch>
        </p:blipFill>
        <p:spPr bwMode="auto">
          <a:xfrm>
            <a:off x="8286765" y="3905253"/>
            <a:ext cx="3524275" cy="238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87" y="1238235"/>
            <a:ext cx="1836840" cy="24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Filin\Desktop\970672f5-15aa-440f-9731-a3c86dfb70d0.jpg" id="6146" name="Picture 2"/>
          <p:cNvPicPr>
            <a:picLocks noChangeArrowheads="1" noChangeAspect="1"/>
          </p:cNvPicPr>
          <p:nvPr/>
        </p:nvPicPr>
        <p:blipFill>
          <a:blip cstate="print" r:embed="rId8"/>
          <a:srcRect b="32" l="63" r="35"/>
          <a:stretch>
            <a:fillRect/>
          </a:stretch>
        </p:blipFill>
        <p:spPr bwMode="auto">
          <a:xfrm>
            <a:off x="380960" y="3905254"/>
            <a:ext cx="3429024" cy="2433501"/>
          </a:xfrm>
          <a:prstGeom prst="rect">
            <a:avLst/>
          </a:prstGeom>
          <a:noFill/>
        </p:spPr>
      </p:pic>
      <p:pic>
        <p:nvPicPr>
          <p:cNvPr descr="C:\Users\Filin\Desktop\66af6a3b-57fc-466d-9cff-d4b1ff2bfc2f.jpg" id="6147" name="Picture 3"/>
          <p:cNvPicPr>
            <a:picLocks noChangeArrowheads="1" noChangeAspect="1"/>
          </p:cNvPicPr>
          <p:nvPr/>
        </p:nvPicPr>
        <p:blipFill>
          <a:blip cstate="print" r:embed="rId9"/>
          <a:srcRect b="55" t="91"/>
          <a:stretch>
            <a:fillRect/>
          </a:stretch>
        </p:blipFill>
        <p:spPr bwMode="auto">
          <a:xfrm>
            <a:off x="4286238" y="3905254"/>
            <a:ext cx="3619525" cy="2423025"/>
          </a:xfrm>
          <a:prstGeom prst="rect">
            <a:avLst/>
          </a:prstGeom>
          <a:noFill/>
        </p:spPr>
      </p:pic>
      <p:pic>
        <p:nvPicPr>
          <p:cNvPr descr="Изображение выглядит как логотип&#10;&#10;Автоматически созданное описание" id="2" name="Рисунок 1">
            <a:extLst>
              <a:ext uri="{FF2B5EF4-FFF2-40B4-BE49-F238E27FC236}">
                <a16:creationId xmlns:a16="http://schemas.microsoft.com/office/drawing/2014/main" id="{81E89403-9D75-3D18-6DB5-48FB44B6B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10632" y="-303902"/>
            <a:ext cx="3669396" cy="206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49729"/>
      </p:ext>
    </p:extLst>
  </p:cSld>
  <p:clrMapOvr>
    <a:masterClrMapping/>
  </p:clrMapOvr>
  <p:transition spd="slow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285973" y="95227"/>
            <a:ext cx="8096264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667">
                <a:solidFill>
                  <a:srgbClr val="002060"/>
                </a:solidFill>
                <a:cs charset="0" panose="02020603050405020304" pitchFamily="18" typeface="Times New Roman"/>
              </a:rPr>
              <a:t>Всероссийская общественная организация волонтеров-экологов «Делай!»</a:t>
            </a:r>
            <a:endParaRPr dirty="0" lang="ru-RU" sz="2667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276242-0C23-01BE-ABEB-98DA00D049A6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" l="59" t="82"/>
          <a:stretch>
            <a:fillRect/>
          </a:stretch>
        </p:blipFill>
        <p:spPr bwMode="auto">
          <a:xfrm>
            <a:off x="4000485" y="1238235"/>
            <a:ext cx="3454104" cy="238126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32.userapi.com/impg/Qtw4tqHbJBagABAvaHexXlIpFX5e7eXkDbposA/h_1I9IMGtwU.jpg?size=1080x810&amp;quality=96&amp;sign=6fad3cd5dfcc058ccbe3a43655567f7e&amp;type=album" id="2" name="Picture 2">
            <a:extLst>
              <a:ext uri="{FF2B5EF4-FFF2-40B4-BE49-F238E27FC236}">
                <a16:creationId xmlns:a16="http://schemas.microsoft.com/office/drawing/2014/main" id="{07357C0F-8749-E72A-BCFD-51BDD7D5DA1C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571461" y="1238235"/>
            <a:ext cx="3168352" cy="237626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descr="https://sun9-55.userapi.com/impf/c638721/v638721207/33ba6/-98WGpnZZnk.jpg?size=1280x846&amp;quality=96&amp;sign=8c67f9f89f502ee04713a83092cbcaa4&amp;type=album" id="3" name="Picture 14">
            <a:extLst>
              <a:ext uri="{FF2B5EF4-FFF2-40B4-BE49-F238E27FC236}">
                <a16:creationId xmlns:a16="http://schemas.microsoft.com/office/drawing/2014/main" id="{A575D146-8BAF-6444-9899-09AE49A2FED2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4"/>
          <a:srcRect t="61"/>
          <a:stretch>
            <a:fillRect/>
          </a:stretch>
        </p:blipFill>
        <p:spPr bwMode="auto">
          <a:xfrm>
            <a:off x="7715261" y="1233276"/>
            <a:ext cx="4095779" cy="2381571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descr="https://sun9-7.userapi.com/impf/c836122/v836122501/3e28b/MebNHVdg5DE.jpg?size=1280x854&amp;quality=96&amp;sign=1e3e88129c05454e2f4b4266da36c696&amp;type=album" id="4" name="Picture 12">
            <a:extLst>
              <a:ext uri="{FF2B5EF4-FFF2-40B4-BE49-F238E27FC236}">
                <a16:creationId xmlns:a16="http://schemas.microsoft.com/office/drawing/2014/main" id="{AADA4613-BE1E-C2FE-1898-FD0C3BC8B956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5"/>
          <a:srcRect l="140"/>
          <a:stretch>
            <a:fillRect/>
          </a:stretch>
        </p:blipFill>
        <p:spPr bwMode="auto">
          <a:xfrm>
            <a:off x="8286765" y="3810003"/>
            <a:ext cx="3500568" cy="2399085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descr="https://sun9-63.userapi.com/impf/c621701/v621701962/91bee/ir3bNcJBAdA.jpg?size=1280x854&amp;quality=96&amp;sign=a755b37f512650a4badea1ef7c894f97&amp;type=album" id="5" name="Picture 10">
            <a:extLst>
              <a:ext uri="{FF2B5EF4-FFF2-40B4-BE49-F238E27FC236}">
                <a16:creationId xmlns:a16="http://schemas.microsoft.com/office/drawing/2014/main" id="{BCCB9FC8-26A4-B83B-1F17-2977840A673B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6"/>
          <a:srcRect b="153" l="45" r="18"/>
          <a:stretch>
            <a:fillRect/>
          </a:stretch>
        </p:blipFill>
        <p:spPr bwMode="auto">
          <a:xfrm>
            <a:off x="4762491" y="3810003"/>
            <a:ext cx="3424883" cy="2381267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11527DD-04BD-27BD-2ED8-FF61CCB8560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27" y="73136"/>
            <a:ext cx="1047715" cy="10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Filin\Desktop\ZUC5xyoybTU.jpg" id="15" name="Picture 2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descr="C:\Users\Filin\Desktop\ecc93814-bb49-4a5a-92f1-7c594a59f518.jpg" id="5122" name="Picture 2"/>
          <p:cNvPicPr>
            <a:picLocks noChangeArrowheads="1" noChangeAspect="1"/>
          </p:cNvPicPr>
          <p:nvPr/>
        </p:nvPicPr>
        <p:blipFill>
          <a:blip r:embed="rId9"/>
          <a:srcRect l="9" r="20"/>
          <a:stretch>
            <a:fillRect/>
          </a:stretch>
        </p:blipFill>
        <p:spPr bwMode="auto">
          <a:xfrm>
            <a:off x="571461" y="3810003"/>
            <a:ext cx="4095779" cy="2385399"/>
          </a:xfrm>
          <a:prstGeom prst="rect">
            <a:avLst/>
          </a:prstGeom>
          <a:noFill/>
        </p:spPr>
      </p:pic>
      <p:pic>
        <p:nvPicPr>
          <p:cNvPr descr="Изображение выглядит как логотип&#10;&#10;Автоматически созданное описание" id="6" name="Рисунок 5">
            <a:extLst>
              <a:ext uri="{FF2B5EF4-FFF2-40B4-BE49-F238E27FC236}">
                <a16:creationId xmlns:a16="http://schemas.microsoft.com/office/drawing/2014/main" id="{1A63978B-BA88-E8FA-5492-2365D87954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26018"/>
            <a:ext cx="2923082" cy="164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44538"/>
      </p:ext>
    </p:extLst>
  </p:cSld>
  <p:clrMapOvr>
    <a:masterClrMapping/>
  </p:clrMapOvr>
  <p:transition spd="slow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49114" y="380979"/>
            <a:ext cx="1084288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667">
                <a:solidFill>
                  <a:srgbClr val="002060"/>
                </a:solidFill>
                <a:cs charset="0" panose="02020603050405020304" pitchFamily="18" typeface="Times New Roman"/>
              </a:rPr>
              <a:t>Культурно-просветительское волонтерство «Гид БГТУ»</a:t>
            </a:r>
            <a:endParaRPr dirty="0" lang="ru-RU" sz="2667"/>
          </a:p>
        </p:txBody>
      </p:sp>
      <p:pic>
        <p:nvPicPr>
          <p:cNvPr descr="Экскурсия по кампусу университета для будущих абитуриентов" id="5122" name="Picture 2">
            <a:extLst>
              <a:ext uri="{FF2B5EF4-FFF2-40B4-BE49-F238E27FC236}">
                <a16:creationId xmlns:a16="http://schemas.microsoft.com/office/drawing/2014/main" id="{FBC364CD-4378-8F1E-AC60-D02153286743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1" y="1238235"/>
            <a:ext cx="3638011" cy="242534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FA0CD390-070B-8360-AA90-DE75E5EF80CA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124"/>
          <a:stretch>
            <a:fillRect/>
          </a:stretch>
        </p:blipFill>
        <p:spPr bwMode="auto">
          <a:xfrm>
            <a:off x="4381488" y="1238235"/>
            <a:ext cx="3429024" cy="242534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C4580B49-0DAA-F1DF-6A38-8A0AA3881066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4" y="3810003"/>
            <a:ext cx="5187065" cy="252058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94A68C47-2633-52A0-1D93-257A82FFC0B2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2" y="3810003"/>
            <a:ext cx="5187065" cy="252058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51784B4A-DD7C-353F-3AC1-09537870F0FB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"/>
          <a:stretch>
            <a:fillRect/>
          </a:stretch>
        </p:blipFill>
        <p:spPr bwMode="auto">
          <a:xfrm>
            <a:off x="8001013" y="1238235"/>
            <a:ext cx="3524275" cy="242533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Filin\Desktop\ZUC5xyoybTU.jpg" id="13" name="Picture 2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11144267" y="0"/>
            <a:ext cx="1047733" cy="1047733"/>
          </a:xfrm>
          <a:prstGeom prst="rect">
            <a:avLst/>
          </a:prstGeom>
          <a:noFill/>
        </p:spPr>
      </p:pic>
      <p:pic>
        <p:nvPicPr>
          <p:cNvPr descr="Изображение выглядит как логотип&#10;&#10;Автоматически созданное описание" id="2" name="Рисунок 1">
            <a:extLst>
              <a:ext uri="{FF2B5EF4-FFF2-40B4-BE49-F238E27FC236}">
                <a16:creationId xmlns:a16="http://schemas.microsoft.com/office/drawing/2014/main" id="{0EF214FE-6D27-B19A-CBF8-E332342EFB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2389" y="-192306"/>
            <a:ext cx="3043003" cy="17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4020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455</Words>
  <Application>Microsoft Office PowerPoint</Application>
  <PresentationFormat>Широкоэкранный</PresentationFormat>
  <Paragraphs>45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А. Арчибасова</dc:creator>
  <cp:lastModifiedBy>Ира</cp:lastModifiedBy>
  <cp:revision>14</cp:revision>
  <cp:lastPrinted>2023-04-24T09:26:21Z</cp:lastPrinted>
  <dcterms:created xsi:type="dcterms:W3CDTF">2023-04-24T07:24:09Z</dcterms:created>
  <dcterms:modified xsi:type="dcterms:W3CDTF">2023-06-24T08:18:30Z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1495304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