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99" r:id="rId2"/>
    <p:sldId id="301" r:id="rId3"/>
    <p:sldId id="296" r:id="rId4"/>
    <p:sldId id="256" r:id="rId5"/>
    <p:sldId id="297" r:id="rId6"/>
    <p:sldId id="267" r:id="rId7"/>
    <p:sldId id="293" r:id="rId8"/>
    <p:sldId id="30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2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0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150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3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85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0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45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7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57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6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9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8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7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0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DB71-DF05-4E2B-A7BD-DDE4E2C6430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9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k.com/event1412820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0984" y="1260812"/>
            <a:ext cx="8915399" cy="66338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Семейная/индивидуальная добровольческая экологическая инициатива (СИДЭИ)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«СИНИЙ СЛОНИК»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0984" y="2070466"/>
            <a:ext cx="68034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Руководитель: Боронихина Оксана Валентиновна,</a:t>
            </a:r>
          </a:p>
          <a:p>
            <a:r>
              <a:rPr lang="ru-RU" dirty="0"/>
              <a:t>Зав. рекламно-издательским отделом </a:t>
            </a:r>
            <a:endParaRPr lang="ru-RU" dirty="0" smtClean="0"/>
          </a:p>
          <a:p>
            <a:r>
              <a:rPr lang="ru-RU" dirty="0" smtClean="0"/>
              <a:t>ЦБС </a:t>
            </a:r>
            <a:r>
              <a:rPr lang="ru-RU" dirty="0" err="1" smtClean="0"/>
              <a:t>Прокопьевского</a:t>
            </a:r>
            <a:r>
              <a:rPr lang="ru-RU" dirty="0" smtClean="0"/>
              <a:t> муниципального района (Кузбасс)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83" t="12892" r="30804" b="13837"/>
          <a:stretch/>
        </p:blipFill>
        <p:spPr>
          <a:xfrm>
            <a:off x="9069958" y="218941"/>
            <a:ext cx="2894515" cy="28848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775" t="11769" r="25200" b="12437"/>
          <a:stretch/>
        </p:blipFill>
        <p:spPr>
          <a:xfrm>
            <a:off x="4133273" y="3256217"/>
            <a:ext cx="3067858" cy="31038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8075" b="18686"/>
          <a:stretch/>
        </p:blipFill>
        <p:spPr>
          <a:xfrm>
            <a:off x="910984" y="3256217"/>
            <a:ext cx="3115606" cy="31038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4" t="15024" r="15736" b="3663"/>
          <a:stretch/>
        </p:blipFill>
        <p:spPr>
          <a:xfrm>
            <a:off x="7319960" y="3250074"/>
            <a:ext cx="3239234" cy="31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69" y="261870"/>
            <a:ext cx="8596668" cy="1320800"/>
          </a:xfrm>
        </p:spPr>
        <p:txBody>
          <a:bodyPr/>
          <a:lstStyle/>
          <a:p>
            <a:r>
              <a:rPr lang="ru-RU" b="1" dirty="0" smtClean="0"/>
              <a:t>Проблемы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672" y="1077532"/>
            <a:ext cx="9440214" cy="5039932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Загрязненные места отдыха, мусор и пластиковое загрязнение водоемов и прибрежных территорий.</a:t>
            </a:r>
          </a:p>
          <a:p>
            <a:r>
              <a:rPr lang="ru-RU" b="1" dirty="0" smtClean="0"/>
              <a:t>Наличие пробелов в семейном экологическом воспитании и развитии нового «зеленого» </a:t>
            </a:r>
            <a:r>
              <a:rPr lang="ru-RU" b="1" dirty="0" smtClean="0"/>
              <a:t>мировоззрения, низкий уровень экологической культуры населения.</a:t>
            </a:r>
            <a:endParaRPr lang="ru-RU" b="1" dirty="0" smtClean="0"/>
          </a:p>
          <a:p>
            <a:r>
              <a:rPr lang="ru-RU" b="1" dirty="0" smtClean="0"/>
              <a:t>Нехватка активных полезных семейных/индивидуальных действий в условиях ограниченного общения и изоляции.</a:t>
            </a:r>
          </a:p>
          <a:p>
            <a:r>
              <a:rPr lang="ru-RU" b="1" dirty="0" smtClean="0"/>
              <a:t>Малая информированность о текущих экологических акциях рядовых </a:t>
            </a:r>
            <a:r>
              <a:rPr lang="ru-RU" b="1" dirty="0" smtClean="0"/>
              <a:t>жителей, низкая вовлеченность их в природоохранную деятельность. </a:t>
            </a:r>
            <a:endParaRPr lang="ru-RU" b="1" dirty="0" smtClean="0"/>
          </a:p>
          <a:p>
            <a:r>
              <a:rPr lang="ru-RU" b="1" dirty="0" smtClean="0"/>
              <a:t>Нехватка мест обмена позитивной экологической информацией, размещения фотографий, поощрительных действий со стороны экологических служб.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8" y="4599821"/>
            <a:ext cx="3186327" cy="23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0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431" y="1500948"/>
            <a:ext cx="3528811" cy="1280890"/>
          </a:xfrm>
        </p:spPr>
        <p:txBody>
          <a:bodyPr/>
          <a:lstStyle/>
          <a:p>
            <a:pPr algn="r"/>
            <a:r>
              <a:rPr lang="ru-RU" b="1" dirty="0" smtClean="0"/>
              <a:t>Цель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7431" y="2781838"/>
            <a:ext cx="7109138" cy="336138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привлечение к активным экологическим действиям  на территории юга Кузбасс </a:t>
            </a:r>
            <a:r>
              <a:rPr lang="ru-RU" sz="2400" b="1" dirty="0" smtClean="0"/>
              <a:t>отдельных </a:t>
            </a:r>
            <a:r>
              <a:rPr lang="ru-RU" sz="2400" b="1" dirty="0" smtClean="0"/>
              <a:t>добровольцев и семейные сообщества в течение весны-осени 2021 г</a:t>
            </a:r>
            <a:r>
              <a:rPr lang="ru-RU" sz="2400" b="1" dirty="0"/>
              <a:t>. </a:t>
            </a:r>
            <a:r>
              <a:rPr lang="ru-RU" sz="2400" b="1" dirty="0" smtClean="0"/>
              <a:t>(в том числе - в </a:t>
            </a:r>
            <a:r>
              <a:rPr lang="ru-RU" sz="2400" b="1" dirty="0"/>
              <a:t>условиях возможного дальнейшего развития пандемии</a:t>
            </a:r>
            <a:r>
              <a:rPr lang="ru-RU" sz="2400" b="1" dirty="0" smtClean="0"/>
              <a:t>).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244" y="295020"/>
            <a:ext cx="9491730" cy="61818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9701" y="295020"/>
            <a:ext cx="8628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СОХРАНИМ СЕБЯ, ПРИРОДУ, ПЛАНЕТУ!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32" y="1550831"/>
            <a:ext cx="3799268" cy="37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7314" y="728871"/>
            <a:ext cx="8473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+mj-lt"/>
              </a:rPr>
              <a:t>Целевая аудитория проекта </a:t>
            </a:r>
            <a:endParaRPr lang="ru-RU" sz="4400" b="1" dirty="0">
              <a:latin typeface="+mj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4299" y="4313873"/>
            <a:ext cx="3103809" cy="2179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2400" b="1" dirty="0" smtClean="0"/>
              <a:t>Экологически ориентированные семьи</a:t>
            </a:r>
            <a:endParaRPr lang="ru-RU" sz="24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62475" y="4313873"/>
            <a:ext cx="3103809" cy="2018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2400" b="1" dirty="0" smtClean="0"/>
              <a:t>Активные индивидуумы с экологическим мировоззрением</a:t>
            </a:r>
            <a:endParaRPr lang="ru-RU" sz="24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160652" y="4313873"/>
            <a:ext cx="3103809" cy="2179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2400" b="1" dirty="0" smtClean="0"/>
              <a:t>Организованные группы экологов-волонтеров (менее 5 чел) 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4472" y="3866473"/>
            <a:ext cx="2936383" cy="2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32648" y="3856758"/>
            <a:ext cx="2936383" cy="2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28078" y="3856758"/>
            <a:ext cx="2936383" cy="2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83" t="12892" r="30804" b="13837"/>
          <a:stretch/>
        </p:blipFill>
        <p:spPr>
          <a:xfrm>
            <a:off x="8925461" y="0"/>
            <a:ext cx="2794313" cy="2784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15" y="2227183"/>
            <a:ext cx="2425392" cy="20866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92" y="2227183"/>
            <a:ext cx="2425392" cy="20866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46" y="2227183"/>
            <a:ext cx="2425392" cy="20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8185" y="601014"/>
            <a:ext cx="868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ОЖИДАЕМЫЕ  КОЛИЧЕСТВЕННЫЕ  РЕЗУЛЬТАТЫ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8185" y="1479636"/>
            <a:ext cx="2936383" cy="2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57742" y="1986524"/>
            <a:ext cx="9037018" cy="38089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Количество участников (семей/людей)</a:t>
            </a:r>
          </a:p>
          <a:p>
            <a:r>
              <a:rPr lang="ru-RU" sz="2400" b="1" dirty="0" smtClean="0"/>
              <a:t>Число акций</a:t>
            </a:r>
          </a:p>
          <a:p>
            <a:r>
              <a:rPr lang="ru-RU" sz="2400" b="1" dirty="0" smtClean="0"/>
              <a:t>Число очищенных мест</a:t>
            </a:r>
          </a:p>
          <a:p>
            <a:r>
              <a:rPr lang="ru-RU" sz="2400" b="1" dirty="0" smtClean="0"/>
              <a:t>Количество собранного мусора</a:t>
            </a:r>
          </a:p>
          <a:p>
            <a:endParaRPr lang="ru-RU" sz="2400" b="1" dirty="0"/>
          </a:p>
          <a:p>
            <a:r>
              <a:rPr lang="ru-RU" sz="2400" b="1" dirty="0" smtClean="0"/>
              <a:t>А также – число публикаций в СМИ; число друзей, подписчиков, просмотров и комментариев на странице проекта в </a:t>
            </a:r>
            <a:r>
              <a:rPr lang="ru-RU" sz="2400" b="1" dirty="0" err="1" smtClean="0"/>
              <a:t>соцсети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282706"/>
            <a:ext cx="1767894" cy="17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894" y="716924"/>
            <a:ext cx="868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ОЖИДАЕМЫЕ  КАЧЕСТВЕННЫЕ  РЕЗУЛЬТАТЫ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7894" y="1543920"/>
            <a:ext cx="2936383" cy="2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47894" y="1976186"/>
            <a:ext cx="9037018" cy="447867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Повышение качества и безопасности «диких» </a:t>
            </a:r>
            <a:r>
              <a:rPr lang="ru-RU" sz="2400" b="1" dirty="0" smtClean="0"/>
              <a:t>мест отдыха</a:t>
            </a:r>
            <a:endParaRPr lang="ru-RU" sz="2400" b="1" dirty="0"/>
          </a:p>
          <a:p>
            <a:r>
              <a:rPr lang="ru-RU" sz="2400" b="1" dirty="0" smtClean="0"/>
              <a:t>Продвижение семейного экологического воспитания, внедрение навыков совместной общественно-полезной работы в </a:t>
            </a:r>
            <a:r>
              <a:rPr lang="ru-RU" sz="2400" b="1" dirty="0" smtClean="0"/>
              <a:t>семье</a:t>
            </a:r>
          </a:p>
          <a:p>
            <a:r>
              <a:rPr lang="ru-RU" sz="2400" b="1" dirty="0" smtClean="0"/>
              <a:t>Повышение уровня экологической культуры населения, вовлечение жителей в природоохранную деятельность</a:t>
            </a:r>
          </a:p>
          <a:p>
            <a:r>
              <a:rPr lang="ru-RU" sz="2400" b="1" dirty="0" smtClean="0"/>
              <a:t>Формирование эколого-ориентированного мировоззрения подрастающего поколения</a:t>
            </a:r>
            <a:endParaRPr lang="ru-RU" sz="2400" b="1" dirty="0" smtClean="0"/>
          </a:p>
          <a:p>
            <a:r>
              <a:rPr lang="ru-RU" sz="2400" b="1" dirty="0"/>
              <a:t>Предложены новые виды полезной занятости в условиях </a:t>
            </a:r>
            <a:r>
              <a:rPr lang="ru-RU" sz="2400" b="1" dirty="0" smtClean="0"/>
              <a:t>изоляции и общественно полезные варианты физической активности </a:t>
            </a:r>
            <a:r>
              <a:rPr lang="ru-RU" sz="2400" b="1" dirty="0" smtClean="0"/>
              <a:t>на свежем воздухе </a:t>
            </a:r>
          </a:p>
          <a:p>
            <a:r>
              <a:rPr lang="ru-RU" sz="2400" b="1" dirty="0" smtClean="0"/>
              <a:t>Функционирование в </a:t>
            </a:r>
            <a:r>
              <a:rPr lang="ru-RU" sz="2400" b="1" dirty="0" err="1" smtClean="0"/>
              <a:t>соцсети</a:t>
            </a:r>
            <a:r>
              <a:rPr lang="ru-RU" sz="2400" b="1" dirty="0" smtClean="0"/>
              <a:t> группы для обмена </a:t>
            </a:r>
            <a:r>
              <a:rPr lang="ru-RU" sz="2400" b="1" dirty="0"/>
              <a:t>позитивной экологической информацией, размещения </a:t>
            </a:r>
            <a:r>
              <a:rPr lang="ru-RU" sz="2400" b="1" dirty="0" smtClean="0"/>
              <a:t>фотографий.</a:t>
            </a:r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282706"/>
            <a:ext cx="1767894" cy="17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7" y="2580869"/>
            <a:ext cx="106070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</a:rPr>
              <a:t>Пути дальнейшего развития проекта</a:t>
            </a: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5802" y="4441819"/>
            <a:ext cx="9375648" cy="204913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842" y="432851"/>
            <a:ext cx="9375648" cy="15198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4935" y="539321"/>
            <a:ext cx="8997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Проведены экологические акции, сформированы группы единомышленников, поддерживающих волонтерскую экологическую деятельность в населенных пунктах </a:t>
            </a:r>
            <a:r>
              <a:rPr lang="ru-RU" sz="2000" b="1" dirty="0" err="1" smtClean="0"/>
              <a:t>Прокопьевского</a:t>
            </a:r>
            <a:r>
              <a:rPr lang="ru-RU" sz="2000" b="1" dirty="0" smtClean="0"/>
              <a:t> МО.</a:t>
            </a:r>
          </a:p>
          <a:p>
            <a:pPr algn="ctr"/>
            <a:r>
              <a:rPr lang="ru-RU" sz="2000" b="1" dirty="0"/>
              <a:t>Поддержка и поощрение семей - участников </a:t>
            </a:r>
            <a:r>
              <a:rPr lang="ru-RU" sz="2000" b="1" dirty="0" smtClean="0"/>
              <a:t>проекта.</a:t>
            </a:r>
            <a:endParaRPr lang="ru-RU" sz="2000" b="1" dirty="0"/>
          </a:p>
          <a:p>
            <a:pPr algn="ctr"/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5360" y="2119204"/>
            <a:ext cx="40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 РАМКАХ ПРОЕКТА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3125360" y="3456935"/>
            <a:ext cx="389371" cy="579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2644249" y="2070747"/>
            <a:ext cx="256032" cy="36933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7265017" y="2058555"/>
            <a:ext cx="256032" cy="36933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630903" y="3456934"/>
            <a:ext cx="389371" cy="579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20290" y="4670399"/>
            <a:ext cx="9186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Продолжается работа страницы проекта в </a:t>
            </a:r>
            <a:r>
              <a:rPr lang="ru-RU" sz="2000" b="1" dirty="0" err="1" smtClean="0"/>
              <a:t>соцсети</a:t>
            </a:r>
            <a:r>
              <a:rPr lang="ru-RU" sz="2000" b="1" dirty="0" smtClean="0"/>
              <a:t>, </a:t>
            </a:r>
          </a:p>
          <a:p>
            <a:pPr algn="ctr"/>
            <a:r>
              <a:rPr lang="ru-RU" sz="2000" b="1" dirty="0" smtClean="0"/>
              <a:t>идет информирование о приближающихся и текущих экологических акциях на странице группы, налаживаются контакты с городскими и региональными волонтерскими экологическими организациями и активистами</a:t>
            </a:r>
            <a:r>
              <a:rPr lang="ru-RU" sz="2000" b="1" dirty="0" smtClean="0"/>
              <a:t>. Продолжаются акции.</a:t>
            </a:r>
            <a:endParaRPr lang="ru-RU" sz="2000" b="1" dirty="0" smtClean="0"/>
          </a:p>
          <a:p>
            <a:pPr algn="ctr"/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0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54877" y="420378"/>
            <a:ext cx="9769816" cy="1013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solidFill>
                  <a:srgbClr val="FF0000"/>
                </a:solidFill>
              </a:rPr>
              <a:t>Спасибо за внимание!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955451" y="1434178"/>
            <a:ext cx="7956042" cy="29718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Страница проекта: </a:t>
            </a:r>
            <a:endParaRPr lang="en-US" b="1" dirty="0" smtClean="0"/>
          </a:p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  <a:hlinkClick r:id="rId2"/>
              </a:rPr>
              <a:t>https://</a:t>
            </a:r>
            <a:r>
              <a:rPr lang="en-US" sz="3200" b="1" dirty="0" smtClean="0">
                <a:solidFill>
                  <a:srgbClr val="00B0F0"/>
                </a:solidFill>
                <a:hlinkClick r:id="rId2"/>
              </a:rPr>
              <a:t>vk.com/event141282071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Font typeface="Wingdings 3" charset="2"/>
              <a:buNone/>
            </a:pPr>
            <a:r>
              <a:rPr lang="ru-RU" b="1" dirty="0" smtClean="0"/>
              <a:t>Контактные данные руководителя проекта:</a:t>
            </a:r>
          </a:p>
          <a:p>
            <a:pPr marL="0" indent="0">
              <a:buFont typeface="Wingdings 3" charset="2"/>
              <a:buNone/>
            </a:pPr>
            <a:r>
              <a:rPr lang="ru-RU" sz="3200" b="1" dirty="0" smtClean="0">
                <a:solidFill>
                  <a:srgbClr val="00B0F0"/>
                </a:solidFill>
              </a:rPr>
              <a:t>Боронихина Оксана Валентиновна,</a:t>
            </a:r>
          </a:p>
          <a:p>
            <a:pPr marL="0" indent="0">
              <a:buFont typeface="Wingdings 3" charset="2"/>
              <a:buNone/>
            </a:pPr>
            <a:r>
              <a:rPr lang="ru-RU" sz="3200" b="1" dirty="0" smtClean="0">
                <a:solidFill>
                  <a:srgbClr val="00B0F0"/>
                </a:solidFill>
              </a:rPr>
              <a:t>8-913-136-06-36</a:t>
            </a:r>
          </a:p>
          <a:p>
            <a:pPr marL="0" indent="0">
              <a:buFont typeface="Wingdings 3" charset="2"/>
              <a:buNone/>
            </a:pPr>
            <a:r>
              <a:rPr lang="en-US" sz="3200" b="1" dirty="0" smtClean="0">
                <a:solidFill>
                  <a:srgbClr val="00B0F0"/>
                </a:solidFill>
              </a:rPr>
              <a:t>art-bibl@yandex.ru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3" t="12892" r="30804" b="13837"/>
          <a:stretch/>
        </p:blipFill>
        <p:spPr>
          <a:xfrm>
            <a:off x="9653736" y="221821"/>
            <a:ext cx="2432823" cy="2424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78" y="3011062"/>
            <a:ext cx="3715291" cy="37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5188</TotalTime>
  <Words>360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Семейная/индивидуальная добровольческая экологическая инициатива (СИДЭИ) «СИНИЙ СЛОНИК»</vt:lpstr>
      <vt:lpstr>Проблемы</vt:lpstr>
      <vt:lpstr>Цель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69</cp:revision>
  <dcterms:created xsi:type="dcterms:W3CDTF">2017-07-24T07:38:47Z</dcterms:created>
  <dcterms:modified xsi:type="dcterms:W3CDTF">2020-05-22T02:34:01Z</dcterms:modified>
</cp:coreProperties>
</file>