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1"/>
  </p:notesMasterIdLst>
  <p:sldIdLst>
    <p:sldId id="266" r:id="rId3"/>
    <p:sldId id="257" r:id="rId4"/>
    <p:sldId id="265" r:id="rId5"/>
    <p:sldId id="268" r:id="rId6"/>
    <p:sldId id="259" r:id="rId7"/>
    <p:sldId id="269" r:id="rId8"/>
    <p:sldId id="261" r:id="rId9"/>
    <p:sldId id="262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ADE6"/>
    <a:srgbClr val="2B607F"/>
    <a:srgbClr val="B0A4E2"/>
    <a:srgbClr val="D494D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5"/>
  </p:normalViewPr>
  <p:slideViewPr>
    <p:cSldViewPr snapToGrid="0" snapToObjects="1">
      <p:cViewPr varScale="1">
        <p:scale>
          <a:sx n="55" d="100"/>
          <a:sy n="55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8346-AA9B-44CE-9CE4-7E68AF012AA1}" type="datetime1">
              <a:rPr lang="ru-RU" smtClean="0"/>
              <a:t>06.07.2021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46001" y="13081000"/>
            <a:ext cx="479298" cy="471924"/>
          </a:xfrm>
        </p:spPr>
        <p:txBody>
          <a:bodyPr/>
          <a:lstStyle/>
          <a:p>
            <a:fld id="{ABB90AD4-0ED0-463E-9F4A-C08C19089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487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452" y="3041652"/>
            <a:ext cx="15492548" cy="7632700"/>
          </a:xfrm>
          <a:prstGeom prst="rect">
            <a:avLst/>
          </a:prstGeom>
        </p:spPr>
        <p:txBody>
          <a:bodyPr anchor="b"/>
          <a:lstStyle>
            <a:lvl1pPr>
              <a:lnSpc>
                <a:spcPts val="14000"/>
              </a:lnSpc>
              <a:defRPr sz="14000" b="1" i="0" spc="0" baseline="0">
                <a:ln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04" y="1226104"/>
            <a:ext cx="9288600" cy="137402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84BBB-00C0-3440-B83A-FD7821342B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30917" y="7185782"/>
            <a:ext cx="5354638" cy="2108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A0E2698-CFB4-5348-82D6-2C8B43CC18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30917" y="9525001"/>
            <a:ext cx="5354638" cy="683382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</p:spTree>
    <p:extLst>
      <p:ext uri="{BB962C8B-B14F-4D97-AF65-F5344CB8AC3E}">
        <p14:creationId xmlns:p14="http://schemas.microsoft.com/office/powerpoint/2010/main" val="292263349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04" y="1226104"/>
            <a:ext cx="9288600" cy="1374028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5E0695E-B8B4-BB41-B1AA-0922B91ECB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30917" y="7185782"/>
            <a:ext cx="5354638" cy="2108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5823A5-9DC9-FC47-A61D-B973DFF43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30917" y="9525001"/>
            <a:ext cx="5354638" cy="683382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8B032B-5FFB-A04A-A4E6-95883F533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452" y="3041653"/>
            <a:ext cx="15492548" cy="8706402"/>
          </a:xfrm>
          <a:prstGeom prst="rect">
            <a:avLst/>
          </a:prstGeom>
        </p:spPr>
        <p:txBody>
          <a:bodyPr anchor="b"/>
          <a:lstStyle>
            <a:lvl1pPr>
              <a:lnSpc>
                <a:spcPts val="14000"/>
              </a:lnSpc>
              <a:defRPr sz="14000"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4AB38E-49C6-424C-BB6D-53188E8F2A55}"/>
              </a:ext>
            </a:extLst>
          </p:cNvPr>
          <p:cNvSpPr txBox="1"/>
          <p:nvPr userDrawn="1"/>
        </p:nvSpPr>
        <p:spPr>
          <a:xfrm>
            <a:off x="22885400" y="12707094"/>
            <a:ext cx="149860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28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16510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1468694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703" y="3041652"/>
            <a:ext cx="15440298" cy="7343320"/>
          </a:xfrm>
          <a:prstGeom prst="rect">
            <a:avLst/>
          </a:prstGeom>
        </p:spPr>
        <p:txBody>
          <a:bodyPr anchor="b"/>
          <a:lstStyle>
            <a:lvl1pPr>
              <a:lnSpc>
                <a:spcPts val="10000"/>
              </a:lnSpc>
              <a:defRPr sz="10000" b="1" i="0" spc="0" baseline="0">
                <a:ln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 AMET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04" y="1226104"/>
            <a:ext cx="9288600" cy="1374028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57FDAA5-7831-2B46-B38B-A80F0EE48D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30917" y="7185782"/>
            <a:ext cx="5354638" cy="2108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C460590-BBFC-EA43-930E-F3DE8442A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30917" y="9525001"/>
            <a:ext cx="5354638" cy="683382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</p:spTree>
    <p:extLst>
      <p:ext uri="{BB962C8B-B14F-4D97-AF65-F5344CB8AC3E}">
        <p14:creationId xmlns:p14="http://schemas.microsoft.com/office/powerpoint/2010/main" val="13014233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703" y="3041651"/>
            <a:ext cx="15440298" cy="8439150"/>
          </a:xfrm>
          <a:prstGeom prst="rect">
            <a:avLst/>
          </a:prstGeom>
        </p:spPr>
        <p:txBody>
          <a:bodyPr anchor="b"/>
          <a:lstStyle>
            <a:lvl1pPr>
              <a:lnSpc>
                <a:spcPts val="10000"/>
              </a:lnSpc>
              <a:defRPr sz="10000"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 AMET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04" y="1226104"/>
            <a:ext cx="9288600" cy="1374028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56C3205-F04C-8444-9090-77E3017FFC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30917" y="7185782"/>
            <a:ext cx="5354638" cy="2108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B815328-AB68-BC48-85AB-6D766634E1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30917" y="9525001"/>
            <a:ext cx="5354638" cy="683382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55BBD-D6FA-E44B-94C5-F8FA36E94994}"/>
              </a:ext>
            </a:extLst>
          </p:cNvPr>
          <p:cNvSpPr txBox="1"/>
          <p:nvPr userDrawn="1"/>
        </p:nvSpPr>
        <p:spPr>
          <a:xfrm>
            <a:off x="22885400" y="12707094"/>
            <a:ext cx="149860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28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16510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1079423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 p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6A4BF6-79D6-8F49-B8C8-178632E47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62" r="16067" b="2660"/>
          <a:stretch/>
        </p:blipFill>
        <p:spPr>
          <a:xfrm>
            <a:off x="1" y="0"/>
            <a:ext cx="24380314" cy="1371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0DC572-2F6D-DD47-948F-68092E928D6F}"/>
              </a:ext>
            </a:extLst>
          </p:cNvPr>
          <p:cNvSpPr/>
          <p:nvPr userDrawn="1"/>
        </p:nvSpPr>
        <p:spPr>
          <a:xfrm>
            <a:off x="-38100" y="9128127"/>
            <a:ext cx="24460200" cy="462597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6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59A79C8C-5B35-984D-A8C3-21075CC8C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6" y="10561181"/>
            <a:ext cx="22980980" cy="17299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04" y="1226105"/>
            <a:ext cx="9288000" cy="1373306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67B6C43-2E54-2C43-B85D-F8D4572F42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30917" y="7185782"/>
            <a:ext cx="5354638" cy="2108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2EAF83E-89DC-9747-97CB-9B58541E8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30917" y="9525001"/>
            <a:ext cx="5354638" cy="683382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6EBCFB9-5B44-3849-847A-66372F120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452" y="3041653"/>
            <a:ext cx="15492548" cy="8706402"/>
          </a:xfrm>
          <a:prstGeom prst="rect">
            <a:avLst/>
          </a:prstGeom>
        </p:spPr>
        <p:txBody>
          <a:bodyPr anchor="b"/>
          <a:lstStyle>
            <a:lvl1pPr>
              <a:lnSpc>
                <a:spcPts val="14000"/>
              </a:lnSpc>
              <a:defRPr sz="14000"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5268C-AC77-7448-B6F9-622D8BC3B0F9}"/>
              </a:ext>
            </a:extLst>
          </p:cNvPr>
          <p:cNvSpPr txBox="1"/>
          <p:nvPr userDrawn="1"/>
        </p:nvSpPr>
        <p:spPr>
          <a:xfrm>
            <a:off x="22885400" y="12707094"/>
            <a:ext cx="149860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28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16510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293065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unset over a body of water&#10;&#10;Description automatically generated">
            <a:extLst>
              <a:ext uri="{FF2B5EF4-FFF2-40B4-BE49-F238E27FC236}">
                <a16:creationId xmlns:a16="http://schemas.microsoft.com/office/drawing/2014/main" id="{11942062-6D5D-7549-9735-43BD44B77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"/>
            <a:ext cx="24384000" cy="1375006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A742717-004D-BA49-A7A2-3FF95BE613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6" y="10561181"/>
            <a:ext cx="22980980" cy="17299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04" y="1226105"/>
            <a:ext cx="9288000" cy="1373306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BECC96E-6B06-0648-A582-7E4B6D110A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30917" y="7185782"/>
            <a:ext cx="5354638" cy="2108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3C7AB-77F0-8449-A5CB-E1758F73FA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30917" y="9525001"/>
            <a:ext cx="5354638" cy="683382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96B365-BDAD-124B-9AF7-81EE9AEC59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3041653"/>
            <a:ext cx="15483840" cy="8706402"/>
          </a:xfrm>
          <a:prstGeom prst="rect">
            <a:avLst/>
          </a:prstGeom>
        </p:spPr>
        <p:txBody>
          <a:bodyPr anchor="b"/>
          <a:lstStyle>
            <a:lvl1pPr>
              <a:lnSpc>
                <a:spcPts val="14000"/>
              </a:lnSpc>
              <a:defRPr sz="14000"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20DBFD-AE95-9142-A6FA-1630CBA37B1B}"/>
              </a:ext>
            </a:extLst>
          </p:cNvPr>
          <p:cNvSpPr txBox="1"/>
          <p:nvPr userDrawn="1"/>
        </p:nvSpPr>
        <p:spPr>
          <a:xfrm>
            <a:off x="22885400" y="12707094"/>
            <a:ext cx="149860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28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16510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303429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art p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2CA42F0-D70E-E947-80B4-6AC2E75A4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17" t="15620" r="3595" b="1440"/>
          <a:stretch/>
        </p:blipFill>
        <p:spPr>
          <a:xfrm flipH="1">
            <a:off x="-38100" y="0"/>
            <a:ext cx="24460200" cy="137541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F05BFC-3C60-0149-885E-A3C88E458025}"/>
              </a:ext>
            </a:extLst>
          </p:cNvPr>
          <p:cNvSpPr/>
          <p:nvPr userDrawn="1"/>
        </p:nvSpPr>
        <p:spPr>
          <a:xfrm>
            <a:off x="-38100" y="9128127"/>
            <a:ext cx="24460200" cy="462597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6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04" y="1226105"/>
            <a:ext cx="9288000" cy="137330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22F5FCD-102C-A54E-8B2F-36359BE39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6" y="10561181"/>
            <a:ext cx="22980980" cy="1729934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B41B2DA-46F1-3244-A7F7-B9B6E9B744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30917" y="7185782"/>
            <a:ext cx="5354638" cy="2108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D1318C6-5899-AD45-99F8-52A2B38E44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30917" y="9525001"/>
            <a:ext cx="5354638" cy="683382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21BF97-D87F-454A-8D7B-C2EB42F3F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3041653"/>
            <a:ext cx="15483840" cy="8706402"/>
          </a:xfrm>
          <a:prstGeom prst="rect">
            <a:avLst/>
          </a:prstGeom>
        </p:spPr>
        <p:txBody>
          <a:bodyPr anchor="b"/>
          <a:lstStyle>
            <a:lvl1pPr>
              <a:lnSpc>
                <a:spcPts val="14000"/>
              </a:lnSpc>
              <a:defRPr sz="14000"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5FFEA8-2B73-BE4E-BD7E-D1FC3F547633}"/>
              </a:ext>
            </a:extLst>
          </p:cNvPr>
          <p:cNvSpPr txBox="1"/>
          <p:nvPr userDrawn="1"/>
        </p:nvSpPr>
        <p:spPr>
          <a:xfrm>
            <a:off x="22885400" y="12707094"/>
            <a:ext cx="149860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28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16510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6275379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art p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3E0121-8BF4-054F-9F15-5E307DB45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69" b="4984"/>
          <a:stretch/>
        </p:blipFill>
        <p:spPr>
          <a:xfrm>
            <a:off x="-38100" y="0"/>
            <a:ext cx="24460200" cy="13754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6095B0-9D8A-3440-AD1D-1F11AC43145B}"/>
              </a:ext>
            </a:extLst>
          </p:cNvPr>
          <p:cNvSpPr/>
          <p:nvPr userDrawn="1"/>
        </p:nvSpPr>
        <p:spPr>
          <a:xfrm>
            <a:off x="-38100" y="9128127"/>
            <a:ext cx="24460200" cy="462597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6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2A03A9-5DAE-2C4B-8396-BD328DD59B0F}"/>
              </a:ext>
            </a:extLst>
          </p:cNvPr>
          <p:cNvSpPr/>
          <p:nvPr userDrawn="1"/>
        </p:nvSpPr>
        <p:spPr>
          <a:xfrm>
            <a:off x="0" y="11194101"/>
            <a:ext cx="24384000" cy="49244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6000">
                <a:schemeClr val="tx1">
                  <a:alpha val="6000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04" y="1226105"/>
            <a:ext cx="9288000" cy="137330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F40C888-BAA9-3940-BC63-297EC19C5D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6" y="10561181"/>
            <a:ext cx="22980980" cy="1729934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F80F6E8-3D18-7649-B659-5DA1A04481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30917" y="7185782"/>
            <a:ext cx="5354638" cy="2108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495C536-172A-E241-8F9A-A63204AC1C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30917" y="9525001"/>
            <a:ext cx="5354638" cy="683382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tx1"/>
                </a:solidFill>
              </a:defRPr>
            </a:lvl2pPr>
            <a:lvl3pPr>
              <a:defRPr sz="3200" b="1">
                <a:solidFill>
                  <a:schemeClr val="tx1"/>
                </a:solidFill>
              </a:defRPr>
            </a:lvl3pPr>
            <a:lvl4pPr>
              <a:defRPr sz="3200" b="1">
                <a:solidFill>
                  <a:schemeClr val="tx1"/>
                </a:solidFill>
              </a:defRPr>
            </a:lvl4pPr>
            <a:lvl5pPr>
              <a:defRPr sz="3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93CE78-DA38-7E4C-9F5D-DA1141256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3041653"/>
            <a:ext cx="15483840" cy="8706402"/>
          </a:xfrm>
          <a:prstGeom prst="rect">
            <a:avLst/>
          </a:prstGeom>
        </p:spPr>
        <p:txBody>
          <a:bodyPr anchor="b"/>
          <a:lstStyle>
            <a:lvl1pPr>
              <a:lnSpc>
                <a:spcPts val="14000"/>
              </a:lnSpc>
              <a:defRPr sz="14000"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75A9C0-BD6F-5A43-93A9-2FC3B95416A5}"/>
              </a:ext>
            </a:extLst>
          </p:cNvPr>
          <p:cNvSpPr txBox="1"/>
          <p:nvPr userDrawn="1"/>
        </p:nvSpPr>
        <p:spPr>
          <a:xfrm>
            <a:off x="22885400" y="12707094"/>
            <a:ext cx="149860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28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16510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3049588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DD876CB-863A-4046-AF0D-B77DC7D5D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6102350"/>
            <a:ext cx="15422880" cy="4648200"/>
          </a:xfrm>
          <a:prstGeom prst="rect">
            <a:avLst/>
          </a:prstGeom>
        </p:spPr>
        <p:txBody>
          <a:bodyPr/>
          <a:lstStyle>
            <a:lvl1pPr>
              <a:defRPr b="1" i="0" spc="0" baseline="0">
                <a:ln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STYLE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04" y="1226104"/>
            <a:ext cx="9288600" cy="137402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19358F5-8169-644A-8D56-1F7CE8658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6" y="10561181"/>
            <a:ext cx="22980980" cy="1729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70F7AB-2326-6545-B1D7-5851226A85BD}"/>
              </a:ext>
            </a:extLst>
          </p:cNvPr>
          <p:cNvSpPr txBox="1"/>
          <p:nvPr userDrawn="1"/>
        </p:nvSpPr>
        <p:spPr>
          <a:xfrm>
            <a:off x="22885400" y="12707094"/>
            <a:ext cx="149860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28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16510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9198687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04" y="1226104"/>
            <a:ext cx="9288600" cy="137402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19358F5-8169-644A-8D56-1F7CE8658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6" y="10561181"/>
            <a:ext cx="22980980" cy="17299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DD876CB-863A-4046-AF0D-B77DC7D5D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8539" y="6102350"/>
            <a:ext cx="15405462" cy="6117360"/>
          </a:xfrm>
          <a:prstGeom prst="rect">
            <a:avLst/>
          </a:prstGeom>
        </p:spPr>
        <p:txBody>
          <a:bodyPr/>
          <a:lstStyle>
            <a:lvl1pPr>
              <a:defRPr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STYLE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A397B-5F42-5E4E-A86B-3E2D9CBAB811}"/>
              </a:ext>
            </a:extLst>
          </p:cNvPr>
          <p:cNvSpPr txBox="1"/>
          <p:nvPr userDrawn="1"/>
        </p:nvSpPr>
        <p:spPr>
          <a:xfrm>
            <a:off x="22885400" y="12707094"/>
            <a:ext cx="149860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28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16510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4790813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F342EA3-ECC8-6944-8742-327940920E2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86" y="10561181"/>
            <a:ext cx="22980980" cy="1729934"/>
          </a:xfrm>
          <a:prstGeom prst="rect">
            <a:avLst/>
          </a:prstGeom>
        </p:spPr>
      </p:pic>
      <p:sp>
        <p:nvSpPr>
          <p:cNvPr id="4" name="Title Text"/>
          <p:cNvSpPr>
            <a:spLocks noGrp="1"/>
          </p:cNvSpPr>
          <p:nvPr>
            <p:ph type="title"/>
          </p:nvPr>
        </p:nvSpPr>
        <p:spPr>
          <a:xfrm>
            <a:off x="1219200" y="1528764"/>
            <a:ext cx="15544800" cy="9145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/>
          <a:p>
            <a:r>
              <a:rPr lang="en-US" dirty="0"/>
              <a:t>LOREM IPSUM DOLOR SIT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2A474-F6A6-AD4F-A6BB-5211BE65EB0A}"/>
              </a:ext>
            </a:extLst>
          </p:cNvPr>
          <p:cNvSpPr txBox="1"/>
          <p:nvPr userDrawn="1"/>
        </p:nvSpPr>
        <p:spPr>
          <a:xfrm>
            <a:off x="22885400" y="12707094"/>
            <a:ext cx="149860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28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16510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5556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ransition spd="med"/>
  <p:hf hdr="0" ftr="0" dt="0"/>
  <p:txStyles>
    <p:titleStyle>
      <a:lvl1pPr marL="0" marR="0" indent="0" algn="l" defTabSz="825500" rtl="0" latinLnBrk="0">
        <a:lnSpc>
          <a:spcPts val="1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5pPr>
      <a:lvl6pPr marL="0" marR="0" indent="355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711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1066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1422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328">
          <p15:clr>
            <a:srgbClr val="A4A3A4"/>
          </p15:clr>
        </p15:guide>
        <p15:guide id="4" pos="4793">
          <p15:clr>
            <a:srgbClr val="A4A3A4"/>
          </p15:clr>
        </p15:guide>
        <p15:guide id="6" pos="5768">
          <p15:clr>
            <a:srgbClr val="A4A3A4"/>
          </p15:clr>
        </p15:guide>
        <p15:guide id="7" pos="6244">
          <p15:clr>
            <a:srgbClr val="A4A3A4"/>
          </p15:clr>
        </p15:guide>
        <p15:guide id="8" pos="6721">
          <p15:clr>
            <a:srgbClr val="A4A3A4"/>
          </p15:clr>
        </p15:guide>
        <p15:guide id="9" pos="7208">
          <p15:clr>
            <a:srgbClr val="F26B43"/>
          </p15:clr>
        </p15:guide>
        <p15:guide id="10" pos="5280">
          <p15:clr>
            <a:srgbClr val="A4A3A4"/>
          </p15:clr>
        </p15:guide>
        <p15:guide id="11" pos="3364">
          <p15:clr>
            <a:srgbClr val="A4A3A4"/>
          </p15:clr>
        </p15:guide>
        <p15:guide id="12" pos="2876">
          <p15:clr>
            <a:srgbClr val="A4A3A4"/>
          </p15:clr>
        </p15:guide>
        <p15:guide id="13" pos="2389">
          <p15:clr>
            <a:srgbClr val="A4A3A4"/>
          </p15:clr>
        </p15:guide>
        <p15:guide id="14" pos="1912">
          <p15:clr>
            <a:srgbClr val="A4A3A4"/>
          </p15:clr>
        </p15:guide>
        <p15:guide id="15" pos="1436">
          <p15:clr>
            <a:srgbClr val="A4A3A4"/>
          </p15:clr>
        </p15:guide>
        <p15:guide id="16" pos="949">
          <p15:clr>
            <a:srgbClr val="A4A3A4"/>
          </p15:clr>
        </p15:guide>
        <p15:guide id="18" pos="472">
          <p15:clr>
            <a:srgbClr val="F26B43"/>
          </p15:clr>
        </p15:guide>
        <p15:guide id="19">
          <p15:clr>
            <a:srgbClr val="F26B43"/>
          </p15:clr>
        </p15:guide>
        <p15:guide id="20" orient="horz" pos="1922">
          <p15:clr>
            <a:srgbClr val="A4A3A4"/>
          </p15:clr>
        </p15:guide>
        <p15:guide id="21" orient="horz" pos="1435">
          <p15:clr>
            <a:srgbClr val="A4A3A4"/>
          </p15:clr>
        </p15:guide>
        <p15:guide id="22" orient="horz" pos="958">
          <p15:clr>
            <a:srgbClr val="A4A3A4"/>
          </p15:clr>
        </p15:guide>
        <p15:guide id="23" orient="horz" pos="482">
          <p15:clr>
            <a:srgbClr val="F26B43"/>
          </p15:clr>
        </p15:guide>
        <p15:guide id="24" orient="horz">
          <p15:clr>
            <a:srgbClr val="F26B43"/>
          </p15:clr>
        </p15:guide>
        <p15:guide id="25" orient="horz" pos="2398">
          <p15:clr>
            <a:srgbClr val="A4A3A4"/>
          </p15:clr>
        </p15:guide>
        <p15:guide id="26" orient="horz" pos="2875">
          <p15:clr>
            <a:srgbClr val="A4A3A4"/>
          </p15:clr>
        </p15:guide>
        <p15:guide id="27" orient="horz" pos="3362">
          <p15:clr>
            <a:srgbClr val="A4A3A4"/>
          </p15:clr>
        </p15:guide>
        <p15:guide id="28" orient="horz" pos="3839">
          <p15:clr>
            <a:srgbClr val="F26B43"/>
          </p15:clr>
        </p15:guide>
        <p15:guide id="29" orient="horz" pos="4320">
          <p15:clr>
            <a:srgbClr val="F26B43"/>
          </p15:clr>
        </p15:guide>
        <p15:guide id="30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12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17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4.tif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4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17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9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tiff"/><Relationship Id="rId5" Type="http://schemas.openxmlformats.org/officeDocument/2006/relationships/image" Target="../media/image14.png"/><Relationship Id="rId15" Type="http://schemas.openxmlformats.org/officeDocument/2006/relationships/image" Target="../media/image60.png"/><Relationship Id="rId10" Type="http://schemas.openxmlformats.org/officeDocument/2006/relationships/image" Target="../media/image55.tif"/><Relationship Id="rId19" Type="http://schemas.openxmlformats.org/officeDocument/2006/relationships/image" Target="../media/image63.emf"/><Relationship Id="rId4" Type="http://schemas.openxmlformats.org/officeDocument/2006/relationships/image" Target="../media/image18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95"/>
          <a:stretch/>
        </p:blipFill>
        <p:spPr>
          <a:xfrm>
            <a:off x="0" y="4531695"/>
            <a:ext cx="24384000" cy="4403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7620" y="0"/>
            <a:ext cx="4868780" cy="48687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16724"/>
            <a:ext cx="24384000" cy="820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3980" y="-2047"/>
            <a:ext cx="8649084" cy="40203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71472" y="7288997"/>
            <a:ext cx="201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Благотворительная 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digital</a:t>
            </a: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-платформа </a:t>
            </a:r>
            <a:r>
              <a:rPr lang="ru-RU" sz="4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развития </a:t>
            </a: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талантов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97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61197" y="20649"/>
            <a:ext cx="9267986" cy="598231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ЕДПОСЫЛКИ СОЗДАНИЯ"/>
          <p:cNvSpPr txBox="1">
            <a:spLocks noGrp="1"/>
          </p:cNvSpPr>
          <p:nvPr>
            <p:ph type="ctrTitle"/>
          </p:nvPr>
        </p:nvSpPr>
        <p:spPr>
          <a:xfrm>
            <a:off x="1334591" y="905454"/>
            <a:ext cx="12235393" cy="1016826"/>
          </a:xfrm>
          <a:prstGeom prst="rect">
            <a:avLst/>
          </a:prstGeom>
        </p:spPr>
        <p:txBody>
          <a:bodyPr anchor="t"/>
          <a:lstStyle>
            <a:lvl1pPr algn="l" defTabSz="457200">
              <a:defRPr sz="5300" cap="all">
                <a:latin typeface="CSTM XPRMNTL 01"/>
                <a:ea typeface="CSTM XPRMNTL 01"/>
                <a:cs typeface="CSTM XPRMNTL 01"/>
                <a:sym typeface="CSTM XPRMNTL 01"/>
              </a:defRPr>
            </a:lvl1pPr>
          </a:lstStyle>
          <a:p>
            <a:r>
              <a:rPr lang="ru-RU" dirty="0" smtClean="0"/>
              <a:t>КОНТЕКСТ</a:t>
            </a:r>
            <a:endParaRPr dirty="0"/>
          </a:p>
        </p:txBody>
      </p:sp>
      <p:pic>
        <p:nvPicPr>
          <p:cNvPr id="146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-607903" y="2315720"/>
            <a:ext cx="2644141" cy="231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Изображение" descr="Изображение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5395" y="1109220"/>
            <a:ext cx="2028605" cy="1435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osters-by-Magdiel-Lopez-8.jpg" descr="posters-by-Magdiel-Lopez-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9510970" y="6979190"/>
            <a:ext cx="7655738" cy="76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lnTo>
                  <a:pt x="108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9" name="Background copy2.png" descr="Background copy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2249" y="9822221"/>
            <a:ext cx="6112282" cy="51354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" name="Группа"/>
          <p:cNvGrpSpPr/>
          <p:nvPr/>
        </p:nvGrpSpPr>
        <p:grpSpPr>
          <a:xfrm>
            <a:off x="-36403" y="12980118"/>
            <a:ext cx="24456806" cy="501750"/>
            <a:chOff x="0" y="0"/>
            <a:chExt cx="24456804" cy="501749"/>
          </a:xfrm>
        </p:grpSpPr>
        <p:sp>
          <p:nvSpPr>
            <p:cNvPr id="135" name="Прямоугольник"/>
            <p:cNvSpPr/>
            <p:nvPr/>
          </p:nvSpPr>
          <p:spPr>
            <a:xfrm>
              <a:off x="0" y="0"/>
              <a:ext cx="24456805" cy="501750"/>
            </a:xfrm>
            <a:prstGeom prst="rect">
              <a:avLst/>
            </a:prstGeom>
            <a:solidFill>
              <a:srgbClr val="FC0D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36" name="Изображение" descr="Изображение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55832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Изображение" descr="Изображение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002331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Изображение" descr="Изображение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48830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Изображение" descr="Изображение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895330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Изображение" descr="Изображение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341828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Изображение" descr="Изображение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788328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Изображение" descr="Изображение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234827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3" name="Рисунок 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2691" y="-1103"/>
            <a:ext cx="6462435" cy="3003895"/>
          </a:xfrm>
          <a:prstGeom prst="rect">
            <a:avLst/>
          </a:prstGeom>
        </p:spPr>
      </p:pic>
      <p:sp>
        <p:nvSpPr>
          <p:cNvPr id="82" name="Текст 1"/>
          <p:cNvSpPr txBox="1">
            <a:spLocks/>
          </p:cNvSpPr>
          <p:nvPr/>
        </p:nvSpPr>
        <p:spPr>
          <a:xfrm>
            <a:off x="5693784" y="5787163"/>
            <a:ext cx="4562857" cy="59227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30611"/>
              </a:buClr>
              <a:buFont typeface="Wingdings" pitchFamily="2" charset="2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44500" indent="-268288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E30611"/>
              </a:buClr>
              <a:buFont typeface="Arial" pitchFamily="34" charset="0"/>
              <a:buChar char="•"/>
              <a:defRPr lang="en-US" sz="15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722313" indent="-2286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E30611"/>
              </a:buClr>
              <a:buFont typeface="Arial" panose="020B0604020202020204" pitchFamily="34" charset="0"/>
              <a:buChar char="◦"/>
              <a:defRPr lang="en-US" sz="15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1563" indent="-2286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5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436688" indent="-2286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E30611"/>
              </a:buClr>
              <a:buFont typeface="Arial" panose="020B0604020202020204" pitchFamily="34" charset="0"/>
              <a:buChar char="­"/>
              <a:tabLst>
                <a:tab pos="1435100" algn="l"/>
              </a:tabLst>
              <a:defRPr lang="en-US"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</p:txBody>
      </p:sp>
      <p:sp>
        <p:nvSpPr>
          <p:cNvPr id="110" name="Текст 1"/>
          <p:cNvSpPr txBox="1">
            <a:spLocks/>
          </p:cNvSpPr>
          <p:nvPr/>
        </p:nvSpPr>
        <p:spPr>
          <a:xfrm>
            <a:off x="12270077" y="6840717"/>
            <a:ext cx="4774314" cy="250426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30611"/>
              </a:buClr>
              <a:buFont typeface="Wingdings" pitchFamily="2" charset="2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44500" indent="-268288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E30611"/>
              </a:buClr>
              <a:buFont typeface="Arial" pitchFamily="34" charset="0"/>
              <a:buChar char="•"/>
              <a:defRPr lang="en-US" sz="15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722313" indent="-2286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E30611"/>
              </a:buClr>
              <a:buFont typeface="Arial" panose="020B0604020202020204" pitchFamily="34" charset="0"/>
              <a:buChar char="◦"/>
              <a:defRPr lang="en-US" sz="15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1563" indent="-2286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5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436688" indent="-2286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E30611"/>
              </a:buClr>
              <a:buFont typeface="Arial" panose="020B0604020202020204" pitchFamily="34" charset="0"/>
              <a:buChar char="­"/>
              <a:tabLst>
                <a:tab pos="1435100" algn="l"/>
              </a:tabLst>
              <a:defRPr lang="en-US"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Текст 1"/>
          <p:cNvSpPr txBox="1">
            <a:spLocks/>
          </p:cNvSpPr>
          <p:nvPr/>
        </p:nvSpPr>
        <p:spPr>
          <a:xfrm>
            <a:off x="6797167" y="3753361"/>
            <a:ext cx="16277124" cy="3211596"/>
          </a:xfrm>
        </p:spPr>
        <p:txBody>
          <a:bodyPr anchor="t">
            <a:normAutofit/>
          </a:bodyPr>
          <a:lstStyle>
            <a:lvl1pPr marL="685800" marR="0" indent="-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023"/>
              </a:buClr>
              <a:buSzTx/>
              <a:buFont typeface="Arial" panose="020B0604020202020204" pitchFamily="34" charset="0"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defRPr>
            </a:lvl1pPr>
            <a:lvl2pPr marL="571500" marR="0" indent="-571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023"/>
              </a:buClr>
              <a:buSzTx/>
              <a:buFont typeface="Arial" panose="020B0604020202020204" pitchFamily="34" charset="0"/>
              <a:buChar char="•"/>
              <a:tabLst/>
              <a:defRPr sz="44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defRPr>
            </a:lvl2pPr>
            <a:lvl3pPr marL="571500" marR="0" indent="-571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023"/>
              </a:buClr>
              <a:buSzTx/>
              <a:buFont typeface="Arial" panose="020B0604020202020204" pitchFamily="34" charset="0"/>
              <a:buChar char="•"/>
              <a:tabLst/>
              <a:defRPr sz="36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defRPr>
            </a:lvl3pPr>
            <a:lvl4pPr marL="4572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023"/>
              </a:buClr>
              <a:buSzTx/>
              <a:buFont typeface="Arial" panose="020B0604020202020204" pitchFamily="34" charset="0"/>
              <a:buChar char="•"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defRPr>
            </a:lvl4pPr>
            <a:lvl5pPr marL="342900" marR="0" indent="-3429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023"/>
              </a:buClr>
              <a:buSzTx/>
              <a:buFont typeface="Arial" panose="020B0604020202020204" pitchFamily="34" charset="0"/>
              <a:buChar char="•"/>
              <a:tabLst/>
              <a:defRPr sz="20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685800" marR="0" lvl="0" indent="-6858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0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48% россиян думают о своем будущем с беспокойством и тревогой</a:t>
            </a:r>
            <a:r>
              <a:rPr kumimoji="0" lang="ru-RU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*.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Наиболее актуальными страхами населения являются </a:t>
            </a:r>
            <a:r>
              <a:rPr kumimoji="0" lang="ru-RU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 тревога о возможном росте социальной несправедливости между людьми (68% опрошенных) и риск возможного снижения дохода (63%)**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.</a:t>
            </a:r>
          </a:p>
          <a:p>
            <a:pPr marL="685800" marR="0" lvl="0" indent="-6858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0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 Neue"/>
            </a:endParaRPr>
          </a:p>
          <a:p>
            <a:pPr marL="685800" marR="0" lvl="0" indent="-6858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0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62% россиян считают, что в стране сложилась неблагоприятная ситуация для планирования будущего***, </a:t>
            </a:r>
            <a:r>
              <a:rPr kumimoji="0" lang="ru-RU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5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8</a:t>
            </a:r>
            <a:r>
              <a:rPr kumimoji="0" lang="ru-RU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% россиян, подводя итоги года, считает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ru-RU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2019 год тяжелым для страны*</a:t>
            </a:r>
          </a:p>
          <a:p>
            <a:pPr marL="685800" marR="0" lvl="0" indent="-6858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0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 Neue"/>
            </a:endParaRPr>
          </a:p>
          <a:p>
            <a:pPr marL="685800" marR="0" lvl="0" indent="-6858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0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58% россиян не доверяет СМИ.**** Только 3% доверяет рекламе.*****</a:t>
            </a: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02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 Neue"/>
            </a:endParaRPr>
          </a:p>
          <a:p>
            <a:pPr marL="685800" marR="0" lvl="0" indent="-6858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0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185198" y="4170030"/>
            <a:ext cx="39453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anose="020B0604020202020204"/>
                <a:ea typeface="+mj-ea"/>
                <a:cs typeface="+mj-cs"/>
              </a:rPr>
              <a:t>Сохранение пессимизма и недоверия в обществе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805805" y="9367092"/>
            <a:ext cx="157723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/>
                <a:ea typeface="+mj-ea"/>
                <a:cs typeface="+mj-cs"/>
              </a:rPr>
              <a:t>Настоящая помощь от лица компании вызывает настоящее доверие, что позволяет формировать долгосрочную лояльность клиентов.</a:t>
            </a:r>
          </a:p>
          <a:p>
            <a:endParaRPr lang="ru-RU" sz="2800" dirty="0">
              <a:latin typeface="Arial" panose="020B0604020202020204"/>
              <a:ea typeface="+mj-ea"/>
              <a:cs typeface="+mj-cs"/>
            </a:endParaRPr>
          </a:p>
          <a:p>
            <a:r>
              <a:rPr lang="ru-RU" sz="2800" dirty="0">
                <a:latin typeface="Arial" panose="020B0604020202020204"/>
                <a:ea typeface="+mj-ea"/>
                <a:cs typeface="+mj-cs"/>
              </a:rPr>
              <a:t>Через реальную помощь людям мы создаем неценовые преимущества МТС, которые выходят на первый план в ситуации, когда конкурировать ценой уже невозможно. </a:t>
            </a:r>
          </a:p>
        </p:txBody>
      </p:sp>
      <p:sp>
        <p:nvSpPr>
          <p:cNvPr id="68" name="Шеврон 67"/>
          <p:cNvSpPr/>
          <p:nvPr/>
        </p:nvSpPr>
        <p:spPr>
          <a:xfrm rot="5400000">
            <a:off x="9945308" y="5256763"/>
            <a:ext cx="804672" cy="5667002"/>
          </a:xfrm>
          <a:prstGeom prst="chevron">
            <a:avLst>
              <a:gd name="adj" fmla="val 68182"/>
            </a:avLst>
          </a:prstGeom>
          <a:solidFill>
            <a:srgbClr val="ED1F2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defTabSz="1651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Helvetica Neue Medium"/>
            </a:endParaRPr>
          </a:p>
        </p:txBody>
      </p:sp>
      <p:sp>
        <p:nvSpPr>
          <p:cNvPr id="69" name="Шеврон 68"/>
          <p:cNvSpPr/>
          <p:nvPr/>
        </p:nvSpPr>
        <p:spPr>
          <a:xfrm rot="5400000">
            <a:off x="9896632" y="4713287"/>
            <a:ext cx="804672" cy="5667002"/>
          </a:xfrm>
          <a:prstGeom prst="chevron">
            <a:avLst>
              <a:gd name="adj" fmla="val 68182"/>
            </a:avLst>
          </a:prstGeom>
          <a:solidFill>
            <a:srgbClr val="ED1F2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defTabSz="1651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133" y="-35377"/>
            <a:ext cx="5255506" cy="2442885"/>
          </a:xfrm>
          <a:prstGeom prst="rect">
            <a:avLst/>
          </a:prstGeom>
        </p:spPr>
      </p:pic>
      <p:pic>
        <p:nvPicPr>
          <p:cNvPr id="50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38132" y="-2230680"/>
            <a:ext cx="9245777" cy="8781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Background copy2.png" descr="Background copy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2636" y="9492454"/>
            <a:ext cx="9753600" cy="81948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" name="Группа"/>
          <p:cNvGrpSpPr/>
          <p:nvPr/>
        </p:nvGrpSpPr>
        <p:grpSpPr>
          <a:xfrm>
            <a:off x="-36403" y="12980118"/>
            <a:ext cx="24456806" cy="501750"/>
            <a:chOff x="0" y="0"/>
            <a:chExt cx="24456804" cy="501749"/>
          </a:xfrm>
        </p:grpSpPr>
        <p:sp>
          <p:nvSpPr>
            <p:cNvPr id="135" name="Прямоугольник"/>
            <p:cNvSpPr/>
            <p:nvPr/>
          </p:nvSpPr>
          <p:spPr>
            <a:xfrm>
              <a:off x="0" y="0"/>
              <a:ext cx="24456805" cy="501750"/>
            </a:xfrm>
            <a:prstGeom prst="rect">
              <a:avLst/>
            </a:prstGeom>
            <a:solidFill>
              <a:srgbClr val="FC0D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36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55832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002331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448830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895330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341828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788328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234827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ПРЕДПОСЫЛКИ СОЗДАНИЯ"/>
          <p:cNvSpPr txBox="1">
            <a:spLocks noGrp="1"/>
          </p:cNvSpPr>
          <p:nvPr>
            <p:ph type="ctrTitle"/>
          </p:nvPr>
        </p:nvSpPr>
        <p:spPr>
          <a:xfrm>
            <a:off x="1334591" y="905454"/>
            <a:ext cx="12235393" cy="101682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 defTabSz="457200">
              <a:defRPr sz="5300" cap="all">
                <a:latin typeface="CSTM XPRMNTL 01"/>
                <a:ea typeface="CSTM XPRMNTL 01"/>
                <a:cs typeface="CSTM XPRMNTL 01"/>
                <a:sym typeface="CSTM XPRMNTL 01"/>
              </a:defRPr>
            </a:lvl1pPr>
          </a:lstStyle>
          <a:p>
            <a:r>
              <a:rPr lang="ru-RU" dirty="0" smtClean="0"/>
              <a:t>ЦЕЛИ УСТОЙЧИВОГО РАЗВИТИЯ </a:t>
            </a:r>
            <a:br>
              <a:rPr lang="ru-RU" dirty="0" smtClean="0"/>
            </a:br>
            <a:r>
              <a:rPr lang="ru-RU" dirty="0" smtClean="0"/>
              <a:t>И РЕСУРСЫ</a:t>
            </a:r>
            <a:endParaRPr dirty="0"/>
          </a:p>
        </p:txBody>
      </p:sp>
      <p:pic>
        <p:nvPicPr>
          <p:cNvPr id="146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-607903" y="2315720"/>
            <a:ext cx="2644141" cy="231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Изображение" descr="Изображение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5395" y="1109220"/>
            <a:ext cx="2028605" cy="14357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015840" y="11047087"/>
            <a:ext cx="706400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ru-RU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ПРИВЛЕЧЬ В ПРОЕКТ И </a:t>
            </a:r>
            <a:r>
              <a:rPr lang="ru-RU" sz="1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ОБЕСПЕЧИТЬ ЭФФЕКТИВНУЮ КОЛЛАБОРАЦИЮ ВЛАСТИ, БИЗНЕСА И ОБЩЕСТВА </a:t>
            </a:r>
            <a:endParaRPr lang="ru-RU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ЦЕЛЬЮ РЕШЕНИЯ АКТУАЛЬНЫХ СОЦИАЛЬНЫХ ПРОБЛЕМ</a:t>
            </a:r>
            <a:endParaRPr lang="ru-RU" sz="1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0122" y="3288768"/>
            <a:ext cx="70640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БАЗЕ ИНТЕРНЕТ-ТЕХНОЛОГИЙ СОЗДАТЬ МАССОВОЕ ДВИЖЕНИЕ БЛАГОТВОРИТЕЛЕЙ </a:t>
            </a:r>
            <a:r>
              <a:rPr lang="ru-RU" sz="1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ПОМОЩИ ДЕТЯМ </a:t>
            </a:r>
          </a:p>
          <a:p>
            <a:pPr lvl="0" algn="r"/>
            <a:r>
              <a:rPr lang="ru-RU" sz="1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ТЯЖЕЛЫМИ ЗАБОЛЕВАНИЯМИ</a:t>
            </a:r>
            <a:endParaRPr lang="ru-RU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ÐÐ°ÑÑÐ¸Ð½ÐºÐ¸ Ð¿Ð¾ Ð·Ð°Ð¿ÑÐ¾ÑÑ ÑÑÑ Ð¾Ð¾Ð½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695" y="2905412"/>
            <a:ext cx="1695897" cy="16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ÑÑ Ð¾Ð¾Ð½ ÑÐµÐ»Ñ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509" y="4838386"/>
            <a:ext cx="1700246" cy="17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8175" y="4894800"/>
            <a:ext cx="7275956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</a:pPr>
            <a:r>
              <a:rPr lang="ru-RU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СОЗДАТЬ </a:t>
            </a:r>
            <a:r>
              <a:rPr lang="en-US" sz="1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</a:t>
            </a:r>
            <a:r>
              <a:rPr lang="ru-RU" sz="1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-СИСТЕМУ ТВОРЧЕСКИХ ЛИФТОВ </a:t>
            </a:r>
            <a:r>
              <a:rPr lang="ru-RU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ТАЛАНТЛИВОЙ МОЛОДЕЖИ, </a:t>
            </a:r>
          </a:p>
          <a:p>
            <a:pPr algn="r">
              <a:lnSpc>
                <a:spcPct val="115000"/>
              </a:lnSpc>
            </a:pPr>
            <a:r>
              <a:rPr lang="ru-RU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ДАТЬ </a:t>
            </a:r>
            <a:r>
              <a:rPr lang="ru-RU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МАССОВОЙ </a:t>
            </a:r>
            <a:r>
              <a:rPr lang="ru-RU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АУДИТОРИИ ДОСТУП К ЛУЧШИМ ПЕДАГОГАМ </a:t>
            </a:r>
          </a:p>
          <a:p>
            <a:pPr algn="r">
              <a:lnSpc>
                <a:spcPct val="115000"/>
              </a:lnSpc>
            </a:pPr>
            <a:r>
              <a:rPr lang="ru-RU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СОЗДАТЬ ПОЗИТИВНЫЙ ИНТЕРНЕТ-КОНТЕНТ ДЛЯ РАЗВИТИЯ ДЕТЕЙ И ПОДРОСТКОВ</a:t>
            </a:r>
            <a:endParaRPr lang="ru-RU" sz="1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721" y="6794708"/>
            <a:ext cx="1687871" cy="168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81559" y="6981633"/>
            <a:ext cx="7132573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</a:pPr>
            <a:r>
              <a:rPr lang="ru-RU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ПРЕДОСТАВИТЬ </a:t>
            </a:r>
            <a:r>
              <a:rPr lang="ru-RU" sz="1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РАВНЫЕ ВОЗМОЖНОСТИ ДЛЯ ТВОРЧЕСКО-ИНТЕЛЛЕКТУАЛЬНОГО РАЗВИТИЯ</a:t>
            </a:r>
            <a:r>
              <a:rPr lang="ru-RU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ЖИТЕЛЕЙ ВСЕХ РЕГИОНОВ РОССИИ, ПРЕДСТАВИТЕЛЕЙ ВСЕХ СОЦИАЛЬНЫХ СЛОЕВ НАСЕЛЕНИЯ</a:t>
            </a:r>
            <a:endParaRPr lang="ru-RU" sz="1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2" name="Picture 8" descr="ÐÐ°ÑÑÐ¸Ð½ÐºÐ¸ Ð¿Ð¾ Ð·Ð°Ð¿ÑÐ¾ÑÑ ÑÑÑ Ð¾Ð¾Ð½ ÑÐµÐ»Ñ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482" y="8759899"/>
            <a:ext cx="1711277" cy="171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98007" y="9146815"/>
            <a:ext cx="62161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ОБЕСПЕЧИТЬ СИСТЕМУ ПОДДЕРЖКИ И ПОПУЛЯРИЗАЦИИ </a:t>
            </a:r>
            <a:r>
              <a:rPr lang="ru-RU" sz="1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УНИКАЛЬНЫХ ДЛЯ ТЕРРИТОРИЙ РОССИИ КУЛЬТУРНЫХ ЦЕННОСТЕЙ </a:t>
            </a:r>
            <a:r>
              <a:rPr lang="ru-RU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ИНИЦИАТИВ</a:t>
            </a:r>
            <a:endParaRPr lang="ru-RU" sz="1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4" name="Picture 10" descr="ÐÐ°ÑÑÐ¸Ð½ÐºÐ¸ Ð¿Ð¾ Ð·Ð°Ð¿ÑÐ¾ÑÑ ÑÑÑ Ð¾Ð¾Ð½ ÑÐµÐ»Ñ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509" y="10697222"/>
            <a:ext cx="1711277" cy="171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Изображение" descr="Изображение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916" y="6139246"/>
            <a:ext cx="2905743" cy="205657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/>
          <p:cNvSpPr/>
          <p:nvPr/>
        </p:nvSpPr>
        <p:spPr>
          <a:xfrm>
            <a:off x="14649950" y="9910615"/>
            <a:ext cx="3262293" cy="492443"/>
          </a:xfrm>
          <a:prstGeom prst="rect">
            <a:avLst/>
          </a:prstGeom>
          <a:solidFill>
            <a:srgbClr val="A0AD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ФОНДЫ/НКО</a:t>
            </a:r>
            <a:endParaRPr kumimoji="0" lang="ru-RU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591103" y="3841460"/>
            <a:ext cx="3262293" cy="984885"/>
          </a:xfrm>
          <a:prstGeom prst="rect">
            <a:avLst/>
          </a:prstGeom>
          <a:solidFill>
            <a:srgbClr val="A0AD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ТВОРЧЕСКИЕ ПАРТЕРЫ</a:t>
            </a:r>
            <a:endParaRPr kumimoji="0" lang="ru-RU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4571807" y="5618530"/>
            <a:ext cx="3262293" cy="1477328"/>
          </a:xfrm>
          <a:prstGeom prst="rect">
            <a:avLst/>
          </a:prstGeom>
          <a:solidFill>
            <a:srgbClr val="A0AD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ВЛАСТИ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4591103" y="8016073"/>
            <a:ext cx="3262293" cy="984885"/>
          </a:xfrm>
          <a:prstGeom prst="rect">
            <a:avLst/>
          </a:prstGeom>
          <a:solidFill>
            <a:srgbClr val="A0AD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БИЗНЕС-ПАРТНЕРЫ</a:t>
            </a:r>
            <a:endParaRPr kumimoji="0" lang="ru-RU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30523" y="8360679"/>
            <a:ext cx="3575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применение цифровой экспертизы, </a:t>
            </a:r>
            <a:endParaRPr lang="ru-RU" sz="1800" b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ресурсное обеспечение, </a:t>
            </a:r>
            <a:r>
              <a:rPr lang="ru-RU" sz="18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координация</a:t>
            </a:r>
            <a:endParaRPr lang="ru-RU" sz="1800" b="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279476" y="3775481"/>
            <a:ext cx="5563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создание образовательного контента, </a:t>
            </a:r>
            <a:endParaRPr lang="ru-RU" sz="1800" b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оценка </a:t>
            </a:r>
            <a:r>
              <a:rPr lang="ru-RU" sz="18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работ, </a:t>
            </a:r>
            <a:endParaRPr lang="ru-RU" sz="1800" b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8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творческих возможностей, </a:t>
            </a:r>
            <a:endParaRPr lang="ru-RU" sz="1800" b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коммуникационная поддержка</a:t>
            </a:r>
            <a:endParaRPr lang="ru-RU" sz="1800" b="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8279476" y="5456775"/>
            <a:ext cx="59155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информационная и ресурсная поддержка проекта (коммуникации с учебными заведениями, предоставление бесплатных площадок для мероприятий). </a:t>
            </a:r>
            <a:endParaRPr lang="ru-RU" sz="1800" b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Бесплатные </a:t>
            </a:r>
            <a:r>
              <a:rPr lang="ru-RU" sz="18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размещения соц</a:t>
            </a:r>
            <a:r>
              <a:rPr lang="ru-RU" sz="1800" b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наружной </a:t>
            </a:r>
            <a:r>
              <a:rPr lang="ru-RU" sz="18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рекламы</a:t>
            </a:r>
            <a:r>
              <a:rPr lang="ru-RU" sz="1800" b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endParaRPr lang="ru-RU" sz="1800" b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8340836" y="8016073"/>
            <a:ext cx="5715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ресурсная поддержка на территориях присутствия, привлечение доп</a:t>
            </a:r>
            <a:r>
              <a:rPr lang="ru-RU" sz="1800" b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аудитории </a:t>
            </a:r>
            <a:r>
              <a:rPr lang="ru-RU" sz="18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сотрудников.</a:t>
            </a:r>
            <a:endParaRPr lang="ru-RU" sz="18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340836" y="9833670"/>
            <a:ext cx="5563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0" dirty="0">
                <a:latin typeface="Verdana" panose="020B0604030504040204" pitchFamily="34" charset="0"/>
                <a:ea typeface="ヒラギノ角ゴ Pro W3"/>
                <a:cs typeface="Times New Roman" panose="02020603050405020304" pitchFamily="18" charset="0"/>
              </a:rPr>
              <a:t>подбор детей для оказания помощи, отчетность.</a:t>
            </a:r>
            <a:endParaRPr lang="ru-RU" sz="1600" b="0" dirty="0">
              <a:latin typeface="Verdana" panose="020B0604030504040204" pitchFamily="34" charset="0"/>
              <a:ea typeface="ヒラギノ角ゴ Pro W3"/>
              <a:cs typeface="Times New Roman" panose="02020603050405020304" pitchFamily="18" charset="0"/>
            </a:endParaRPr>
          </a:p>
        </p:txBody>
      </p:sp>
      <p:sp>
        <p:nvSpPr>
          <p:cNvPr id="38" name="Линия"/>
          <p:cNvSpPr/>
          <p:nvPr/>
        </p:nvSpPr>
        <p:spPr>
          <a:xfrm flipH="1" flipV="1">
            <a:off x="876931" y="4583021"/>
            <a:ext cx="7255489" cy="0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" name="Линия"/>
          <p:cNvSpPr/>
          <p:nvPr/>
        </p:nvSpPr>
        <p:spPr>
          <a:xfrm flipH="1" flipV="1">
            <a:off x="895219" y="6511322"/>
            <a:ext cx="7255489" cy="0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" name="Линия"/>
          <p:cNvSpPr/>
          <p:nvPr/>
        </p:nvSpPr>
        <p:spPr>
          <a:xfrm flipH="1" flipV="1">
            <a:off x="891753" y="8464292"/>
            <a:ext cx="7255489" cy="0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" name="Линия"/>
          <p:cNvSpPr/>
          <p:nvPr/>
        </p:nvSpPr>
        <p:spPr>
          <a:xfrm flipH="1" flipV="1">
            <a:off x="895218" y="10448081"/>
            <a:ext cx="7255489" cy="0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" name="Линия"/>
          <p:cNvSpPr/>
          <p:nvPr/>
        </p:nvSpPr>
        <p:spPr>
          <a:xfrm flipH="1" flipV="1">
            <a:off x="891753" y="12388628"/>
            <a:ext cx="7255489" cy="0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" name="Линия"/>
          <p:cNvSpPr/>
          <p:nvPr/>
        </p:nvSpPr>
        <p:spPr>
          <a:xfrm flipV="1">
            <a:off x="10227229" y="4583021"/>
            <a:ext cx="1" cy="5973483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7150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Изображение" descr="Изображение"/>
          <p:cNvPicPr>
            <a:picLocks noChangeAspect="1"/>
          </p:cNvPicPr>
          <p:nvPr/>
        </p:nvPicPr>
        <p:blipFill rotWithShape="1">
          <a:blip r:embed="rId2">
            <a:extLst/>
          </a:blip>
          <a:srcRect l="6713"/>
          <a:stretch/>
        </p:blipFill>
        <p:spPr>
          <a:xfrm>
            <a:off x="42530" y="4643951"/>
            <a:ext cx="8837060" cy="69025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" name="Группа"/>
          <p:cNvGrpSpPr/>
          <p:nvPr/>
        </p:nvGrpSpPr>
        <p:grpSpPr>
          <a:xfrm>
            <a:off x="-36403" y="12980119"/>
            <a:ext cx="24456806" cy="501750"/>
            <a:chOff x="0" y="0"/>
            <a:chExt cx="24456804" cy="501749"/>
          </a:xfrm>
        </p:grpSpPr>
        <p:sp>
          <p:nvSpPr>
            <p:cNvPr id="166" name="Прямоугольник"/>
            <p:cNvSpPr/>
            <p:nvPr/>
          </p:nvSpPr>
          <p:spPr>
            <a:xfrm>
              <a:off x="0" y="0"/>
              <a:ext cx="24456805" cy="501750"/>
            </a:xfrm>
            <a:prstGeom prst="rect">
              <a:avLst/>
            </a:prstGeom>
            <a:solidFill>
              <a:srgbClr val="FC0D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pic>
          <p:nvPicPr>
            <p:cNvPr id="167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55832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02331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448830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895330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341828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788328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234827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8" name="Изображение" descr="Изображение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14" y="5730225"/>
            <a:ext cx="6265268" cy="312589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ТВОРЧЕСКАЯ ОНЛАЙН ПЛОЩАДКА…"/>
          <p:cNvSpPr txBox="1"/>
          <p:nvPr/>
        </p:nvSpPr>
        <p:spPr>
          <a:xfrm>
            <a:off x="1148515" y="3992491"/>
            <a:ext cx="559768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600" b="0">
                <a:solidFill>
                  <a:srgbClr val="E93F33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rPr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ТВОРЧЕСКАЯ ОНЛАЙН ПЛОЩАДКА </a:t>
            </a:r>
          </a:p>
          <a:p>
            <a:pPr defTabSz="457200">
              <a:defRPr sz="2600" b="0">
                <a:solidFill>
                  <a:srgbClr val="E93F33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rPr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ЯРКИМ КОНТЕНТОМ</a:t>
            </a:r>
          </a:p>
          <a:p>
            <a:pPr defTabSz="457200">
              <a:defRPr sz="2600" b="0" u="sng">
                <a:solidFill>
                  <a:srgbClr val="0079CD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rPr sz="2600" dirty="0"/>
              <a:t>pokolenie.mts.ru</a:t>
            </a:r>
          </a:p>
        </p:txBody>
      </p:sp>
      <p:sp>
        <p:nvSpPr>
          <p:cNvPr id="180" name="ГРУППЫ В СОЦИАЛЬНЫХ СЕТЯХ…"/>
          <p:cNvSpPr txBox="1"/>
          <p:nvPr/>
        </p:nvSpPr>
        <p:spPr>
          <a:xfrm>
            <a:off x="938883" y="11275229"/>
            <a:ext cx="5907066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400">
                <a:solidFill>
                  <a:srgbClr val="E93F33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ГРУППЫ В СОЦИАЛЬНЫХ СЕТЯХ</a:t>
            </a:r>
          </a:p>
          <a:p>
            <a:pPr defTabSz="457200">
              <a:defRPr sz="2400" b="0" u="sng">
                <a:solidFill>
                  <a:srgbClr val="0078CD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400" dirty="0"/>
              <a:t>https://vk.com/pokoleniye_m</a:t>
            </a:r>
          </a:p>
          <a:p>
            <a:pPr defTabSz="457200">
              <a:defRPr sz="2400" b="0" u="sng">
                <a:solidFill>
                  <a:srgbClr val="0078CD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400" dirty="0"/>
              <a:t>https://www.instagram.com/pokoleniye_m</a:t>
            </a:r>
          </a:p>
        </p:txBody>
      </p:sp>
      <p:pic>
        <p:nvPicPr>
          <p:cNvPr id="184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89251" y="8699457"/>
            <a:ext cx="2794002" cy="952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717827" y="8537095"/>
            <a:ext cx="2387602" cy="1346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Изображение" descr="Изображение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055951" y="9834537"/>
            <a:ext cx="2260602" cy="10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Изображение" descr="Изображение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782107" y="9834537"/>
            <a:ext cx="2006602" cy="1447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Изображение" descr="Изображение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948001" y="11286097"/>
            <a:ext cx="2476502" cy="1206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Изображение" descr="Изображение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1144751" y="10021789"/>
            <a:ext cx="2603502" cy="927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Изображение" descr="Изображение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8839257" y="11197197"/>
            <a:ext cx="1854202" cy="1295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Изображение" descr="Изображение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1108211" y="11678494"/>
            <a:ext cx="2330842" cy="623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6620" y="487767"/>
            <a:ext cx="5866048" cy="1059362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7871424" y="579931"/>
            <a:ext cx="139598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7621" y="1"/>
            <a:ext cx="1941930" cy="194193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-1" y="2441513"/>
            <a:ext cx="12716542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6400" dirty="0">
                <a:solidFill>
                  <a:schemeClr val="bg1"/>
                </a:solidFill>
                <a:latin typeface="CSTM XPRMNTL 01 30082017" charset="0"/>
                <a:ea typeface="CSTM XPRMNTL 01 30082017" charset="0"/>
                <a:cs typeface="CSTM XPRMNTL 01 30082017" charset="0"/>
              </a:rPr>
              <a:t> КАК ЭТО РАБОТАЕТ</a:t>
            </a:r>
            <a:endParaRPr lang="ru-RU" sz="5600" dirty="0">
              <a:solidFill>
                <a:schemeClr val="bg1"/>
              </a:solidFill>
              <a:latin typeface="CSTM XPRMNTL 01 30082017" charset="0"/>
              <a:ea typeface="CSTM XPRMNTL 01 30082017" charset="0"/>
              <a:cs typeface="CSTM XPRMNTL 01 30082017" charset="0"/>
            </a:endParaRPr>
          </a:p>
        </p:txBody>
      </p:sp>
      <p:sp>
        <p:nvSpPr>
          <p:cNvPr id="40" name="Прямая соединительная линия 47"/>
          <p:cNvSpPr/>
          <p:nvPr/>
        </p:nvSpPr>
        <p:spPr>
          <a:xfrm flipH="1" flipV="1">
            <a:off x="7497486" y="271603"/>
            <a:ext cx="27264" cy="127552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miter/>
          </a:ln>
        </p:spPr>
        <p:txBody>
          <a:bodyPr lIns="91438" rIns="91438"/>
          <a:lstStyle/>
          <a:p>
            <a:endParaRPr sz="6000"/>
          </a:p>
        </p:txBody>
      </p:sp>
      <p:sp>
        <p:nvSpPr>
          <p:cNvPr id="33" name="С ДЕТЬМИ РАБОТАЮТ БОЛЕЕ 150 МАСТЕРОВ,…"/>
          <p:cNvSpPr txBox="1"/>
          <p:nvPr/>
        </p:nvSpPr>
        <p:spPr>
          <a:xfrm>
            <a:off x="15981716" y="2973614"/>
            <a:ext cx="7974656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2400" b="0">
                <a:solidFill>
                  <a:srgbClr val="E93F33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rPr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ДЕТЬМИ РАБОТАЮТ БОЛЕЕ </a:t>
            </a:r>
            <a:r>
              <a:rPr lang="ru-RU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МАСТЕРОВ, </a:t>
            </a:r>
            <a:r>
              <a:rPr lang="ru-RU"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ТОМ ЧИСЛЕ:</a:t>
            </a:r>
          </a:p>
        </p:txBody>
      </p:sp>
      <p:pic>
        <p:nvPicPr>
          <p:cNvPr id="34" name="Изображение" descr="Изображение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901547" y="4434289"/>
            <a:ext cx="1198634" cy="6997418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Прямая соединительная линия 47"/>
          <p:cNvSpPr/>
          <p:nvPr/>
        </p:nvSpPr>
        <p:spPr>
          <a:xfrm flipH="1" flipV="1">
            <a:off x="9433233" y="6083098"/>
            <a:ext cx="5796294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miter/>
          </a:ln>
        </p:spPr>
        <p:txBody>
          <a:bodyPr lIns="91438" rIns="91438"/>
          <a:lstStyle/>
          <a:p>
            <a:endParaRPr sz="6000"/>
          </a:p>
        </p:txBody>
      </p:sp>
      <p:pic>
        <p:nvPicPr>
          <p:cNvPr id="196" name="shutterstock_1050344618.png" descr="shutterstock_1050344618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83545">
            <a:off x="10004246" y="-3285259"/>
            <a:ext cx="5892508" cy="7578314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ТВОРЧЕСКАЯ ОНЛАЙН ПЛОЩАДКА…"/>
          <p:cNvSpPr txBox="1"/>
          <p:nvPr/>
        </p:nvSpPr>
        <p:spPr>
          <a:xfrm>
            <a:off x="9667308" y="5333139"/>
            <a:ext cx="519693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600" b="0">
                <a:solidFill>
                  <a:srgbClr val="E93F33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rPr lang="ru-RU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ПАРТНЕРЫ ПРОЕКТА:</a:t>
            </a:r>
            <a:endParaRPr sz="4000" dirty="0"/>
          </a:p>
        </p:txBody>
      </p:sp>
      <p:sp>
        <p:nvSpPr>
          <p:cNvPr id="42" name="ТВОРЧЕСКАЯ ОНЛАЙН ПЛОЩАДКА…"/>
          <p:cNvSpPr txBox="1"/>
          <p:nvPr/>
        </p:nvSpPr>
        <p:spPr>
          <a:xfrm>
            <a:off x="9453413" y="6719894"/>
            <a:ext cx="5978830" cy="3303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2600" b="0">
                <a:solidFill>
                  <a:srgbClr val="E93F33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ПРОВОДЯТ МАСТЕР-КЛАССЫ ДЛЯ ДЕТЕЙ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>
              <a:defRPr sz="2600" b="0">
                <a:solidFill>
                  <a:srgbClr val="E93F33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>
              <a:defRPr sz="2600" b="0">
                <a:solidFill>
                  <a:srgbClr val="E93F33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ОТБИРАЮТ ПОБЕДИТЕЛЕЙ, ПРЕДОСТАВЛЯЮТ СТАЖИРОВКИ</a:t>
            </a:r>
          </a:p>
          <a:p>
            <a:pPr defTabSz="457200">
              <a:defRPr sz="2600" b="0">
                <a:solidFill>
                  <a:srgbClr val="E93F33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>
              <a:defRPr sz="2600" b="0">
                <a:solidFill>
                  <a:srgbClr val="E93F33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ОТКРЫВАЮТ  МЕРОПРИЯТИЯ В РЕГИОНАХ</a:t>
            </a:r>
          </a:p>
        </p:txBody>
      </p:sp>
      <p:pic>
        <p:nvPicPr>
          <p:cNvPr id="43" name="Picture 2" descr="D784ED6AE7064A84BA273C08CE1248F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5220" y="-2346944"/>
            <a:ext cx="5302060" cy="503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9"/>
          <a:srcRect l="38750" t="14074" r="39062" b="53889"/>
          <a:stretch/>
        </p:blipFill>
        <p:spPr>
          <a:xfrm>
            <a:off x="21463033" y="8486132"/>
            <a:ext cx="1835118" cy="1490496"/>
          </a:xfrm>
          <a:prstGeom prst="rect">
            <a:avLst/>
          </a:prstGeom>
        </p:spPr>
      </p:pic>
      <p:pic>
        <p:nvPicPr>
          <p:cNvPr id="44" name="Изображение" descr="Изображение"/>
          <p:cNvPicPr>
            <a:picLocks noChangeAspect="1"/>
          </p:cNvPicPr>
          <p:nvPr/>
        </p:nvPicPr>
        <p:blipFill rotWithShape="1">
          <a:blip r:embed="rId20">
            <a:extLst/>
          </a:blip>
          <a:srcRect r="49692"/>
          <a:stretch/>
        </p:blipFill>
        <p:spPr>
          <a:xfrm>
            <a:off x="16924241" y="4059003"/>
            <a:ext cx="3917786" cy="210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Изображение" descr="Изображение"/>
          <p:cNvPicPr>
            <a:picLocks noChangeAspect="1"/>
          </p:cNvPicPr>
          <p:nvPr/>
        </p:nvPicPr>
        <p:blipFill rotWithShape="1">
          <a:blip r:embed="rId20">
            <a:extLst/>
          </a:blip>
          <a:srcRect l="75782"/>
          <a:stretch/>
        </p:blipFill>
        <p:spPr>
          <a:xfrm>
            <a:off x="20765323" y="4043429"/>
            <a:ext cx="1886010" cy="210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1"/>
          <a:srcRect l="49899"/>
          <a:stretch/>
        </p:blipFill>
        <p:spPr>
          <a:xfrm>
            <a:off x="18908460" y="6256906"/>
            <a:ext cx="3903596" cy="215817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1"/>
          <a:srcRect r="76622"/>
          <a:stretch/>
        </p:blipFill>
        <p:spPr>
          <a:xfrm>
            <a:off x="17002149" y="6238034"/>
            <a:ext cx="1821458" cy="21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Группа"/>
          <p:cNvGrpSpPr/>
          <p:nvPr/>
        </p:nvGrpSpPr>
        <p:grpSpPr>
          <a:xfrm>
            <a:off x="-36403" y="12980118"/>
            <a:ext cx="24456806" cy="501750"/>
            <a:chOff x="0" y="0"/>
            <a:chExt cx="24456804" cy="501749"/>
          </a:xfrm>
        </p:grpSpPr>
        <p:sp>
          <p:nvSpPr>
            <p:cNvPr id="198" name="Прямоугольник"/>
            <p:cNvSpPr/>
            <p:nvPr/>
          </p:nvSpPr>
          <p:spPr>
            <a:xfrm>
              <a:off x="0" y="0"/>
              <a:ext cx="24456805" cy="501750"/>
            </a:xfrm>
            <a:prstGeom prst="rect">
              <a:avLst/>
            </a:prstGeom>
            <a:solidFill>
              <a:srgbClr val="FC0D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99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55832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02331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448830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895330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341828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88328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234827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7" name="ВОЗМОЖНОСТИ ДЛЯ ПОБЕДИТЕЛЕЙ"/>
          <p:cNvSpPr txBox="1">
            <a:spLocks noGrp="1"/>
          </p:cNvSpPr>
          <p:nvPr>
            <p:ph type="ctrTitle"/>
          </p:nvPr>
        </p:nvSpPr>
        <p:spPr>
          <a:xfrm>
            <a:off x="1334591" y="1083254"/>
            <a:ext cx="12235393" cy="1016826"/>
          </a:xfrm>
          <a:prstGeom prst="rect">
            <a:avLst/>
          </a:prstGeom>
        </p:spPr>
        <p:txBody>
          <a:bodyPr anchor="t"/>
          <a:lstStyle>
            <a:lvl1pPr algn="l" defTabSz="429768">
              <a:defRPr sz="4982" cap="all">
                <a:latin typeface="CSTM XPRMNTL 01"/>
                <a:ea typeface="CSTM XPRMNTL 01"/>
                <a:cs typeface="CSTM XPRMNTL 01"/>
                <a:sym typeface="CSTM XPRMNTL 01"/>
              </a:defRPr>
            </a:lvl1pPr>
          </a:lstStyle>
          <a:p>
            <a:r>
              <a:t>ВОЗМОЖНОСТИ ДЛЯ ПОБЕДИТЕЛЕЙ</a:t>
            </a:r>
          </a:p>
        </p:txBody>
      </p:sp>
      <p:pic>
        <p:nvPicPr>
          <p:cNvPr id="208" name="Изображение" descr="Изображение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5395" y="1109220"/>
            <a:ext cx="2028605" cy="1435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-607903" y="2315720"/>
            <a:ext cx="2644141" cy="231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Background copy2.png" descr="Background copy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8659224"/>
            <a:ext cx="1632502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ПОБЕДИТЕЛИ ОНЛАЙН-КОНКУРСОВ…"/>
          <p:cNvSpPr txBox="1"/>
          <p:nvPr/>
        </p:nvSpPr>
        <p:spPr>
          <a:xfrm>
            <a:off x="1334591" y="3372360"/>
            <a:ext cx="10171048" cy="2910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43484">
              <a:defRPr sz="4171" b="0">
                <a:solidFill>
                  <a:srgbClr val="FC0D1B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t>ПОБЕДИТЕЛИ ОНЛАЙН-КОНКУРСОВ </a:t>
            </a:r>
          </a:p>
          <a:p>
            <a:pPr algn="l" defTabSz="443484">
              <a:defRPr sz="4171" b="0">
                <a:solidFill>
                  <a:srgbClr val="FC0D1B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t>«ПОКОЛЕНИЯ М» ПОЛУЧАЮТ </a:t>
            </a:r>
          </a:p>
          <a:p>
            <a:pPr algn="l" defTabSz="443484">
              <a:defRPr sz="4171" b="0">
                <a:solidFill>
                  <a:srgbClr val="FC0D1B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t>НЕВЕРОЯТНЫЕ ВОЗМОЖНОСТИ:</a:t>
            </a:r>
          </a:p>
        </p:txBody>
      </p:sp>
      <p:sp>
        <p:nvSpPr>
          <p:cNvPr id="212" name="Выставки в крупнейших художественных музеях страны…"/>
          <p:cNvSpPr txBox="1"/>
          <p:nvPr/>
        </p:nvSpPr>
        <p:spPr>
          <a:xfrm>
            <a:off x="1334591" y="5895769"/>
            <a:ext cx="8348399" cy="5935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12597" lvl="1" indent="-212597" algn="l" defTabSz="425195">
              <a:buSzPct val="40000"/>
              <a:buBlip>
                <a:blip r:embed="rId6"/>
              </a:buBlip>
              <a:defRPr sz="2232" b="0">
                <a:latin typeface="Verdana"/>
                <a:ea typeface="Verdana"/>
                <a:cs typeface="Verdana"/>
                <a:sym typeface="Verdana"/>
              </a:defRPr>
            </a:pPr>
            <a:r>
              <a:t>Выставки в крупнейших художественных музеях страны</a:t>
            </a:r>
          </a:p>
          <a:p>
            <a:pPr algn="l" defTabSz="425195">
              <a:defRPr sz="2232" b="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212597" lvl="1" indent="-212597" algn="l" defTabSz="425195">
              <a:buSzPct val="40000"/>
              <a:buBlip>
                <a:blip r:embed="rId6"/>
              </a:buBlip>
              <a:defRPr sz="2232" b="0">
                <a:latin typeface="Verdana"/>
                <a:ea typeface="Verdana"/>
                <a:cs typeface="Verdana"/>
                <a:sym typeface="Verdana"/>
              </a:defRPr>
            </a:pPr>
            <a:r>
              <a:t>Стажировки на крупнейших анимационных, кино- и фотостудиях страны</a:t>
            </a:r>
          </a:p>
          <a:p>
            <a:pPr marL="212597" lvl="1" indent="-212597" algn="l" defTabSz="425195">
              <a:buSzPct val="40000"/>
              <a:buBlip>
                <a:blip r:embed="rId6"/>
              </a:buBlip>
              <a:defRPr sz="2232" b="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212597" lvl="1" indent="-212597" algn="l" defTabSz="425195">
              <a:buSzPct val="40000"/>
              <a:buBlip>
                <a:blip r:embed="rId6"/>
              </a:buBlip>
              <a:defRPr sz="2232" b="0">
                <a:latin typeface="Verdana"/>
                <a:ea typeface="Verdana"/>
                <a:cs typeface="Verdana"/>
                <a:sym typeface="Verdana"/>
              </a:defRPr>
            </a:pPr>
            <a:r>
              <a:t>Выступления на одной сцене с легендарными «Непоседами», со звездами шоу «Голос.Дети»</a:t>
            </a:r>
          </a:p>
          <a:p>
            <a:pPr marL="212597" lvl="1" indent="-212597" algn="l" defTabSz="425195">
              <a:buSzPct val="40000"/>
              <a:buBlip>
                <a:blip r:embed="rId6"/>
              </a:buBlip>
              <a:defRPr sz="2232" b="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212597" lvl="1" indent="-212597" algn="l" defTabSz="425195">
              <a:buSzPct val="40000"/>
              <a:buBlip>
                <a:blip r:embed="rId6"/>
              </a:buBlip>
              <a:defRPr sz="2232" b="0">
                <a:latin typeface="Verdana"/>
                <a:ea typeface="Verdana"/>
                <a:cs typeface="Verdana"/>
                <a:sym typeface="Verdana"/>
              </a:defRPr>
            </a:pPr>
            <a:r>
              <a:t>Создание собственной коллекции под руководством топ-дизайнеров Вячеслава Зайцева, Игоря Гуляева, Даши Гаузер и показ в рамках главной недели моды страны Mercedes-Benz Fashion Week Russia </a:t>
            </a:r>
          </a:p>
          <a:p>
            <a:pPr marL="212597" lvl="1" indent="-212597" algn="l" defTabSz="425195">
              <a:buSzPct val="40000"/>
              <a:buBlip>
                <a:blip r:embed="rId6"/>
              </a:buBlip>
              <a:defRPr sz="2232" b="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212597" lvl="1" indent="-212597" algn="l" defTabSz="425195">
              <a:buSzPct val="40000"/>
              <a:buBlip>
                <a:blip r:embed="rId6"/>
              </a:buBlip>
              <a:defRPr sz="2232" b="0">
                <a:latin typeface="Verdana"/>
                <a:ea typeface="Verdana"/>
                <a:cs typeface="Verdana"/>
                <a:sym typeface="Verdana"/>
              </a:defRPr>
            </a:pPr>
            <a:r>
              <a:t>Личные уроки от Полины Гагариной</a:t>
            </a:r>
          </a:p>
          <a:p>
            <a:pPr marL="212597" lvl="1" indent="-212597" algn="l" defTabSz="425195">
              <a:buSzPct val="40000"/>
              <a:buBlip>
                <a:blip r:embed="rId6"/>
              </a:buBlip>
              <a:defRPr sz="2232" b="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212597" lvl="1" indent="-212597" algn="l" defTabSz="425195">
              <a:buSzPct val="40000"/>
              <a:buBlip>
                <a:blip r:embed="rId6"/>
              </a:buBlip>
              <a:defRPr sz="2232" b="0">
                <a:latin typeface="Verdana"/>
                <a:ea typeface="Verdana"/>
                <a:cs typeface="Verdana"/>
                <a:sym typeface="Verdana"/>
              </a:defRPr>
            </a:pPr>
            <a:r>
              <a:t>И другое</a:t>
            </a:r>
          </a:p>
        </p:txBody>
      </p:sp>
      <p:sp>
        <p:nvSpPr>
          <p:cNvPr id="213" name="ТВОРЧЕСКИЕ ЛИФТЫ УЖЕ РАБОТАЮТ"/>
          <p:cNvSpPr txBox="1"/>
          <p:nvPr/>
        </p:nvSpPr>
        <p:spPr>
          <a:xfrm>
            <a:off x="11978580" y="3372360"/>
            <a:ext cx="10171048" cy="1909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29768">
              <a:defRPr sz="4041" b="0">
                <a:solidFill>
                  <a:srgbClr val="FC0D1B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lvl1pPr>
          </a:lstStyle>
          <a:p>
            <a:r>
              <a:t>ТВОРЧЕСКИЕ ЛИФТЫ УЖЕ РАБОТАЮТ</a:t>
            </a:r>
          </a:p>
        </p:txBody>
      </p:sp>
      <p:sp>
        <p:nvSpPr>
          <p:cNvPr id="214" name="Прямоугольник"/>
          <p:cNvSpPr/>
          <p:nvPr/>
        </p:nvSpPr>
        <p:spPr>
          <a:xfrm>
            <a:off x="11607238" y="3491785"/>
            <a:ext cx="26751" cy="9075190"/>
          </a:xfrm>
          <a:prstGeom prst="rect">
            <a:avLst/>
          </a:prstGeom>
          <a:solidFill>
            <a:srgbClr val="FC0D1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400" b="0">
                <a:solidFill>
                  <a:srgbClr val="FC0D1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16" name="shutterstock_1050344618.png" descr="shutterstock_1050344618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83545">
            <a:off x="14365072" y="-4394080"/>
            <a:ext cx="6495791" cy="835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Изображение" descr="Изображение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071210" y="9073252"/>
            <a:ext cx="8348399" cy="2042055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ВАДИМ ФОМИН (КРАСНОДАР), НАСТЯ СИТДИКОВА (САМАРА), КАТЯ БУЛУЕВА (УЛАН-УДЭ)…"/>
          <p:cNvSpPr txBox="1"/>
          <p:nvPr/>
        </p:nvSpPr>
        <p:spPr>
          <a:xfrm>
            <a:off x="12071210" y="11251234"/>
            <a:ext cx="8348399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400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ВАДИМ ФОМИН (КРАСНОДАР), НАСТЯ СИТДИКОВА (САМАРА), КАТЯ БУЛУЕВА (УЛАН-УДЭ</a:t>
            </a:r>
            <a:r>
              <a:rPr b="0"/>
              <a:t>)</a:t>
            </a:r>
          </a:p>
          <a:p>
            <a:pPr algn="l" defTabSz="457200">
              <a:defRPr sz="1400" b="0">
                <a:solidFill>
                  <a:srgbClr val="FD7479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 </a:t>
            </a:r>
          </a:p>
          <a:p>
            <a:pPr algn="l" defTabSz="457200">
              <a:defRPr sz="1400">
                <a:solidFill>
                  <a:srgbClr val="0F0F0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Под руководством Вячеслава Зайцева, Игоря  Гуляева и Даши Гаузер создали коллекции одежды </a:t>
            </a:r>
            <a:r>
              <a:rPr b="0"/>
              <a:t>и представили на главной неделе моды страны - Mercedes-Benz Fashion Week Russia</a:t>
            </a:r>
          </a:p>
        </p:txBody>
      </p:sp>
      <p:pic>
        <p:nvPicPr>
          <p:cNvPr id="219" name="Изображение" descr="Изображение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0492" y="4718392"/>
            <a:ext cx="4491575" cy="2993214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20 победителей проекта из 16 городов России…"/>
          <p:cNvSpPr txBox="1"/>
          <p:nvPr/>
        </p:nvSpPr>
        <p:spPr>
          <a:xfrm>
            <a:off x="12023707" y="7788474"/>
            <a:ext cx="481182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 cap="all">
                <a:solidFill>
                  <a:srgbClr val="E93F33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20 победителей проекта из 16 городов России</a:t>
            </a:r>
          </a:p>
          <a:p>
            <a:pPr algn="l">
              <a:defRPr sz="1900" b="0">
                <a:latin typeface="Tahoma"/>
                <a:ea typeface="Tahoma"/>
                <a:cs typeface="Tahoma"/>
                <a:sym typeface="Tahoma"/>
              </a:defRPr>
            </a:pPr>
            <a:r>
              <a:t>Выставили свои работы в Третьяковской галерее</a:t>
            </a:r>
          </a:p>
        </p:txBody>
      </p:sp>
      <p:pic>
        <p:nvPicPr>
          <p:cNvPr id="221" name="Изображение" descr="Изображение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600368" y="9074385"/>
            <a:ext cx="3320776" cy="212870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ДАНИЛ ПЛУЖНИКОВ (СОЧИ)…"/>
          <p:cNvSpPr txBox="1"/>
          <p:nvPr/>
        </p:nvSpPr>
        <p:spPr>
          <a:xfrm>
            <a:off x="20704651" y="11199934"/>
            <a:ext cx="3112209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500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ДАНИЛ ПЛУЖНИКОВ (СОЧИ)</a:t>
            </a:r>
          </a:p>
          <a:p>
            <a:pPr algn="l" defTabSz="457200">
              <a:defRPr sz="1500">
                <a:solidFill>
                  <a:srgbClr val="0F0F0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defRPr sz="1500">
                <a:solidFill>
                  <a:srgbClr val="0F0F0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defRPr sz="1500" b="0">
                <a:solidFill>
                  <a:srgbClr val="0F0F0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Стал победителем популярного шоу </a:t>
            </a:r>
            <a:r>
              <a:rPr b="1"/>
              <a:t>«ГОЛОС.Дети».</a:t>
            </a:r>
          </a:p>
        </p:txBody>
      </p:sp>
      <p:pic>
        <p:nvPicPr>
          <p:cNvPr id="223" name="Изображение" descr="Изображение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502067" y="4718392"/>
            <a:ext cx="7891199" cy="299321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ГЛЕБ РУСАКОВ (ИШИМ, ТЮМЕНСКАЯ ОБЛ), ЛЕОНИД БОРЗОВ (МОСКВА)…"/>
          <p:cNvSpPr txBox="1"/>
          <p:nvPr/>
        </p:nvSpPr>
        <p:spPr>
          <a:xfrm>
            <a:off x="17008182" y="7906622"/>
            <a:ext cx="730878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500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ГЛЕБ РУСАКОВ (ИШИМ, ТЮМЕНСКАЯ ОБЛ), ЛЕОНИД БОРЗОВ (МОСКВА)</a:t>
            </a:r>
          </a:p>
          <a:p>
            <a:pPr algn="l" defTabSz="457200">
              <a:defRPr sz="15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defRPr sz="1500" b="0">
                <a:latin typeface="Tahoma"/>
                <a:ea typeface="Tahoma"/>
                <a:cs typeface="Tahoma"/>
                <a:sym typeface="Tahoma"/>
              </a:defRPr>
            </a:pPr>
            <a:r>
              <a:t>Прошли </a:t>
            </a:r>
            <a:r>
              <a:rPr b="1"/>
              <a:t>стажировку на кинокомпании RFG </a:t>
            </a:r>
            <a:r>
              <a:t>и приняли участие в сьемках коммерческого фильма</a:t>
            </a:r>
            <a:endParaRPr b="1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Background copy2.png" descr="Background copy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76" y="9848719"/>
            <a:ext cx="8102776" cy="680781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extBox 80"/>
          <p:cNvSpPr txBox="1"/>
          <p:nvPr/>
        </p:nvSpPr>
        <p:spPr>
          <a:xfrm>
            <a:off x="10204773" y="2961965"/>
            <a:ext cx="13760130" cy="2769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defRPr sz="2800" b="0" spc="-10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800" dirty="0"/>
              <a:t>Каждую </a:t>
            </a:r>
            <a:r>
              <a:rPr sz="2800" dirty="0" err="1"/>
              <a:t>детскую</a:t>
            </a:r>
            <a:r>
              <a:rPr sz="2800" dirty="0"/>
              <a:t> </a:t>
            </a:r>
            <a:r>
              <a:rPr sz="2800" dirty="0" err="1"/>
              <a:t>активность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онлайн-площадках</a:t>
            </a:r>
            <a:r>
              <a:rPr sz="2800" dirty="0"/>
              <a:t> «</a:t>
            </a:r>
            <a:r>
              <a:rPr sz="2800" dirty="0" err="1"/>
              <a:t>Поколения</a:t>
            </a:r>
            <a:r>
              <a:rPr sz="2800" dirty="0"/>
              <a:t> М» </a:t>
            </a:r>
          </a:p>
          <a:p>
            <a:pPr>
              <a:defRPr sz="2800" b="0" spc="-10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800" dirty="0"/>
              <a:t>— </a:t>
            </a:r>
            <a:r>
              <a:rPr sz="2800" dirty="0" err="1"/>
              <a:t>выложенную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конкурс</a:t>
            </a:r>
            <a:r>
              <a:rPr sz="2800" dirty="0"/>
              <a:t> </a:t>
            </a:r>
            <a:r>
              <a:rPr sz="2800" dirty="0" err="1"/>
              <a:t>творческую</a:t>
            </a:r>
            <a:r>
              <a:rPr sz="2800" dirty="0"/>
              <a:t> </a:t>
            </a:r>
            <a:r>
              <a:rPr sz="2800" dirty="0" err="1"/>
              <a:t>работу</a:t>
            </a:r>
            <a:r>
              <a:rPr sz="2800" dirty="0"/>
              <a:t>, </a:t>
            </a:r>
            <a:r>
              <a:rPr sz="2800" dirty="0" err="1"/>
              <a:t>лайк</a:t>
            </a:r>
            <a:r>
              <a:rPr sz="2800" dirty="0"/>
              <a:t> </a:t>
            </a:r>
            <a:r>
              <a:rPr sz="2800" dirty="0" err="1"/>
              <a:t>или</a:t>
            </a:r>
            <a:r>
              <a:rPr sz="2800" dirty="0"/>
              <a:t> </a:t>
            </a:r>
            <a:r>
              <a:rPr sz="2800" dirty="0" err="1"/>
              <a:t>репост</a:t>
            </a:r>
            <a:r>
              <a:rPr sz="2800" dirty="0"/>
              <a:t> — </a:t>
            </a:r>
          </a:p>
          <a:p>
            <a:pPr>
              <a:defRPr sz="2800" b="0" spc="-10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2800" dirty="0"/>
          </a:p>
          <a:p>
            <a:pPr>
              <a:defRPr sz="2800" spc="-10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800" dirty="0"/>
              <a:t>МТС </a:t>
            </a:r>
            <a:r>
              <a:rPr sz="2800" dirty="0" err="1"/>
              <a:t>переводит</a:t>
            </a:r>
            <a:r>
              <a:rPr sz="2800" dirty="0"/>
              <a:t> в </a:t>
            </a:r>
            <a:r>
              <a:rPr sz="2800" dirty="0" err="1"/>
              <a:t>реальные</a:t>
            </a:r>
            <a:r>
              <a:rPr sz="2800" dirty="0"/>
              <a:t> </a:t>
            </a:r>
            <a:r>
              <a:rPr sz="2800" dirty="0" err="1"/>
              <a:t>деньги</a:t>
            </a:r>
            <a:r>
              <a:rPr sz="2800" dirty="0"/>
              <a:t> по </a:t>
            </a:r>
            <a:r>
              <a:rPr sz="2800" dirty="0" err="1"/>
              <a:t>курсу</a:t>
            </a:r>
            <a:r>
              <a:rPr sz="2800" dirty="0"/>
              <a:t> «</a:t>
            </a:r>
            <a:r>
              <a:rPr sz="2800" dirty="0" err="1"/>
              <a:t>одно</a:t>
            </a:r>
            <a:r>
              <a:rPr sz="2800" dirty="0"/>
              <a:t> </a:t>
            </a:r>
            <a:r>
              <a:rPr sz="2800" dirty="0" err="1"/>
              <a:t>действие</a:t>
            </a:r>
            <a:r>
              <a:rPr sz="2800" dirty="0"/>
              <a:t>» = 1 </a:t>
            </a:r>
            <a:r>
              <a:rPr sz="2800" dirty="0" err="1"/>
              <a:t>рубль</a:t>
            </a:r>
            <a:r>
              <a:rPr sz="2800" dirty="0"/>
              <a:t> </a:t>
            </a:r>
          </a:p>
          <a:p>
            <a:pPr>
              <a:defRPr sz="2800" b="0" spc="-10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800" dirty="0"/>
              <a:t>и </a:t>
            </a:r>
            <a:r>
              <a:rPr sz="2800" dirty="0" err="1"/>
              <a:t>направляет</a:t>
            </a:r>
            <a:r>
              <a:rPr sz="2800" dirty="0"/>
              <a:t> </a:t>
            </a:r>
            <a:r>
              <a:rPr sz="2800" dirty="0" err="1"/>
              <a:t>благотворительным</a:t>
            </a:r>
            <a:r>
              <a:rPr sz="2800" dirty="0"/>
              <a:t> </a:t>
            </a:r>
            <a:r>
              <a:rPr sz="2800" dirty="0" err="1"/>
              <a:t>фондам-партнерам</a:t>
            </a:r>
            <a:r>
              <a:rPr sz="2800" dirty="0"/>
              <a:t> </a:t>
            </a:r>
          </a:p>
          <a:p>
            <a:pPr>
              <a:defRPr sz="2800" b="0" spc="-10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лечение</a:t>
            </a:r>
            <a:r>
              <a:rPr sz="2800" dirty="0"/>
              <a:t> </a:t>
            </a:r>
            <a:r>
              <a:rPr sz="2800" dirty="0" err="1"/>
              <a:t>детей</a:t>
            </a:r>
            <a:endParaRPr sz="2800" dirty="0"/>
          </a:p>
        </p:txBody>
      </p:sp>
      <p:sp>
        <p:nvSpPr>
          <p:cNvPr id="229" name="Прямоугольник 45"/>
          <p:cNvSpPr/>
          <p:nvPr/>
        </p:nvSpPr>
        <p:spPr>
          <a:xfrm>
            <a:off x="10204773" y="6044854"/>
            <a:ext cx="14179230" cy="1046436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defRPr sz="2800" b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800"/>
              <a:t>ТВОРЧЕСКИМИ АКТИВНОСТЯМИ </a:t>
            </a:r>
          </a:p>
          <a:p>
            <a:pPr>
              <a:defRPr sz="2800" b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800"/>
              <a:t>УЧАСТНИКИ «ПОКОЛЕНИЯ М» ПОМОГАЮТ СПАСАТЬ ЖИЗНИ СВЕРСТНИКОВ </a:t>
            </a:r>
          </a:p>
        </p:txBody>
      </p:sp>
      <p:sp>
        <p:nvSpPr>
          <p:cNvPr id="230" name="Прямоугольник 46"/>
          <p:cNvSpPr txBox="1"/>
          <p:nvPr/>
        </p:nvSpPr>
        <p:spPr>
          <a:xfrm>
            <a:off x="652325" y="8426581"/>
            <a:ext cx="7439302" cy="215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defRPr sz="72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7200" dirty="0"/>
              <a:t>63</a:t>
            </a:r>
            <a:r>
              <a:rPr sz="7200" dirty="0"/>
              <a:t> ОПЕРАЦИ</a:t>
            </a:r>
            <a:r>
              <a:rPr lang="ru-RU" sz="7200" dirty="0"/>
              <a:t>И</a:t>
            </a:r>
            <a:endParaRPr sz="7200" dirty="0"/>
          </a:p>
          <a:p>
            <a:pPr>
              <a:defRPr sz="2800" b="0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800" dirty="0"/>
              <a:t>ДЛЯ ТЯЖЕЛОБОЛЬНЫХ ДЕТЕЙ</a:t>
            </a:r>
          </a:p>
          <a:p>
            <a:pPr>
              <a:defRPr sz="2800" b="0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800" dirty="0"/>
              <a:t>СДЕЛАНО ЗА </a:t>
            </a:r>
            <a:r>
              <a:rPr lang="ru-RU" sz="2800" dirty="0"/>
              <a:t>6 ЛЕТ</a:t>
            </a:r>
            <a:endParaRPr sz="2800" dirty="0"/>
          </a:p>
        </p:txBody>
      </p:sp>
      <p:grpSp>
        <p:nvGrpSpPr>
          <p:cNvPr id="233" name="Прямоугольник 2"/>
          <p:cNvGrpSpPr/>
          <p:nvPr/>
        </p:nvGrpSpPr>
        <p:grpSpPr>
          <a:xfrm>
            <a:off x="1" y="2705099"/>
            <a:ext cx="8743950" cy="4392540"/>
            <a:chOff x="0" y="-1"/>
            <a:chExt cx="8743950" cy="4392538"/>
          </a:xfrm>
        </p:grpSpPr>
        <p:sp>
          <p:nvSpPr>
            <p:cNvPr id="231" name="Прямоугольник"/>
            <p:cNvSpPr/>
            <p:nvPr/>
          </p:nvSpPr>
          <p:spPr>
            <a:xfrm>
              <a:off x="0" y="-1"/>
              <a:ext cx="8743950" cy="4392538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40" tIns="91440" rIns="91440" bIns="91440" numCol="1" anchor="ctr">
              <a:noAutofit/>
            </a:bodyPr>
            <a:lstStyle/>
            <a:p>
              <a:pPr>
                <a:defRPr sz="3600" b="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 sz="7200"/>
            </a:p>
          </p:txBody>
        </p:sp>
        <p:sp>
          <p:nvSpPr>
            <p:cNvPr id="232" name="МТС СОЗДАЕТ И ПРОДВИГАЕТ…"/>
            <p:cNvSpPr txBox="1"/>
            <p:nvPr/>
          </p:nvSpPr>
          <p:spPr>
            <a:xfrm>
              <a:off x="320588" y="872829"/>
              <a:ext cx="8423362" cy="2646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40" tIns="91440" rIns="91440" bIns="91440" numCol="1" anchor="ctr">
              <a:spAutoFit/>
            </a:bodyPr>
            <a:lstStyle/>
            <a:p>
              <a:pPr>
                <a:defRPr sz="3600" b="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4000" dirty="0"/>
                <a:t>МТС СОЗДАЕТ И ПРОДВИГАЕТ</a:t>
              </a:r>
            </a:p>
            <a:p>
              <a:pPr>
                <a:defRPr sz="3600" b="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4000" dirty="0"/>
                <a:t>НОВЫЕ ТЕХНОЛОГИЧНЫЕ ИНСТРУМЕНТЫ БЛАГОТВОРИТЕЛЬНОСТИ</a:t>
              </a:r>
            </a:p>
          </p:txBody>
        </p:sp>
      </p:grpSp>
      <p:sp>
        <p:nvSpPr>
          <p:cNvPr id="234" name="Равнобедренный треугольник 12"/>
          <p:cNvSpPr/>
          <p:nvPr/>
        </p:nvSpPr>
        <p:spPr>
          <a:xfrm rot="5400000">
            <a:off x="7058361" y="4518295"/>
            <a:ext cx="4386242" cy="759858"/>
          </a:xfrm>
          <a:prstGeom prst="triangle">
            <a:avLst/>
          </a:prstGeom>
          <a:solidFill>
            <a:srgbClr val="E7E6E6"/>
          </a:solidFill>
          <a:ln w="12700">
            <a:miter lim="400000"/>
          </a:ln>
        </p:spPr>
        <p:txBody>
          <a:bodyPr tIns="91440" bIns="91440" anchor="ctr"/>
          <a:lstStyle/>
          <a:p>
            <a:pPr>
              <a:defRPr sz="3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720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6620" y="487767"/>
            <a:ext cx="5866048" cy="105936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871424" y="579931"/>
            <a:ext cx="139598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7621" y="1"/>
            <a:ext cx="1941930" cy="1941930"/>
          </a:xfrm>
          <a:prstGeom prst="rect">
            <a:avLst/>
          </a:prstGeom>
        </p:spPr>
      </p:pic>
      <p:sp>
        <p:nvSpPr>
          <p:cNvPr id="21" name="Прямая соединительная линия 47"/>
          <p:cNvSpPr/>
          <p:nvPr/>
        </p:nvSpPr>
        <p:spPr>
          <a:xfrm flipH="1" flipV="1">
            <a:off x="7497486" y="271603"/>
            <a:ext cx="27264" cy="127552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miter/>
          </a:ln>
        </p:spPr>
        <p:txBody>
          <a:bodyPr lIns="91438" rIns="91438"/>
          <a:lstStyle/>
          <a:p>
            <a:endParaRPr sz="6000"/>
          </a:p>
        </p:txBody>
      </p:sp>
      <p:pic>
        <p:nvPicPr>
          <p:cNvPr id="2050" name="Picture 2" descr="D784ED6AE7064A84BA273C08CE1248F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382" y="-2031808"/>
            <a:ext cx="5302060" cy="503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D784ED6AE7064A84BA273C08CE1248F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2030" y="1476274"/>
            <a:ext cx="3600484" cy="342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081" t="16527" r="2222" b="24920"/>
          <a:stretch/>
        </p:blipFill>
        <p:spPr>
          <a:xfrm>
            <a:off x="8971363" y="7375320"/>
            <a:ext cx="15412638" cy="54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Background copy2.png" descr="Background copy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79971">
            <a:off x="10158623" y="-3412193"/>
            <a:ext cx="11911363" cy="1000772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РЕЗУЛЬТАТЫ 4 Сезона"/>
          <p:cNvSpPr txBox="1">
            <a:spLocks noGrp="1"/>
          </p:cNvSpPr>
          <p:nvPr>
            <p:ph type="ctrTitle"/>
          </p:nvPr>
        </p:nvSpPr>
        <p:spPr>
          <a:xfrm>
            <a:off x="1334591" y="1083254"/>
            <a:ext cx="12235393" cy="1016826"/>
          </a:xfrm>
          <a:prstGeom prst="rect">
            <a:avLst/>
          </a:prstGeom>
        </p:spPr>
        <p:txBody>
          <a:bodyPr anchor="t"/>
          <a:lstStyle>
            <a:lvl1pPr algn="l" defTabSz="457200">
              <a:defRPr sz="5300" cap="all">
                <a:latin typeface="CSTM XPRMNTL 01"/>
                <a:ea typeface="CSTM XPRMNTL 01"/>
                <a:cs typeface="CSTM XPRMNTL 01"/>
                <a:sym typeface="CSTM XPRMNTL 01"/>
              </a:defRPr>
            </a:lvl1pPr>
          </a:lstStyle>
          <a:p>
            <a:r>
              <a:rPr dirty="0" smtClean="0"/>
              <a:t>РЕЗУЛЬТАТЫ</a:t>
            </a:r>
            <a:endParaRPr dirty="0"/>
          </a:p>
        </p:txBody>
      </p:sp>
      <p:pic>
        <p:nvPicPr>
          <p:cNvPr id="241" name="Background copy2.png" descr="Background copy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54848">
            <a:off x="20507165" y="-368135"/>
            <a:ext cx="11385083" cy="9565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52047" y="-5171202"/>
            <a:ext cx="9245777" cy="8781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Изображение" descr="Изображение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5395" y="1109220"/>
            <a:ext cx="2028605" cy="1435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Прямоугольник"/>
          <p:cNvSpPr/>
          <p:nvPr/>
        </p:nvSpPr>
        <p:spPr>
          <a:xfrm>
            <a:off x="-138917" y="3567089"/>
            <a:ext cx="9445130" cy="220093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8" name="Онлайн аудитория проекта…"/>
          <p:cNvSpPr txBox="1"/>
          <p:nvPr/>
        </p:nvSpPr>
        <p:spPr>
          <a:xfrm>
            <a:off x="1362668" y="3716139"/>
            <a:ext cx="6441961" cy="2010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/>
          <a:p>
            <a:pPr algn="l" defTabSz="457200">
              <a:lnSpc>
                <a:spcPct val="90000"/>
              </a:lnSpc>
              <a:defRPr sz="4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3900" dirty="0" smtClean="0">
                <a:latin typeface="Gill Sans SemiBold"/>
                <a:ea typeface="Gill Sans SemiBold"/>
                <a:cs typeface="Gill Sans SemiBold"/>
                <a:sym typeface="Gill Sans SemiBold"/>
              </a:rPr>
              <a:t>Охват проекта в социальных сетях</a:t>
            </a:r>
            <a:endParaRPr sz="3900" dirty="0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algn="l" defTabSz="457200">
              <a:lnSpc>
                <a:spcPct val="70000"/>
              </a:lnSpc>
              <a:defRPr sz="5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dirty="0" smtClean="0"/>
          </a:p>
          <a:p>
            <a:pPr algn="l" defTabSz="457200">
              <a:lnSpc>
                <a:spcPct val="70000"/>
              </a:lnSpc>
              <a:defRPr sz="5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/>
              <a:t>5</a:t>
            </a:r>
            <a:r>
              <a:rPr lang="ru-RU" dirty="0" smtClean="0"/>
              <a:t>0+ млн человек</a:t>
            </a:r>
            <a:endParaRPr sz="3900" dirty="0"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grpSp>
        <p:nvGrpSpPr>
          <p:cNvPr id="251" name="Группа"/>
          <p:cNvGrpSpPr/>
          <p:nvPr/>
        </p:nvGrpSpPr>
        <p:grpSpPr>
          <a:xfrm>
            <a:off x="7670266" y="3024676"/>
            <a:ext cx="3171102" cy="3196248"/>
            <a:chOff x="0" y="-117508"/>
            <a:chExt cx="3171100" cy="3196247"/>
          </a:xfrm>
        </p:grpSpPr>
        <p:sp>
          <p:nvSpPr>
            <p:cNvPr id="249" name="Кружок"/>
            <p:cNvSpPr/>
            <p:nvPr/>
          </p:nvSpPr>
          <p:spPr>
            <a:xfrm>
              <a:off x="92362" y="0"/>
              <a:ext cx="3078739" cy="3078739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0" name="Кружок"/>
            <p:cNvSpPr/>
            <p:nvPr/>
          </p:nvSpPr>
          <p:spPr>
            <a:xfrm>
              <a:off x="0" y="-117509"/>
              <a:ext cx="3078739" cy="307874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252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71298" y="1948389"/>
            <a:ext cx="2157557" cy="3783991"/>
          </a:xfrm>
          <a:prstGeom prst="rect">
            <a:avLst/>
          </a:prstGeom>
          <a:ln w="12700">
            <a:miter lim="400000"/>
          </a:ln>
          <a:effectLst>
            <a:outerShdw blurRad="279400" rotWithShape="0">
              <a:srgbClr val="000000">
                <a:alpha val="75000"/>
              </a:srgbClr>
            </a:outerShdw>
          </a:effectLst>
        </p:spPr>
      </p:pic>
      <p:pic>
        <p:nvPicPr>
          <p:cNvPr id="253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569982" y="765026"/>
            <a:ext cx="2844073" cy="2670107"/>
          </a:xfrm>
          <a:prstGeom prst="rect">
            <a:avLst/>
          </a:prstGeom>
          <a:ln w="12700">
            <a:miter lim="400000"/>
          </a:ln>
          <a:effectLst>
            <a:outerShdw blurRad="254000" dist="295685" dir="5400000" rotWithShape="0">
              <a:srgbClr val="5400B2">
                <a:alpha val="7470"/>
              </a:srgbClr>
            </a:outerShdw>
          </a:effectLst>
        </p:spPr>
      </p:pic>
      <p:pic>
        <p:nvPicPr>
          <p:cNvPr id="254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126535" y="462405"/>
            <a:ext cx="5982718" cy="5616767"/>
          </a:xfrm>
          <a:prstGeom prst="rect">
            <a:avLst/>
          </a:prstGeom>
          <a:ln w="12700">
            <a:miter lim="400000"/>
          </a:ln>
          <a:effectLst>
            <a:outerShdw blurRad="254000" dist="295685" dir="5400000" rotWithShape="0">
              <a:srgbClr val="5400B2">
                <a:alpha val="7470"/>
              </a:srgbClr>
            </a:outerShdw>
          </a:effectLst>
        </p:spPr>
      </p:pic>
      <p:sp>
        <p:nvSpPr>
          <p:cNvPr id="258" name="Линия"/>
          <p:cNvSpPr/>
          <p:nvPr/>
        </p:nvSpPr>
        <p:spPr>
          <a:xfrm flipH="1">
            <a:off x="7670769" y="6690843"/>
            <a:ext cx="1" cy="4870114"/>
          </a:xfrm>
          <a:prstGeom prst="line">
            <a:avLst/>
          </a:prstGeom>
          <a:ln w="38100" cap="rnd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0" name="150 мероприятий В РЕГИОНАХ…"/>
          <p:cNvSpPr txBox="1"/>
          <p:nvPr/>
        </p:nvSpPr>
        <p:spPr>
          <a:xfrm>
            <a:off x="1977025" y="8421237"/>
            <a:ext cx="3691597" cy="1916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192023">
              <a:defRPr sz="2856" b="0" cap="all">
                <a:solidFill>
                  <a:srgbClr val="FC0D1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1</a:t>
            </a:r>
            <a:r>
              <a:rPr lang="ru-RU" dirty="0" smtClean="0"/>
              <a:t>2</a:t>
            </a:r>
            <a:r>
              <a:rPr dirty="0" smtClean="0"/>
              <a:t>0 </a:t>
            </a:r>
            <a:r>
              <a:rPr dirty="0" err="1"/>
              <a:t>мероприятий</a:t>
            </a:r>
            <a:r>
              <a:rPr dirty="0"/>
              <a:t> В РЕГИОНАХ</a:t>
            </a:r>
          </a:p>
          <a:p>
            <a:pPr algn="l" defTabSz="192023">
              <a:defRPr sz="2267" b="0" cap="all">
                <a:solidFill>
                  <a:srgbClr val="FC0D1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С </a:t>
            </a:r>
            <a:r>
              <a:rPr dirty="0" err="1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общим</a:t>
            </a:r>
            <a:r>
              <a:rPr dirty="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dirty="0" err="1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охватом</a:t>
            </a:r>
            <a:r>
              <a:rPr dirty="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dirty="0" err="1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более</a:t>
            </a:r>
            <a:r>
              <a:rPr dirty="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6</a:t>
            </a:r>
            <a:r>
              <a:rPr dirty="0" smtClean="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00 </a:t>
            </a:r>
            <a:r>
              <a:rPr dirty="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000 </a:t>
            </a:r>
            <a:r>
              <a:rPr dirty="0" err="1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человек</a:t>
            </a:r>
            <a:endParaRPr dirty="0">
              <a:solidFill>
                <a:srgbClr val="000000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pic>
        <p:nvPicPr>
          <p:cNvPr id="261" name="Изображение" descr="Изображение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736627" y="14753220"/>
            <a:ext cx="2602196" cy="2810047"/>
          </a:xfrm>
          <a:prstGeom prst="rect">
            <a:avLst/>
          </a:prstGeom>
          <a:ln w="12700">
            <a:miter lim="400000"/>
          </a:ln>
          <a:effectLst>
            <a:outerShdw blurRad="279400" rotWithShape="0">
              <a:srgbClr val="000000">
                <a:alpha val="75000"/>
              </a:srgbClr>
            </a:outerShdw>
          </a:effectLst>
        </p:spPr>
      </p:pic>
      <p:pic>
        <p:nvPicPr>
          <p:cNvPr id="265" name="Изображение" descr="Изображение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00787" y="5929137"/>
            <a:ext cx="2844073" cy="2380785"/>
          </a:xfrm>
          <a:prstGeom prst="rect">
            <a:avLst/>
          </a:prstGeom>
          <a:ln w="12700">
            <a:miter lim="400000"/>
          </a:ln>
          <a:effectLst>
            <a:outerShdw blurRad="279400" rotWithShape="0">
              <a:srgbClr val="000000">
                <a:alpha val="75000"/>
              </a:srgbClr>
            </a:outerShdw>
          </a:effectLst>
        </p:spPr>
      </p:pic>
      <p:sp>
        <p:nvSpPr>
          <p:cNvPr id="268" name="11 соглашений с властями…"/>
          <p:cNvSpPr txBox="1"/>
          <p:nvPr/>
        </p:nvSpPr>
        <p:spPr>
          <a:xfrm>
            <a:off x="10209454" y="8529072"/>
            <a:ext cx="3691596" cy="1916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196596">
              <a:defRPr sz="2494" b="0" cap="all">
                <a:solidFill>
                  <a:srgbClr val="FC0D1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1</a:t>
            </a:r>
            <a:r>
              <a:rPr lang="ru-RU" dirty="0" smtClean="0"/>
              <a:t>3</a:t>
            </a:r>
            <a:r>
              <a:rPr dirty="0" smtClean="0"/>
              <a:t> </a:t>
            </a:r>
            <a:r>
              <a:rPr dirty="0" err="1"/>
              <a:t>соглашений</a:t>
            </a:r>
            <a:r>
              <a:rPr dirty="0"/>
              <a:t> с </a:t>
            </a:r>
            <a:r>
              <a:rPr dirty="0" err="1"/>
              <a:t>властями</a:t>
            </a:r>
            <a:endParaRPr dirty="0"/>
          </a:p>
          <a:p>
            <a:pPr algn="l" defTabSz="196596">
              <a:defRPr sz="2322" b="0" cap="all">
                <a:solidFill>
                  <a:srgbClr val="FC0D1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О </a:t>
            </a:r>
            <a:r>
              <a:rPr dirty="0" err="1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социокультурном</a:t>
            </a:r>
            <a:r>
              <a:rPr dirty="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dirty="0" err="1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сотрудничестве</a:t>
            </a:r>
            <a:endParaRPr dirty="0">
              <a:solidFill>
                <a:srgbClr val="000000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269" name="1 500 волонтеров…"/>
          <p:cNvSpPr txBox="1"/>
          <p:nvPr/>
        </p:nvSpPr>
        <p:spPr>
          <a:xfrm>
            <a:off x="17548639" y="8615226"/>
            <a:ext cx="3691596" cy="1512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19455">
              <a:defRPr sz="3167" b="0" cap="all">
                <a:solidFill>
                  <a:srgbClr val="FC0D1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5000</a:t>
            </a:r>
          </a:p>
          <a:p>
            <a:pPr algn="l" defTabSz="219455">
              <a:defRPr sz="3167" b="0" cap="all">
                <a:solidFill>
                  <a:srgbClr val="FC0D1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 smtClean="0"/>
              <a:t>волонтеров</a:t>
            </a:r>
            <a:endParaRPr dirty="0"/>
          </a:p>
          <a:p>
            <a:pPr algn="l" defTabSz="219455">
              <a:defRPr sz="2351" b="0" cap="all">
                <a:solidFill>
                  <a:srgbClr val="FC0D1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Участвует</a:t>
            </a:r>
            <a:r>
              <a:rPr dirty="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 в </a:t>
            </a:r>
            <a:r>
              <a:rPr dirty="0" err="1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проекте</a:t>
            </a:r>
            <a:endParaRPr dirty="0">
              <a:solidFill>
                <a:srgbClr val="000000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pic>
        <p:nvPicPr>
          <p:cNvPr id="270" name="Изображение" descr="Изображение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767032" y="6381671"/>
            <a:ext cx="3849836" cy="2241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Изображение" descr="Изображение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0830" y="5926433"/>
            <a:ext cx="2514601" cy="25146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Линия"/>
          <p:cNvSpPr/>
          <p:nvPr/>
        </p:nvSpPr>
        <p:spPr>
          <a:xfrm>
            <a:off x="15422532" y="6441522"/>
            <a:ext cx="1" cy="4870114"/>
          </a:xfrm>
          <a:prstGeom prst="line">
            <a:avLst/>
          </a:prstGeom>
          <a:ln w="38100" cap="rnd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73" name="Изображение" descr="Изображение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-21538" y="10948416"/>
            <a:ext cx="4318001" cy="2864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Изображение" descr="Изображение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241121" y="10942544"/>
            <a:ext cx="4307070" cy="2864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Изображение" descr="Изображение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536045" y="10955200"/>
            <a:ext cx="4125306" cy="2864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Изображение" descr="Изображение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530809" y="10943782"/>
            <a:ext cx="4215071" cy="2810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Изображение" descr="Изображение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6699067" y="10945063"/>
            <a:ext cx="4287427" cy="2858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Изображение" descr="Изображение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0473002" y="10960696"/>
            <a:ext cx="4384671" cy="29158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" name="Группа"/>
          <p:cNvGrpSpPr/>
          <p:nvPr/>
        </p:nvGrpSpPr>
        <p:grpSpPr>
          <a:xfrm>
            <a:off x="-36404" y="10552932"/>
            <a:ext cx="24634227" cy="501750"/>
            <a:chOff x="0" y="0"/>
            <a:chExt cx="24456804" cy="501749"/>
          </a:xfrm>
        </p:grpSpPr>
        <p:sp>
          <p:nvSpPr>
            <p:cNvPr id="279" name="Прямоугольник"/>
            <p:cNvSpPr/>
            <p:nvPr/>
          </p:nvSpPr>
          <p:spPr>
            <a:xfrm>
              <a:off x="0" y="0"/>
              <a:ext cx="24456805" cy="501750"/>
            </a:xfrm>
            <a:prstGeom prst="rect">
              <a:avLst/>
            </a:prstGeom>
            <a:solidFill>
              <a:srgbClr val="FC0D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80" name="Изображение" descr="Изображение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555832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Изображение" descr="Изображение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002331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Изображение" descr="Изображение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7448830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Изображение" descr="Изображение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0895330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Изображение" descr="Изображение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4341828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Изображение" descr="Изображение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7788328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Изображение" descr="Изображение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21234827" y="149273"/>
              <a:ext cx="264414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748184" y="3993602"/>
            <a:ext cx="899939" cy="89993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66582" y="3620238"/>
            <a:ext cx="566584" cy="56658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65283" y="3620238"/>
            <a:ext cx="1868278" cy="18682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" y="0"/>
            <a:ext cx="2438362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Изображение" descr="Изображение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651808" y="812800"/>
            <a:ext cx="1435772" cy="2028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7018" y="1347922"/>
            <a:ext cx="10963162" cy="958368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СПАСИБО…"/>
          <p:cNvSpPr txBox="1">
            <a:spLocks noGrp="1"/>
          </p:cNvSpPr>
          <p:nvPr>
            <p:ph type="ctrTitle"/>
          </p:nvPr>
        </p:nvSpPr>
        <p:spPr>
          <a:xfrm>
            <a:off x="1437018" y="9200175"/>
            <a:ext cx="21926323" cy="3799448"/>
          </a:xfrm>
          <a:prstGeom prst="rect">
            <a:avLst/>
          </a:prstGeom>
        </p:spPr>
        <p:txBody>
          <a:bodyPr anchor="t"/>
          <a:lstStyle/>
          <a:p>
            <a:pPr algn="l" defTabSz="457200">
              <a:defRPr sz="11100">
                <a:solidFill>
                  <a:srgbClr val="FFFFFF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t>СПАСИБО </a:t>
            </a:r>
          </a:p>
          <a:p>
            <a:pPr algn="l" defTabSz="457200">
              <a:defRPr sz="11100">
                <a:solidFill>
                  <a:srgbClr val="FFFFFF"/>
                </a:solidFill>
                <a:latin typeface="CSTM XPRMNTL 01"/>
                <a:ea typeface="CSTM XPRMNTL 01"/>
                <a:cs typeface="CSTM XPRMNTL 01"/>
                <a:sym typeface="CSTM XPRMNTL 01"/>
              </a:defRPr>
            </a:pPr>
            <a:r>
              <a:t>ЗА ВНИМАНИЕ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_BLACK">
  <a:themeElements>
    <a:clrScheme name="Custom 32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ED1F23"/>
      </a:accent1>
      <a:accent2>
        <a:srgbClr val="FF6969"/>
      </a:accent2>
      <a:accent3>
        <a:srgbClr val="FF8993"/>
      </a:accent3>
      <a:accent4>
        <a:srgbClr val="FAA6AC"/>
      </a:accent4>
      <a:accent5>
        <a:srgbClr val="FFCBCD"/>
      </a:accent5>
      <a:accent6>
        <a:srgbClr val="FFDBE0"/>
      </a:accent6>
      <a:hlink>
        <a:srgbClr val="797979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635</Words>
  <Application>Microsoft Office PowerPoint</Application>
  <PresentationFormat>Произвольный</PresentationFormat>
  <Paragraphs>106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24" baseType="lpstr">
      <vt:lpstr>Arial</vt:lpstr>
      <vt:lpstr>Calibri</vt:lpstr>
      <vt:lpstr>CSTM XPRMNTL 01</vt:lpstr>
      <vt:lpstr>CSTM XPRMNTL 01 30082017</vt:lpstr>
      <vt:lpstr>Gill Sans SemiBold</vt:lpstr>
      <vt:lpstr>Helvetica</vt:lpstr>
      <vt:lpstr>Helvetica Neue</vt:lpstr>
      <vt:lpstr>Helvetica Neue Light</vt:lpstr>
      <vt:lpstr>Helvetica Neue Medium</vt:lpstr>
      <vt:lpstr>Tahoma</vt:lpstr>
      <vt:lpstr>Times New Roman</vt:lpstr>
      <vt:lpstr>Verdana</vt:lpstr>
      <vt:lpstr>Wingdings</vt:lpstr>
      <vt:lpstr>ヒラギノ角ゴ Pro W3</vt:lpstr>
      <vt:lpstr>White</vt:lpstr>
      <vt:lpstr>3_BLACK</vt:lpstr>
      <vt:lpstr>Презентация PowerPoint</vt:lpstr>
      <vt:lpstr>КОНТЕКСТ</vt:lpstr>
      <vt:lpstr>ЦЕЛИ УСТОЙЧИВОГО РАЗВИТИЯ  И РЕСУРСЫ</vt:lpstr>
      <vt:lpstr>Презентация PowerPoint</vt:lpstr>
      <vt:lpstr>ВОЗМОЖНОСТИ ДЛЯ ПОБЕДИТЕЛЕЙ</vt:lpstr>
      <vt:lpstr>Презентация PowerPoint</vt:lpstr>
      <vt:lpstr>РЕЗУЛЬТАТЫ</vt:lpstr>
      <vt:lpstr>СПАСИБО 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Эффективная система  творческих лифтов  для детей со всей страны</dc:title>
  <dc:creator>Филатова Екатерина Валерьевна</dc:creator>
  <cp:lastModifiedBy>Миллер Евгения Владимировна</cp:lastModifiedBy>
  <cp:revision>43</cp:revision>
  <dcterms:modified xsi:type="dcterms:W3CDTF">2021-07-06T14:30:41Z</dcterms:modified>
</cp:coreProperties>
</file>