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6" r:id="rId4"/>
  </p:sldMasterIdLst>
  <p:notesMasterIdLst>
    <p:notesMasterId r:id="rId31"/>
  </p:notesMasterIdLst>
  <p:handoutMasterIdLst>
    <p:handoutMasterId r:id="rId32"/>
  </p:handoutMasterIdLst>
  <p:sldIdLst>
    <p:sldId id="344" r:id="rId5"/>
    <p:sldId id="345" r:id="rId6"/>
    <p:sldId id="346" r:id="rId7"/>
    <p:sldId id="357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47" r:id="rId25"/>
    <p:sldId id="360" r:id="rId26"/>
    <p:sldId id="358" r:id="rId27"/>
    <p:sldId id="359" r:id="rId28"/>
    <p:sldId id="348" r:id="rId29"/>
    <p:sldId id="34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807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82" d="100"/>
          <a:sy n="82" d="100"/>
        </p:scale>
        <p:origin x="3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9749AC55-7CDA-47B9-9DA5-E56B3FFAEE2F}" type="datetime1">
              <a:rPr lang="ru-RU" smtClean="0"/>
              <a:t>11.11.2024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F7F75FB2-D12E-4669-8522-D3E2C7E6DC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0E5C4B33-97B5-410B-BDF8-FEC3E280F575}" type="datetime1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D18E0B9-48E4-499D-93B2-B07D00395BA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D4B9A-7C7D-B4EA-1C1D-661EA4D5B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1C76536-6958-0779-DFBB-968BA57AE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8B45469-FF65-7FE7-524A-E9966CC47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B586BB-75D4-EECA-A7A4-8B9AEB5149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75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42B4B-90F9-CB72-A696-7D13D5982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4619AD-A1E4-AB70-F044-1D95286B1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A5BAAC-B56A-D470-0448-40598C896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7716F8-B182-F18A-B5CF-A6F36CB92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761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33FA9-A086-D5D4-179F-AC5CF6CE2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178C877-13B0-A75E-AFD9-E64E2E57E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59AFF9D-76B9-1BB7-0CF0-586F88018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89856-3BA5-ED4A-EE2C-BBB37A80A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245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DEEE-A18D-3FD0-46A7-0365C7589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91CC31B-A2AB-3B2D-C86B-D2BC5F5A8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D0AF7FB-107D-B283-F322-1DEF29903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5E0E2D-770C-3EBE-7079-391F90F58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002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53AB-50DC-E076-137C-D44C86D86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DF0585-3D17-C6A1-208F-3FF061CE9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F88E684-6690-757E-428C-D8B2CB179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0CB526-FBED-B08B-F523-3D305E76F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623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F3D19-13AB-024D-84B7-F7DD23933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9E00D7-B732-731E-20CE-F1D17D12D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F8F48BD-C02D-CCB2-9533-DF316CFA0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37CE87-50CE-8A79-24CC-969402B11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767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2ACAA-E716-9F54-5CA8-3E119FA4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E5CEC2F-DF38-8EF3-02DB-296E7229E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7537FF2-E732-B8B3-D5F0-A3EB72818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7B58CD-3A1B-D163-338C-50E78B36A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023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026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D3AA-399A-0F62-E5F3-2B78E6BF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438D11-9288-679C-C372-C3443E5F4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7035AC-CA39-9D51-6628-549DD7B9C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F8F3F1-9896-8ED6-A2CA-97307C66F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69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1288D-4FD2-E6AF-1F55-82A68D9D3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6929B6-6CD4-5276-E60D-CCD6B3398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5CAF428-3F2C-6F4D-4F99-2FC77D8FD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1F9E60-794C-D93F-759C-19E5F5005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93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EE609-A2CD-AEAD-60C0-20E81BC36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BF3702C-198E-F6A7-DB22-67F06AA4B4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9BC01C5-C9B8-FDD2-2A55-532BFA554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5212F-C204-D92D-8803-5DBF0A489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382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345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46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D483-E9A7-4D4C-8725-74F64EE8A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4CEAC8A-E3FC-E967-0F71-A0CAF7FBA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5A514B6-053B-2DC9-B80C-4D90C1A0D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3BBFC4-CAB8-43E6-6077-AB3F91454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94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A06D-5A54-0A27-E8F1-32C054F0B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71A238-E7AF-6E76-E2F2-75EB9EB8F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99C75AF-EC38-816C-B7FA-66A167008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CF7E4B-D84D-78F8-C009-70DA9E6B2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28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70C26-4D32-C9E4-31BA-FC0BEDE3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ABFD46E-B160-60BA-E056-C4AB26328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02AE1C2-5EA7-2A50-5FB8-93C2E71BB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7CC0B9-B5D0-5A0F-4E48-0FE2497EB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70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A99A-89E4-1AEA-38BE-58B257939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133EC8F-2BA7-C76B-A5A8-D815BFE30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7694C1-AC7A-2409-50AE-8E52448E6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7FE1A-C3F9-B4CC-C6F9-E4625418A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983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5C207-EBC7-BBAA-122B-C855FC19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4175F7-CA9F-BA9B-A23A-9C5DC2ED5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FE8412E-2A6D-BC94-4338-312761331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37F53A-6483-A8FD-DEAD-A45CDD52F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6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7A5D-D9E3-E307-D037-D7B397AA9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51EB0D-2CA4-50CD-93E5-6B4AF8085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1D11E8-8299-61B7-013D-7209C5565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948544-14E0-BCE5-CC26-63BB54219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8E0B9-48E4-499D-93B2-B07D00395BA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74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35390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99635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83523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13607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96767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52855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083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588905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2 столбца маке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73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вест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 rtlCol="0">
            <a:normAutofit/>
          </a:bodyPr>
          <a:lstStyle>
            <a:lvl1pPr>
              <a:defRPr lang="ru-RU"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25000"/>
              </a:lnSpc>
              <a:buNone/>
              <a:defRPr lang="ru-RU" sz="1800"/>
            </a:lvl1pPr>
            <a:lvl2pPr marL="457200" indent="0">
              <a:lnSpc>
                <a:spcPct val="125000"/>
              </a:lnSpc>
              <a:buNone/>
              <a:defRPr lang="ru-RU" sz="1600"/>
            </a:lvl2pPr>
            <a:lvl3pPr marL="914400" indent="0">
              <a:lnSpc>
                <a:spcPct val="125000"/>
              </a:lnSpc>
              <a:buNone/>
              <a:defRPr lang="ru-RU" sz="1400"/>
            </a:lvl3pPr>
            <a:lvl4pPr marL="1371600" indent="0">
              <a:lnSpc>
                <a:spcPct val="125000"/>
              </a:lnSpc>
              <a:buNone/>
              <a:defRPr lang="ru-RU" sz="1200"/>
            </a:lvl4pPr>
            <a:lvl5pPr marL="1828800" indent="0">
              <a:lnSpc>
                <a:spcPct val="125000"/>
              </a:lnSpc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амка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 rtlCol="0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24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358645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rtlCol="0" anchor="b"/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 rtlCol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ru-RU"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lang="ru-RU"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lang="ru-RU"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Рамка 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63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rtlCol="0"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6" name="Рамка 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32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содержимое и изображение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rtlCol="0" anchor="b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 rtlCol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lang="ru-RU"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lang="ru-RU"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lang="ru-RU"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мка 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0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</a:lstStyle>
          <a:p>
            <a:pPr rtl="0"/>
            <a:r>
              <a:rPr lang="ru-RU"/>
              <a:t>Щелкните значок, чтобы вставить рисунок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rtlCol="0" anchor="b">
            <a:normAutofit/>
          </a:bodyPr>
          <a:lstStyle>
            <a:lvl1pPr algn="r">
              <a:defRPr lang="ru-RU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маке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 b="1"/>
            </a:lvl1pPr>
            <a:lvl2pPr>
              <a:spcBef>
                <a:spcPts val="1000"/>
              </a:spcBef>
              <a:spcAft>
                <a:spcPts val="1200"/>
              </a:spcAft>
              <a:defRPr lang="ru-RU" sz="1600" b="1"/>
            </a:lvl2pPr>
            <a:lvl3pPr>
              <a:spcBef>
                <a:spcPts val="1000"/>
              </a:spcBef>
              <a:spcAft>
                <a:spcPts val="1200"/>
              </a:spcAft>
              <a:defRPr lang="ru-RU" sz="1400" b="1"/>
            </a:lvl3pPr>
            <a:lvl4pPr>
              <a:spcBef>
                <a:spcPts val="1000"/>
              </a:spcBef>
              <a:spcAft>
                <a:spcPts val="1200"/>
              </a:spcAft>
              <a:defRPr lang="ru-RU" sz="1200" b="1"/>
            </a:lvl4pPr>
            <a:lvl5pPr>
              <a:spcBef>
                <a:spcPts val="1000"/>
              </a:spcBef>
              <a:spcAft>
                <a:spcPts val="1200"/>
              </a:spcAft>
              <a:defRPr lang="ru-RU" sz="1200" b="1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исун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 rtlCol="0"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амка 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/>
            </a:lvl1pPr>
            <a:lvl2pPr>
              <a:spcBef>
                <a:spcPts val="1000"/>
              </a:spcBef>
              <a:spcAft>
                <a:spcPts val="1200"/>
              </a:spcAft>
              <a:defRPr lang="ru-RU" sz="1600"/>
            </a:lvl2pPr>
            <a:lvl3pPr>
              <a:spcBef>
                <a:spcPts val="1000"/>
              </a:spcBef>
              <a:spcAft>
                <a:spcPts val="1200"/>
              </a:spcAft>
              <a:defRPr lang="ru-RU" sz="1400"/>
            </a:lvl3pPr>
            <a:lvl4pPr>
              <a:spcBef>
                <a:spcPts val="1000"/>
              </a:spcBef>
              <a:spcAft>
                <a:spcPts val="1200"/>
              </a:spcAft>
              <a:defRPr lang="ru-RU" sz="1200"/>
            </a:lvl4pPr>
            <a:lvl5pPr>
              <a:spcBef>
                <a:spcPts val="1000"/>
              </a:spcBef>
              <a:spcAft>
                <a:spcPts val="1200"/>
              </a:spcAft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" name="Заполнитель таблицы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 rtlCol="0">
            <a:normAutofit/>
          </a:bodyPr>
          <a:lstStyle>
            <a:lvl1pPr>
              <a:defRPr lang="ru-RU" sz="2000"/>
            </a:lvl1pPr>
          </a:lstStyle>
          <a:p>
            <a:pPr rtl="0"/>
            <a:r>
              <a:rPr lang="ru-RU"/>
              <a:t>Вставка таблицы</a:t>
            </a:r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столбца макет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lang="ru-RU"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lang="ru-RU"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lang="ru-RU"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lang="ru-RU"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lang="ru-RU" sz="1800" b="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3" name="Объект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 rtlCol="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ru-RU" sz="1800" b="1"/>
            </a:lvl1pPr>
            <a:lvl2pPr>
              <a:spcBef>
                <a:spcPts val="1000"/>
              </a:spcBef>
              <a:spcAft>
                <a:spcPts val="1200"/>
              </a:spcAft>
              <a:defRPr lang="ru-RU" sz="1600" b="1"/>
            </a:lvl2pPr>
            <a:lvl3pPr>
              <a:spcBef>
                <a:spcPts val="1000"/>
              </a:spcBef>
              <a:spcAft>
                <a:spcPts val="1200"/>
              </a:spcAft>
              <a:defRPr lang="ru-RU" sz="1400" b="1"/>
            </a:lvl3pPr>
            <a:lvl4pPr>
              <a:spcBef>
                <a:spcPts val="1000"/>
              </a:spcBef>
              <a:spcAft>
                <a:spcPts val="1200"/>
              </a:spcAft>
              <a:defRPr lang="ru-RU" sz="1200" b="1"/>
            </a:lvl4pPr>
            <a:lvl5pPr>
              <a:spcBef>
                <a:spcPts val="1000"/>
              </a:spcBef>
              <a:spcAft>
                <a:spcPts val="1200"/>
              </a:spcAft>
              <a:defRPr lang="ru-RU" sz="1200" b="1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Рамка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 rtlCol="0">
            <a:normAutofit/>
          </a:bodyPr>
          <a:lstStyle>
            <a:lvl1pPr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Заполнитель таблицы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 rtlCol="0">
            <a:normAutofit/>
          </a:bodyPr>
          <a:lstStyle>
            <a:lvl1pPr>
              <a:defRPr lang="ru-RU" sz="2400"/>
            </a:lvl1pPr>
          </a:lstStyle>
          <a:p>
            <a:pPr rtl="0"/>
            <a:r>
              <a:rPr lang="ru-RU"/>
              <a:t>Щелкните значок, чтобы вставить таблицу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 rtlCol="0">
            <a:normAutofit/>
          </a:bodyPr>
          <a:lstStyle>
            <a:lvl1pPr>
              <a:defRPr lang="ru-RU" sz="48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457200" indent="0">
              <a:spcBef>
                <a:spcPts val="1000"/>
              </a:spcBef>
              <a:buNone/>
              <a:defRPr lang="ru-RU" sz="1600"/>
            </a:lvl2pPr>
            <a:lvl3pPr marL="914400" indent="0">
              <a:spcBef>
                <a:spcPts val="1000"/>
              </a:spcBef>
              <a:buNone/>
              <a:defRPr lang="ru-RU" sz="1400"/>
            </a:lvl3pPr>
            <a:lvl4pPr marL="1371600" indent="0">
              <a:spcBef>
                <a:spcPts val="1000"/>
              </a:spcBef>
              <a:buNone/>
              <a:defRPr lang="ru-RU" sz="1200"/>
            </a:lvl4pPr>
            <a:lvl5pPr marL="1828800" indent="0">
              <a:spcBef>
                <a:spcPts val="100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74708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92180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726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41599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71447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35132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27521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59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00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kp.ru/go/https:/dobro.ru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dobro.ru/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94" y="487822"/>
            <a:ext cx="10515600" cy="1157853"/>
          </a:xfrm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Муниципальное казенное общеобразовательное учреждение 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«Средняя общеобразовательная школа №13»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31" name="Slide Number Placeholder 4">
            <a:extLst>
              <a:ext uri="{FF2B5EF4-FFF2-40B4-BE49-F238E27FC236}">
                <a16:creationId xmlns:a16="http://schemas.microsoft.com/office/drawing/2014/main" id="{70745FA5-13A6-5D48-9289-FAFD01191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ru-RU" smtClean="0"/>
              <a:pPr rtl="0">
                <a:spcAft>
                  <a:spcPts val="600"/>
                </a:spcAft>
              </a:pPr>
              <a:t>1</a:t>
            </a:fld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2591433-7F79-938D-9B01-1F9E6D94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12996" b="3"/>
          <a:stretch/>
        </p:blipFill>
        <p:spPr bwMode="auto">
          <a:xfrm>
            <a:off x="3395337" y="2239958"/>
            <a:ext cx="5139063" cy="35004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8A3EBB-7895-62E9-00E6-9F44BFCC5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06" y="1066749"/>
            <a:ext cx="2383512" cy="1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52455-A4BD-6BBD-106A-C9D70F95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9B5451E-DE8E-0F1E-9102-DC4A4C14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94E853-F392-C2EE-7484-766EB2A774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659031B-D407-1E2F-5A22-BF2754A39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9B806C-21A6-550E-34EE-3FC55D416B4D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0996-071F-E382-E125-9F82830D7A20}"/>
              </a:ext>
            </a:extLst>
          </p:cNvPr>
          <p:cNvSpPr txBox="1"/>
          <p:nvPr/>
        </p:nvSpPr>
        <p:spPr>
          <a:xfrm>
            <a:off x="4710545" y="13451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РЕДАКТИРОВАТЬ ПРОФИЛЬ ВОЛОНТЕРА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6422DB2-AB52-FE29-701F-3CC8137B2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319" y="2197839"/>
            <a:ext cx="871543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страницу редактирования профиля можно попасть двумя способами: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рабочем столе (</a:t>
            </a:r>
            <a:r>
              <a:rPr sz="2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дашборде</a:t>
            </a: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волонтера кликните на “карандашик” в левом верхнем углу.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Нужно авторизоваться и зайти в свой профиль волонтера. На желтой плашке сверху кликнуть на кнопку </a:t>
            </a:r>
            <a:r>
              <a:rPr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Редактировать профиль.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3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4162D-11C5-A0F5-96F6-2A40B7515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906E6DF-A098-5F29-C47B-76C8F6B4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FDD65A-21AE-FCAE-69F6-13CFFAF973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11176C64-DB65-0D34-3AEC-032CB383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E1F6D-CB15-C276-442A-8A918388DB46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9FF7-E3C8-CE14-9943-BEA31616AAE5}"/>
              </a:ext>
            </a:extLst>
          </p:cNvPr>
          <p:cNvSpPr txBox="1"/>
          <p:nvPr/>
        </p:nvSpPr>
        <p:spPr>
          <a:xfrm>
            <a:off x="4710545" y="13451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ВАКАНСИИ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0B7C32-D7F0-55AC-8B1C-38B1E0DF51E4}"/>
              </a:ext>
            </a:extLst>
          </p:cNvPr>
          <p:cNvSpPr/>
          <p:nvPr/>
        </p:nvSpPr>
        <p:spPr>
          <a:xfrm>
            <a:off x="1511128" y="2305560"/>
            <a:ext cx="7786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этой странице вы сможете отслеживать статусы заявок на вакансии и знакомиться с актуальными мероприятиями вашего населенного пункта. </a:t>
            </a:r>
            <a:endParaRPr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87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BBF7F-4DAA-5643-9B80-0BD90B6FA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28EC33E-E7D6-736A-1CF8-2BB9E406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2E7F31-AA7E-5F0A-966D-9453A9B6B5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12355F82-5A7E-E043-DD19-2B74740D8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86927-ACCC-5B94-750A-4992CDEE3ED7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D206E-E864-0F6C-247D-E0824835BDD2}"/>
              </a:ext>
            </a:extLst>
          </p:cNvPr>
          <p:cNvSpPr txBox="1"/>
          <p:nvPr/>
        </p:nvSpPr>
        <p:spPr>
          <a:xfrm>
            <a:off x="4710545" y="13451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КОНКУРСЫ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28E0E1-A5BF-FD8A-7233-EBFBB1AE1C71}"/>
              </a:ext>
            </a:extLst>
          </p:cNvPr>
          <p:cNvSpPr/>
          <p:nvPr/>
        </p:nvSpPr>
        <p:spPr>
          <a:xfrm>
            <a:off x="1511128" y="2305560"/>
            <a:ext cx="7786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ЗДЕСЬ ВЫ МОЖЕТЕ: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подать и отредактировать заявки на конкурсы;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отслеживать статусы заявок на конкурсы;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выполнять конкурсные задания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3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B63B5-ACE6-F611-B110-3436FC33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1999EF1-0A3C-6790-202E-9E32F7E6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9EBC2A-D367-4323-B78D-14EDC657BB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9478EA0-8E03-2E6D-7875-7BC5C6C8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5F31A6-CC4C-B9D2-A817-ACDE1FAE6D53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9F1A0-BC98-D0DB-F3B2-D7C721AE14D9}"/>
              </a:ext>
            </a:extLst>
          </p:cNvPr>
          <p:cNvSpPr txBox="1"/>
          <p:nvPr/>
        </p:nvSpPr>
        <p:spPr>
          <a:xfrm>
            <a:off x="4756726" y="1603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7C58D-288E-4301-0E94-FA8627A876FC}"/>
              </a:ext>
            </a:extLst>
          </p:cNvPr>
          <p:cNvSpPr txBox="1"/>
          <p:nvPr/>
        </p:nvSpPr>
        <p:spPr>
          <a:xfrm>
            <a:off x="785926" y="2461813"/>
            <a:ext cx="83580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вы можете: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написать отзыв сразу после участия в мероприятии в качестве волонтера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посмотреть все свои отзывы организаторам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посмотреть отзывы организаторов, которые они написали вам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350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36F5-DFDD-DF9D-D08C-E1BBEB2E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C2F4D04-BBA6-9E0F-724C-0580479D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57D796-A0D7-EA75-B4AE-81A98F4633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D424248-925E-6D32-3E47-9E8864CB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3C521E-C67E-AB7D-5B0D-894187807A68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205F0-8C58-F441-7317-7658427FCB6C}"/>
              </a:ext>
            </a:extLst>
          </p:cNvPr>
          <p:cNvSpPr txBox="1"/>
          <p:nvPr/>
        </p:nvSpPr>
        <p:spPr>
          <a:xfrm>
            <a:off x="4525817" y="1603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ПРОЕКТЫ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32AA78C-0AED-E4FB-D6A1-73C7C33F2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173" y="2593174"/>
            <a:ext cx="83582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данном разделе вы можете: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создать/отредактировать/удалить свой проект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отслеживать статус </a:t>
            </a:r>
            <a:r>
              <a:rPr sz="2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модерации</a:t>
            </a: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вашего проекта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40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38273-6C52-EF93-AA6C-CFBDBB657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0FEC92B-705D-E4DD-9BF0-BFC90764F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E236B0-9F6C-A0E0-895C-B4789DB749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D270E24-3E75-8D7D-131C-D8275B76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A8CB0-E7EA-9733-CF79-EAF882681DA2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101DD-C41D-14B8-C290-9DF33839D0C3}"/>
              </a:ext>
            </a:extLst>
          </p:cNvPr>
          <p:cNvSpPr txBox="1"/>
          <p:nvPr/>
        </p:nvSpPr>
        <p:spPr>
          <a:xfrm>
            <a:off x="4525817" y="1603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ДРУЗЬЯ МОИ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A6F4C-7F48-CA3C-B0B2-44BA6AE4E6E7}"/>
              </a:ext>
            </a:extLst>
          </p:cNvPr>
          <p:cNvSpPr txBox="1"/>
          <p:nvPr/>
        </p:nvSpPr>
        <p:spPr>
          <a:xfrm>
            <a:off x="2115127" y="2591891"/>
            <a:ext cx="75913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Здесь вы сможете видеть список всех ваших друзей и новые заявки в друзья. Чтобы добавить человека в друзья, зайдите на страницу его профиля и нажмите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Добавить в друзья.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23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806E9-099E-79BA-5E72-A9BEA17A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1686998-EA8B-6F34-AB88-759FE9C9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FE58F-A1AE-645C-8CFA-67C4B30D92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B18F25F-992F-570B-09A2-A11A82B2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19AB0-29D8-6F33-E862-87675041AFC6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B005F-FEBF-57AD-6B78-3DFCB77B8DD3}"/>
              </a:ext>
            </a:extLst>
          </p:cNvPr>
          <p:cNvSpPr txBox="1"/>
          <p:nvPr/>
        </p:nvSpPr>
        <p:spPr>
          <a:xfrm>
            <a:off x="4525817" y="1603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A3DAE-321B-35BC-06AF-B7C45D63B0D0}"/>
              </a:ext>
            </a:extLst>
          </p:cNvPr>
          <p:cNvSpPr txBox="1"/>
          <p:nvPr/>
        </p:nvSpPr>
        <p:spPr>
          <a:xfrm>
            <a:off x="2782171" y="232861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архиве хранятся мероприятия и вакансии, в которых вы принимали участие в прошлом. 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1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975B-15F3-540B-4211-6F72AF3C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98779DD-6A17-B217-4166-628D8808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14C121-6499-DC9A-7034-F3CDA60B06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11E43AD-F1E0-EB8B-5D2F-5B2946CC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5186F-9AAD-1485-417C-2BC80F2F4A61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04538-6440-842B-2AEB-2C01BC5CE74D}"/>
              </a:ext>
            </a:extLst>
          </p:cNvPr>
          <p:cNvSpPr txBox="1"/>
          <p:nvPr/>
        </p:nvSpPr>
        <p:spPr>
          <a:xfrm>
            <a:off x="4525817" y="1603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ПРОЕКТ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1B285-626D-5CBF-FAB0-F126EC7D149D}"/>
              </a:ext>
            </a:extLst>
          </p:cNvPr>
          <p:cNvSpPr txBox="1"/>
          <p:nvPr/>
        </p:nvSpPr>
        <p:spPr>
          <a:xfrm>
            <a:off x="1465989" y="2142814"/>
            <a:ext cx="8072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Перейдите на рабочий стол и нажмите кнопку «Создать проект».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Заполните основную информацию о вашем проекте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97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0A94A-EEC0-6CFE-B199-65A8DEFB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3ACD4BE-17B0-7C81-4079-0D7E1280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EDE187-5924-8420-72BD-58E06B2679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906E9331-3617-C3A2-1179-3C073512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BA64B-8B3B-1543-DE4A-9CA3F7513A27}"/>
              </a:ext>
            </a:extLst>
          </p:cNvPr>
          <p:cNvSpPr txBox="1"/>
          <p:nvPr/>
        </p:nvSpPr>
        <p:spPr>
          <a:xfrm>
            <a:off x="3798649" y="33058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60886-A1F6-A35A-28F7-9145145C0A85}"/>
              </a:ext>
            </a:extLst>
          </p:cNvPr>
          <p:cNvSpPr txBox="1"/>
          <p:nvPr/>
        </p:nvSpPr>
        <p:spPr>
          <a:xfrm>
            <a:off x="4525817" y="16033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ВОЛОНТЕРА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1A8887A-61D3-3C56-95D0-F306932B6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385625"/>
            <a:ext cx="82868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Книжка волонтера — это электронное </a:t>
            </a:r>
            <a:r>
              <a:rPr sz="2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портфолио</a:t>
            </a: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котором собрана подтвержденная информация о вашем опыте. Например, количество часов волонтерского опыта, созданные проекты, пройденные </a:t>
            </a:r>
            <a:r>
              <a:rPr sz="2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курсы.</a:t>
            </a:r>
            <a:endParaRPr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6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18B6C-A528-24F1-C618-C652AFA2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5843C69-A950-06FD-359A-CB597DF3B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8D4FC2-D4A1-5B6A-AD3A-BBFE8FA6F7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F48CAAC6-528F-3D89-FF0D-DF5E8A5A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6145F-DC90-2D9B-2AA9-2EE938F1DAA5}"/>
              </a:ext>
            </a:extLst>
          </p:cNvPr>
          <p:cNvSpPr txBox="1"/>
          <p:nvPr/>
        </p:nvSpPr>
        <p:spPr>
          <a:xfrm>
            <a:off x="3798649" y="33058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74B9E-2D60-0134-D494-B5CEC7C41D57}"/>
              </a:ext>
            </a:extLst>
          </p:cNvPr>
          <p:cNvSpPr txBox="1"/>
          <p:nvPr/>
        </p:nvSpPr>
        <p:spPr>
          <a:xfrm>
            <a:off x="4710545" y="15842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234AD-AAA4-7447-0130-07271D837438}"/>
              </a:ext>
            </a:extLst>
          </p:cNvPr>
          <p:cNvSpPr txBox="1"/>
          <p:nvPr/>
        </p:nvSpPr>
        <p:spPr>
          <a:xfrm>
            <a:off x="2299854" y="2097846"/>
            <a:ext cx="8044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разделе Аналитика, вы сможете найти открытые данные по развитию волонтерского движения в России. </a:t>
            </a:r>
          </a:p>
        </p:txBody>
      </p:sp>
    </p:spTree>
    <p:extLst>
      <p:ext uri="{BB962C8B-B14F-4D97-AF65-F5344CB8AC3E}">
        <p14:creationId xmlns:p14="http://schemas.microsoft.com/office/powerpoint/2010/main" val="3986146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318030"/>
            <a:ext cx="4114800" cy="5059680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r" rtl="0"/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1200" b="1" dirty="0">
                <a:solidFill>
                  <a:schemeClr val="tx1"/>
                </a:solidFill>
              </a:rPr>
            </a:b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«Надежда»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«СОШ №13»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ВО: Пасько 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Андреевна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3046" y="2646479"/>
            <a:ext cx="6022110" cy="383770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just" rtl="0">
              <a:lnSpc>
                <a:spcPct val="100000"/>
              </a:lnSpc>
              <a:spcBef>
                <a:spcPts val="0"/>
              </a:spcBef>
            </a:pP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Наша Волонтерская организация ведет свою деятельность с 2012 года! </a:t>
            </a:r>
          </a:p>
          <a:p>
            <a:pPr algn="just" rtl="0">
              <a:lnSpc>
                <a:spcPct val="100000"/>
              </a:lnSpc>
              <a:spcBef>
                <a:spcPts val="0"/>
              </a:spcBef>
            </a:pP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 этих самых пор мы начали приучать наших детей помогать другим и учить их что это модно! Нами было проведено более тысячи акций муниципального, районного, краевого и регионального назначения. </a:t>
            </a:r>
          </a:p>
          <a:p>
            <a:pPr algn="just" rtl="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«Надежда» так же являлся победителем в конкурсе «Лучший волонтерский отряд» и регулярно принимает в нем участие. </a:t>
            </a:r>
          </a:p>
          <a:p>
            <a:pPr algn="just" rtl="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выезжают отстаивать честь школы даже за пределы края и привозят с собой море новых знаний которыми они с удовольствием делятся и конечно же призовые места! 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316F963-3F88-0199-E244-F9A8BF20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3" y="1062665"/>
            <a:ext cx="2407447" cy="16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EC1A1-AF5F-E00F-EE71-C20120E248AA}"/>
              </a:ext>
            </a:extLst>
          </p:cNvPr>
          <p:cNvSpPr txBox="1"/>
          <p:nvPr/>
        </p:nvSpPr>
        <p:spPr>
          <a:xfrm>
            <a:off x="3926611" y="1537798"/>
            <a:ext cx="77585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«ТОТ, КТО НИЧЕГО НЕ ДЕЛАЕТ ДЛЯ ДРУГИХ, 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НИЧЕГО НЕ ДЕЛАЕТ ДЛЯ СЕБЯ».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                Гёте.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E9ED0-867D-E151-BD57-F5C10C6BD8D4}"/>
              </a:ext>
            </a:extLst>
          </p:cNvPr>
          <p:cNvSpPr txBox="1"/>
          <p:nvPr/>
        </p:nvSpPr>
        <p:spPr>
          <a:xfrm>
            <a:off x="3048000" y="550971"/>
            <a:ext cx="7832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7ACF2-A684-662D-7FC6-7E111A1E3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B1761D2-6199-266A-B660-42A24628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5A969-65F7-F8BB-11CC-70D423EF6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401DAF4-21DC-3925-4494-D01C2A4E8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93F465-F7C7-19FD-A6D4-03B2D490A7AA}"/>
              </a:ext>
            </a:extLst>
          </p:cNvPr>
          <p:cNvSpPr txBox="1"/>
          <p:nvPr/>
        </p:nvSpPr>
        <p:spPr>
          <a:xfrm>
            <a:off x="3798649" y="33058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4A740-E271-ACDB-2A97-0B27BD933240}"/>
              </a:ext>
            </a:extLst>
          </p:cNvPr>
          <p:cNvSpPr txBox="1"/>
          <p:nvPr/>
        </p:nvSpPr>
        <p:spPr>
          <a:xfrm>
            <a:off x="4710545" y="15842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6D7B6-00FB-E508-4925-A003B5676019}"/>
              </a:ext>
            </a:extLst>
          </p:cNvPr>
          <p:cNvSpPr txBox="1"/>
          <p:nvPr/>
        </p:nvSpPr>
        <p:spPr>
          <a:xfrm>
            <a:off x="286082" y="2670915"/>
            <a:ext cx="10991518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Заходите на сайт и регистрируйтесь - это очень просто! Вступайте, в волонтёрские ряды вместе с нами! Несите добро и заботу, открывайте себя в чем-нибудь новом! Быть добровольцем - значит быть полезным!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И удачи вам на поприще помощи окружающим!</a:t>
            </a:r>
          </a:p>
        </p:txBody>
      </p:sp>
    </p:spTree>
    <p:extLst>
      <p:ext uri="{BB962C8B-B14F-4D97-AF65-F5344CB8AC3E}">
        <p14:creationId xmlns:p14="http://schemas.microsoft.com/office/powerpoint/2010/main" val="306306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21905908-61C5-E80D-F570-D84DB752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2" y="1975347"/>
            <a:ext cx="5578765" cy="842330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«Успей сказать, спасибо!»</a:t>
            </a:r>
          </a:p>
        </p:txBody>
      </p:sp>
      <p:sp>
        <p:nvSpPr>
          <p:cNvPr id="28" name="Объект 27">
            <a:extLst>
              <a:ext uri="{FF2B5EF4-FFF2-40B4-BE49-F238E27FC236}">
                <a16:creationId xmlns:a16="http://schemas.microsoft.com/office/drawing/2014/main" id="{7CC1959B-E6A9-5770-EC41-43538A9E3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399" y="3015184"/>
            <a:ext cx="5809674" cy="3101109"/>
          </a:xfrm>
        </p:spPr>
        <p:txBody>
          <a:bodyPr rtlCol="0">
            <a:normAutofit fontScale="62500" lnSpcReduction="20000"/>
          </a:bodyPr>
          <a:lstStyle>
            <a:defPPr>
              <a:defRPr lang="ru-RU"/>
            </a:defPPr>
          </a:lstStyle>
          <a:p>
            <a:pPr rtl="0"/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акции: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участникам Великой Отечественной войны, труженикам тыла, вдовам ветеранов, ветеранам боевых действий;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аллей Славы, памятных мест и воинских захоронений;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связи между волонтерскими отрядами и организациями Ставропольского края;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гражданско-патриотического воспитания в молодежной среде;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в средствах массовой информации сообщений о передовом опыте волонтеров.</a:t>
            </a:r>
          </a:p>
          <a:p>
            <a:pPr rtl="0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D8CD0-5753-07B0-136F-B883303BD45C}"/>
              </a:ext>
            </a:extLst>
          </p:cNvPr>
          <p:cNvSpPr txBox="1"/>
          <p:nvPr/>
        </p:nvSpPr>
        <p:spPr>
          <a:xfrm>
            <a:off x="646545" y="413398"/>
            <a:ext cx="10935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DE81F-CA02-D1CD-37DD-D0ADF2FE8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18652"/>
            <a:ext cx="1537568" cy="135144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девоч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1AC76222-D3CE-52E3-9BD6-59050B3DE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83" y="1241972"/>
            <a:ext cx="4424218" cy="52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0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26703-68E7-C203-091C-C9B36F67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785FE02E-3924-1112-EE25-DB235B95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582" y="1773203"/>
            <a:ext cx="5507414" cy="707886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«Пусть никто не будет одинок»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8229C-2228-3905-C876-E1D77E1D743B}"/>
              </a:ext>
            </a:extLst>
          </p:cNvPr>
          <p:cNvSpPr txBox="1"/>
          <p:nvPr/>
        </p:nvSpPr>
        <p:spPr>
          <a:xfrm>
            <a:off x="646545" y="413398"/>
            <a:ext cx="10935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519DE9-4078-610C-23B1-E5DB13B1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18652"/>
            <a:ext cx="1537568" cy="1351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B0DFE1-F7D1-DF34-21B4-532D88CD0733}"/>
              </a:ext>
            </a:extLst>
          </p:cNvPr>
          <p:cNvSpPr txBox="1"/>
          <p:nvPr/>
        </p:nvSpPr>
        <p:spPr>
          <a:xfrm>
            <a:off x="5046672" y="2662981"/>
            <a:ext cx="62124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акции: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оказание посильной помощи пожилым людям;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формирование в молодежной среде активной гражданской позиции, уважительного отношения к пожилым людям;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укрепление связей между волонтерскими отрядами и организациями Курского округа;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популяризация волонтерской деятельности в социальных сетях, посредством публикации в средствах массовой информации материалов направленных на формирование позитивного образа волонтеров, волонтерского отряда или организации.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одежда, человек, улыбк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8440DCB-08EB-4E4C-E5BB-0941BB233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0" y="1975346"/>
            <a:ext cx="4006874" cy="44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ECD30-C5D0-D496-FE89-31D098FD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517177A1-1012-1537-39DD-6262E3F1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870093"/>
            <a:ext cx="4802373" cy="925456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Днем Отца!»</a:t>
            </a:r>
          </a:p>
        </p:txBody>
      </p:sp>
      <p:pic>
        <p:nvPicPr>
          <p:cNvPr id="3" name="Объект 2" descr="Изображение выглядит как одежда, Человеческое лицо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D8C924C-D44D-F843-BBA4-915B2EE9DD8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451681" y="1194372"/>
            <a:ext cx="4558064" cy="525023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5EA59-406D-23ED-8E3A-84C0F270F54A}"/>
              </a:ext>
            </a:extLst>
          </p:cNvPr>
          <p:cNvSpPr txBox="1"/>
          <p:nvPr/>
        </p:nvSpPr>
        <p:spPr>
          <a:xfrm>
            <a:off x="646545" y="413398"/>
            <a:ext cx="10935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D1273E-BAB8-1F3F-D5FB-18C8BD5E1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518652"/>
            <a:ext cx="1537568" cy="1351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A74A02-422E-5F99-1188-028C96A2ECF3}"/>
              </a:ext>
            </a:extLst>
          </p:cNvPr>
          <p:cNvSpPr txBox="1"/>
          <p:nvPr/>
        </p:nvSpPr>
        <p:spPr>
          <a:xfrm>
            <a:off x="517236" y="2903449"/>
            <a:ext cx="5578764" cy="281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акции:</a:t>
            </a:r>
          </a:p>
          <a:p>
            <a:pPr marL="285750" indent="-285750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значимости роли отца в семье и обществе;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семейных ценностей для молодого поколения;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творческого и культурного развития семей и вовлечение их в социально-культурную деятельность.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3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57C1D-A1A6-37D2-8F07-D9795EED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6B48EC21-BDEF-5C38-DCFC-C3F5FF86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402" y="1057805"/>
            <a:ext cx="4802373" cy="773234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«Перекресток культур»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2C561-4BE6-95AF-F95B-AFCD13468AE3}"/>
              </a:ext>
            </a:extLst>
          </p:cNvPr>
          <p:cNvSpPr txBox="1"/>
          <p:nvPr/>
        </p:nvSpPr>
        <p:spPr>
          <a:xfrm>
            <a:off x="646545" y="413398"/>
            <a:ext cx="10935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464FE0-90D1-000D-D057-3008B2EF0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18652"/>
            <a:ext cx="1537568" cy="1351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02C5E-7B91-EC27-8B0A-053F4241BD42}"/>
              </a:ext>
            </a:extLst>
          </p:cNvPr>
          <p:cNvSpPr txBox="1"/>
          <p:nvPr/>
        </p:nvSpPr>
        <p:spPr>
          <a:xfrm>
            <a:off x="7924899" y="2040694"/>
            <a:ext cx="3537428" cy="379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условий для реализации творческого потенциала молодежи;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традиций этнокультур в максимально широком спектре жанров искусства;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Презентация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национальных культурных традиций, обычаев;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этнических и межрелигиозной толерантности, взаимообогащение этнокультур разных народов.</a:t>
            </a:r>
          </a:p>
        </p:txBody>
      </p:sp>
      <p:pic>
        <p:nvPicPr>
          <p:cNvPr id="13" name="Рисунок 12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C8410C2-3976-ABDC-4305-627183769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352" y="1831039"/>
            <a:ext cx="3896530" cy="46135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человек, обув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1480291-1FB4-EC1D-0AB0-03A0290D4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6" y="1831039"/>
            <a:ext cx="3191389" cy="46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38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Изображение выглядит как человек, одежда, платье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123432E5-E721-AF2E-C609-82F60D3BB94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863535" y="1020763"/>
            <a:ext cx="4025943" cy="5029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4AA2F-5E52-ACDF-4E7E-7D0C1262545E}"/>
              </a:ext>
            </a:extLst>
          </p:cNvPr>
          <p:cNvSpPr txBox="1"/>
          <p:nvPr/>
        </p:nvSpPr>
        <p:spPr>
          <a:xfrm>
            <a:off x="549563" y="666502"/>
            <a:ext cx="11092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021CF1-4B18-015F-D1F2-47BCF05D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65" r="12165"/>
          <a:stretch>
            <a:fillRect/>
          </a:stretch>
        </p:blipFill>
        <p:spPr>
          <a:xfrm>
            <a:off x="749215" y="666414"/>
            <a:ext cx="1608585" cy="1415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E8EFB7-13B4-F9AB-DF54-685DD3E272F8}"/>
              </a:ext>
            </a:extLst>
          </p:cNvPr>
          <p:cNvSpPr txBox="1"/>
          <p:nvPr/>
        </p:nvSpPr>
        <p:spPr>
          <a:xfrm>
            <a:off x="2202873" y="1388756"/>
            <a:ext cx="4234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«Курская краса»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F6034-E64A-C807-8D75-AFDDAF764FFA}"/>
              </a:ext>
            </a:extLst>
          </p:cNvPr>
          <p:cNvSpPr txBox="1"/>
          <p:nvPr/>
        </p:nvSpPr>
        <p:spPr>
          <a:xfrm>
            <a:off x="443345" y="2357145"/>
            <a:ext cx="6548582" cy="3868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социальной, интеллектуальной  и творческой активности молодежи, пропаганды культуры, красоты, гармонии и совершенства личности, формирования гуманитарного мировоззрения, воспитания эстетического вкуса, здорового образа жизни, а также пропаганды творчества;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самореализации и раскрытия потенциала молодежи;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межнационального и межкультурного диалога среди молодежи.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54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B5CEABB6-07DC-46E8-9B57-56EC44A396E5}" type="slidenum">
              <a:rPr lang="ru-RU" smtClean="0"/>
              <a:pPr rtl="0"/>
              <a:t>26</a:t>
            </a:fld>
            <a:endParaRPr lang="ru-RU" dirty="0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D8896650-5ACD-ABE1-1682-84D8E599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304888D-B78B-26F5-9075-CDA3C673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Милосердие и доброта… в последнее время мы всё чаще стали обращаться к этим словам. Будто прозрев, начали осознавать, что самым острым дефицитом стали у нас сегодня человеческое тепло и забота о ближнем. Ведь человек рождается и живет на Земле для того, чтобы делать людям добро.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D9752-3BFC-1FBD-701A-F6E0E58C83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794327" y="489521"/>
            <a:ext cx="2311620" cy="2034791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FE6F0BD-6A2B-740A-072A-072EBDC9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2" y="2743199"/>
            <a:ext cx="5981790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805AC3-8F57-68F3-E17C-DD793B76328F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7157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185CC-0153-4DB4-9D9A-189FC77E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871" y="1514463"/>
            <a:ext cx="5644804" cy="4479849"/>
          </a:xfrm>
        </p:spPr>
        <p:txBody>
          <a:bodyPr anchor="ctr">
            <a:normAutofit/>
          </a:bodyPr>
          <a:lstStyle/>
          <a:p>
            <a:pPr marL="274320" marR="0" lvl="0" indent="-27432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с 2012 г.  мы решили создать свой добровольческий отряд  из учащихся в составе примерно из 15 человек, которые активно включились в добровольческую деятельность. В ходе которой, мы активно участвуем в разных акциях, проектах, конкурсах.</a:t>
            </a:r>
            <a:b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756121-E2B6-82E3-D07A-44390CB2C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ru-RU" smtClean="0"/>
              <a:pPr rtl="0">
                <a:spcAft>
                  <a:spcPts val="600"/>
                </a:spcAft>
              </a:pPr>
              <a:t>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C62564-1E04-4ED2-7188-E787F202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5" y="1747989"/>
            <a:ext cx="5578762" cy="437326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7616A-299D-6A93-DD53-8B06D704F086}"/>
              </a:ext>
            </a:extLst>
          </p:cNvPr>
          <p:cNvSpPr txBox="1"/>
          <p:nvPr/>
        </p:nvSpPr>
        <p:spPr>
          <a:xfrm>
            <a:off x="618835" y="412018"/>
            <a:ext cx="10788073" cy="97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№13»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7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7C6C9-E62B-1CE3-9090-C9FBEA98B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181F4-2269-6C40-6E76-BF7A2F8D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855" y="1514463"/>
            <a:ext cx="5293820" cy="4479849"/>
          </a:xfrm>
        </p:spPr>
        <p:txBody>
          <a:bodyPr anchor="ctr">
            <a:normAutofit fontScale="90000"/>
          </a:bodyPr>
          <a:lstStyle/>
          <a:p>
            <a:pPr marL="274320" marR="0" lvl="0" indent="-274320" algn="just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первый год нашей добровольческой деятельности мы не разрабатывали своих планов и проектов, а просто принимали участие во всех акциях и мероприятиях, предлагаемых школой. Таким образом, обратившись к классификации видов волонтёрской деятельности, можно отметить, что мы – школьные волонтёры, работаем по следующим направлениям: социальное, спортивное, образовательное, экологическое, концертное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волонтёрство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B1F72E-F8D3-9B72-BD97-C79329349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ru-RU" smtClean="0"/>
              <a:pPr rtl="0">
                <a:spcAft>
                  <a:spcPts val="600"/>
                </a:spcAft>
              </a:pPr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6D5A55-A8DE-5FF6-DD82-7309095FE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5" y="1747989"/>
            <a:ext cx="5578762" cy="437326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619B29-DABC-059A-19D8-7627FBB2B388}"/>
              </a:ext>
            </a:extLst>
          </p:cNvPr>
          <p:cNvSpPr txBox="1"/>
          <p:nvPr/>
        </p:nvSpPr>
        <p:spPr>
          <a:xfrm>
            <a:off x="618835" y="412018"/>
            <a:ext cx="10788073" cy="97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№13»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33AA-64EF-FD08-ED3E-32590BA43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F5479-A835-94AF-6D4C-DE51B773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855" y="1514463"/>
            <a:ext cx="5293820" cy="4479849"/>
          </a:xfrm>
        </p:spPr>
        <p:txBody>
          <a:bodyPr anchor="ctr">
            <a:normAutofit fontScale="90000"/>
          </a:bodyPr>
          <a:lstStyle/>
          <a:p>
            <a:pPr marL="274320" marR="0" lvl="0" indent="-274320" algn="just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Нам помог главный помощник для начинающих российский волонтеров - это Единая информационная система </a:t>
            </a:r>
            <a:r>
              <a:rPr kumimoji="0" lang="ru-RU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2"/>
              </a:rPr>
              <a:t>DOBRO.RU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созданная в 2016 году как раз для решения этой проблемы. С помощью этой платформы каждый желающий может найти себе полезное дело по душе, а организаторы волонтерской деятельности - оповестить добровольцев о своем проекте и призвать их принять в нем участие.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449D21-E263-1F7F-0822-5C3DF92D8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ru-RU" smtClean="0"/>
              <a:pPr rtl="0"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70C729-4C77-C713-BC11-93C917189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25" y="690493"/>
            <a:ext cx="2410686" cy="188976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87E25-8187-4083-4E98-1A2398290572}"/>
              </a:ext>
            </a:extLst>
          </p:cNvPr>
          <p:cNvSpPr txBox="1"/>
          <p:nvPr/>
        </p:nvSpPr>
        <p:spPr>
          <a:xfrm>
            <a:off x="618835" y="412018"/>
            <a:ext cx="10788073" cy="97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№13»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CD9784C7-F5FE-353A-B513-640C97AD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5" y="2814902"/>
            <a:ext cx="5859907" cy="3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4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6401-8C1D-EE1B-7C14-975DE0C95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E9E0F-80C6-346A-CDCE-4956FE89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855" y="1514463"/>
            <a:ext cx="5293820" cy="4479849"/>
          </a:xfrm>
        </p:spPr>
        <p:txBody>
          <a:bodyPr anchor="ctr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Сегодня наш волонтерский отряд «Надежда» успешно работает на этой информационной системе. И мы готовы поделиться опытом нашей работы.</a:t>
            </a:r>
            <a:b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B3E247-08F1-1AD5-E70D-25978B5E3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ru-RU" smtClean="0"/>
              <a:pPr rtl="0">
                <a:spcAft>
                  <a:spcPts val="600"/>
                </a:spcAft>
              </a:pPr>
              <a:t>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72EB86-BC8C-C752-6880-5CBB03AD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25" y="735099"/>
            <a:ext cx="1870445" cy="146626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BCF1AD-A97F-D415-E3A9-3B5E2409AAFA}"/>
              </a:ext>
            </a:extLst>
          </p:cNvPr>
          <p:cNvSpPr txBox="1"/>
          <p:nvPr/>
        </p:nvSpPr>
        <p:spPr>
          <a:xfrm>
            <a:off x="618835" y="412018"/>
            <a:ext cx="10788073" cy="97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№13»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83322D03-5E6D-3EDB-7EBF-4A34CD97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3" y="2102633"/>
            <a:ext cx="5615397" cy="330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26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01C16-CEAD-6E3F-C158-8AC3CAD1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F2DBABE-88D3-DA26-E787-C89A8CBB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A00FB6-C056-AD35-104B-B6BEFF3852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C994FF7-A749-6681-D061-A7F465D8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D72936-7A47-5729-2C00-34C8D6BA75E3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1E2C7-4B97-0CFB-2175-53C9A36C1D0A}"/>
              </a:ext>
            </a:extLst>
          </p:cNvPr>
          <p:cNvSpPr txBox="1"/>
          <p:nvPr/>
        </p:nvSpPr>
        <p:spPr>
          <a:xfrm>
            <a:off x="3094426" y="1833339"/>
            <a:ext cx="8709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Первое, что вы должны сделать это пройти  регистрацию.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Заходите на сайт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https://dobro.ru/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кликнете в правом верхнем углу на  кнопку «Войти».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5FBA0-08FC-4BC8-1AA3-2F1613654C12}"/>
              </a:ext>
            </a:extLst>
          </p:cNvPr>
          <p:cNvSpPr txBox="1"/>
          <p:nvPr/>
        </p:nvSpPr>
        <p:spPr>
          <a:xfrm>
            <a:off x="3962400" y="12989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НА САЙТЕ </a:t>
            </a:r>
          </a:p>
        </p:txBody>
      </p:sp>
    </p:spTree>
    <p:extLst>
      <p:ext uri="{BB962C8B-B14F-4D97-AF65-F5344CB8AC3E}">
        <p14:creationId xmlns:p14="http://schemas.microsoft.com/office/powerpoint/2010/main" val="264222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3BF4E-B272-1FAC-F10F-3C61CD89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60B0245-5BAE-16EF-E507-B5562681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13F9A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547DF-DD60-AF14-9706-9EAE2E7375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65" r="12165"/>
          <a:stretch>
            <a:fillRect/>
          </a:stretch>
        </p:blipFill>
        <p:spPr>
          <a:xfrm>
            <a:off x="2949985" y="440383"/>
            <a:ext cx="884774" cy="778817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F8CC891-5D12-8193-185D-EB8CACA2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" y="360585"/>
            <a:ext cx="2562303" cy="15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606E2-D067-9EDE-B962-4CF9E64CD946}"/>
              </a:ext>
            </a:extLst>
          </p:cNvPr>
          <p:cNvSpPr txBox="1"/>
          <p:nvPr/>
        </p:nvSpPr>
        <p:spPr>
          <a:xfrm>
            <a:off x="3321693" y="406394"/>
            <a:ext cx="83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Муниципальное казенное общеобразовательное учреждение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/>
              </a:rPr>
              <a:t>«Средняя общеобразовательная школа №13»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D385C-106B-366A-CE6D-CC8D79A92B54}"/>
              </a:ext>
            </a:extLst>
          </p:cNvPr>
          <p:cNvSpPr txBox="1"/>
          <p:nvPr/>
        </p:nvSpPr>
        <p:spPr>
          <a:xfrm>
            <a:off x="4710545" y="13451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ВОЛОНТЕРА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BC4DA0-2B3A-326D-4A83-17D376C5567F}"/>
              </a:ext>
            </a:extLst>
          </p:cNvPr>
          <p:cNvSpPr txBox="1"/>
          <p:nvPr/>
        </p:nvSpPr>
        <p:spPr>
          <a:xfrm>
            <a:off x="1575782" y="2720991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Заполните ваш личный профиль волонтера, загрузите </a:t>
            </a:r>
            <a:r>
              <a:rPr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аватар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обложку. Укажите ваш населенный пункт и выберите интересные вам направления волонтерской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74825500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257</TotalTime>
  <Words>1394</Words>
  <Application>Microsoft Office PowerPoint</Application>
  <PresentationFormat>Широкоэкранный</PresentationFormat>
  <Paragraphs>147</Paragraphs>
  <Slides>26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Source Sans Pro Light</vt:lpstr>
      <vt:lpstr>Times New Roman</vt:lpstr>
      <vt:lpstr>Wingdings 2</vt:lpstr>
      <vt:lpstr>Wingdings 3</vt:lpstr>
      <vt:lpstr>Легкий дым</vt:lpstr>
      <vt:lpstr>Муниципальное казенное общеобразовательное учреждение  «Средняя общеобразовательная школа №13»</vt:lpstr>
      <vt:lpstr>         Волонтерский отряд «Надежда» МКОУ «СОШ №13»  Руководитель ВО: Пасько  Ольга Андреевна</vt:lpstr>
      <vt:lpstr>          Милосердие и доброта… в последнее время мы всё чаще стали обращаться к этим словам. Будто прозрев, начали осознавать, что самым острым дефицитом стали у нас сегодня человеческое тепло и забота о ближнем. Ведь человек рождается и живет на Земле для того, чтобы делать людям добро.</vt:lpstr>
      <vt:lpstr>             В нашей школе с 2012 г.  мы решили создать свой добровольческий отряд  из учащихся в составе примерно из 15 человек, которые активно включились в добровольческую деятельность. В ходе которой, мы активно участвуем в разных акциях, проектах, конкурсах. </vt:lpstr>
      <vt:lpstr>             В первый год нашей добровольческой деятельности мы не разрабатывали своих планов и проектов, а просто принимали участие во всех акциях и мероприятиях, предлагаемых школой. Таким образом, обратившись к классификации видов волонтёрской деятельности, можно отметить, что мы – школьные волонтёры, работаем по следующим направлениям: социальное, спортивное, образовательное, экологическое, концертное волонтёрство.</vt:lpstr>
      <vt:lpstr>                 Нам помог главный помощник для начинающих российский волонтеров - это Единая информационная система DOBRO.RU, созданная в 2016 году как раз для решения этой проблемы. С помощью этой платформы каждый желающий может найти себе полезное дело по душе, а организаторы волонтерской деятельности - оповестить добровольцев о своем проекте и призвать их принять в нем участие.</vt:lpstr>
      <vt:lpstr>                 Сегодня наш волонтерский отряд «Надежда» успешно работает на этой информационной системе. И мы готовы поделиться опытом нашей работы.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          </vt:lpstr>
      <vt:lpstr>Акция  «Успей сказать, спасибо!»</vt:lpstr>
      <vt:lpstr>Акция «Пусть никто не будет одинок»</vt:lpstr>
      <vt:lpstr>Акция  «С Днем Отца!»</vt:lpstr>
      <vt:lpstr>Фестиваль «Перекресток культур»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Pasko</dc:creator>
  <cp:lastModifiedBy>Olga Pasko</cp:lastModifiedBy>
  <cp:revision>5</cp:revision>
  <dcterms:created xsi:type="dcterms:W3CDTF">2024-11-10T10:38:56Z</dcterms:created>
  <dcterms:modified xsi:type="dcterms:W3CDTF">2024-11-11T07:49:00Z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