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6" r:id="rId2"/>
    <p:sldId id="312" r:id="rId3"/>
    <p:sldId id="313" r:id="rId4"/>
    <p:sldId id="314" r:id="rId5"/>
    <p:sldId id="315" r:id="rId6"/>
    <p:sldId id="316" r:id="rId7"/>
    <p:sldId id="320" r:id="rId8"/>
    <p:sldId id="322" r:id="rId9"/>
    <p:sldId id="319" r:id="rId10"/>
    <p:sldId id="318" r:id="rId11"/>
    <p:sldId id="323" r:id="rId12"/>
    <p:sldId id="307" r:id="rId13"/>
    <p:sldId id="301" r:id="rId14"/>
    <p:sldId id="309" r:id="rId15"/>
    <p:sldId id="310" r:id="rId16"/>
    <p:sldId id="31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099"/>
    <a:srgbClr val="F03010"/>
    <a:srgbClr val="FFFFFF"/>
    <a:srgbClr val="663300"/>
    <a:srgbClr val="4E4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3" autoAdjust="0"/>
    <p:restoredTop sz="99642" autoAdjust="0"/>
  </p:normalViewPr>
  <p:slideViewPr>
    <p:cSldViewPr snapToGrid="0" showGuides="1">
      <p:cViewPr varScale="1">
        <p:scale>
          <a:sx n="46" d="100"/>
          <a:sy n="46" d="100"/>
        </p:scale>
        <p:origin x="918" y="60"/>
      </p:cViewPr>
      <p:guideLst>
        <p:guide orient="horz" pos="2183"/>
        <p:guide pos="3840"/>
        <p:guide orient="horz" pos="120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58009580352574E-2"/>
          <c:y val="3.4659207204748591E-2"/>
          <c:w val="0.85163049592707962"/>
          <c:h val="0.77340320916935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77-4A28-A31E-31050246C8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77-4A28-A31E-31050246C8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77-4A28-A31E-31050246C8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77-4A28-A31E-31050246C8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77-4A28-A31E-31050246C8D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77-4A28-A31E-31050246C8D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Макулатура, кг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77-4A28-A31E-31050246C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706056"/>
        <c:axId val="373706448"/>
      </c:barChart>
      <c:catAx>
        <c:axId val="37370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373706448"/>
        <c:crosses val="autoZero"/>
        <c:auto val="1"/>
        <c:lblAlgn val="ctr"/>
        <c:lblOffset val="100"/>
        <c:noMultiLvlLbl val="0"/>
      </c:catAx>
      <c:valAx>
        <c:axId val="37370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37370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2099182400917"/>
          <c:y val="0.8699842860920094"/>
          <c:w val="0.83660353730268788"/>
          <c:h val="0.10358066436941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3114522985622"/>
          <c:y val="9.8506843210898212E-2"/>
          <c:w val="0.89132745069708963"/>
          <c:h val="0.7499502791029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CA-4C9E-A96E-01FC9BDAFC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5.8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CA-4C9E-A96E-01FC9BDAFC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</c:v>
                </c:pt>
                <c:pt idx="1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CA-4C9E-A96E-01FC9BDAFC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48.5</c:v>
                </c:pt>
                <c:pt idx="1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CA-4C9E-A96E-01FC9BDAFC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CA-4C9E-A96E-01FC9BDAFCA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85.6</c:v>
                </c:pt>
                <c:pt idx="1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CA-4C9E-A96E-01FC9BDAFCA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Пластик, кг</c:v>
                </c:pt>
                <c:pt idx="1">
                  <c:v>Батарейки,кг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71.2</c:v>
                </c:pt>
                <c:pt idx="1">
                  <c:v>174.9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7CA-4C9E-A96E-01FC9BDAF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936352"/>
        <c:axId val="297936744"/>
      </c:barChart>
      <c:catAx>
        <c:axId val="297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297936744"/>
        <c:crosses val="autoZero"/>
        <c:auto val="1"/>
        <c:lblAlgn val="ctr"/>
        <c:lblOffset val="100"/>
        <c:noMultiLvlLbl val="0"/>
      </c:catAx>
      <c:valAx>
        <c:axId val="29793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297936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Количество,кг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915</c:v>
                </c:pt>
                <c:pt idx="1">
                  <c:v>2922</c:v>
                </c:pt>
                <c:pt idx="2">
                  <c:v>2963</c:v>
                </c:pt>
                <c:pt idx="3">
                  <c:v>4107</c:v>
                </c:pt>
                <c:pt idx="4">
                  <c:v>4477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387472"/>
        <c:axId val="433391000"/>
      </c:barChart>
      <c:catAx>
        <c:axId val="43338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433391000"/>
        <c:crosses val="autoZero"/>
        <c:auto val="1"/>
        <c:lblAlgn val="ctr"/>
        <c:lblOffset val="100"/>
        <c:noMultiLvlLbl val="0"/>
      </c:catAx>
      <c:valAx>
        <c:axId val="43339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43338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49814486629481E-2"/>
          <c:y val="0.16280723468897426"/>
          <c:w val="0.93414458124874311"/>
          <c:h val="0.64616018319074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Площадка 1</c:v>
                </c:pt>
                <c:pt idx="1">
                  <c:v>Площадка 2</c:v>
                </c:pt>
                <c:pt idx="2">
                  <c:v>Площадка 3</c:v>
                </c:pt>
                <c:pt idx="3">
                  <c:v>Площадка 4</c:v>
                </c:pt>
                <c:pt idx="4">
                  <c:v>Площадка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2443</c:v>
                </c:pt>
                <c:pt idx="1">
                  <c:v>1196</c:v>
                </c:pt>
                <c:pt idx="2">
                  <c:v>2195</c:v>
                </c:pt>
                <c:pt idx="3">
                  <c:v>1784</c:v>
                </c:pt>
                <c:pt idx="4">
                  <c:v>4334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Площадка 1</c:v>
                </c:pt>
                <c:pt idx="1">
                  <c:v>Площадка 2</c:v>
                </c:pt>
                <c:pt idx="2">
                  <c:v>Площадка 3</c:v>
                </c:pt>
                <c:pt idx="3">
                  <c:v>Площадка 4</c:v>
                </c:pt>
                <c:pt idx="4">
                  <c:v>Площадка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1810</c:v>
                </c:pt>
                <c:pt idx="1">
                  <c:v>2324</c:v>
                </c:pt>
                <c:pt idx="2">
                  <c:v>1474</c:v>
                </c:pt>
                <c:pt idx="3">
                  <c:v>675</c:v>
                </c:pt>
                <c:pt idx="4">
                  <c:v>734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Площадка 1</c:v>
                </c:pt>
                <c:pt idx="1">
                  <c:v>Площадка 2</c:v>
                </c:pt>
                <c:pt idx="2">
                  <c:v>Площадка 3</c:v>
                </c:pt>
                <c:pt idx="3">
                  <c:v>Площадка 4</c:v>
                </c:pt>
                <c:pt idx="4">
                  <c:v>Площадка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3738</c:v>
                </c:pt>
                <c:pt idx="1">
                  <c:v>1825</c:v>
                </c:pt>
                <c:pt idx="2">
                  <c:v>2521</c:v>
                </c:pt>
                <c:pt idx="3">
                  <c:v>1523</c:v>
                </c:pt>
                <c:pt idx="4">
                  <c:v>3002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Площадка 1</c:v>
                </c:pt>
                <c:pt idx="1">
                  <c:v>Площадка 2</c:v>
                </c:pt>
                <c:pt idx="2">
                  <c:v>Площадка 3</c:v>
                </c:pt>
                <c:pt idx="3">
                  <c:v>Площадка 4</c:v>
                </c:pt>
                <c:pt idx="4">
                  <c:v>Площадка 5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2924</c:v>
                </c:pt>
                <c:pt idx="1">
                  <c:v>2896</c:v>
                </c:pt>
                <c:pt idx="2">
                  <c:v>4430</c:v>
                </c:pt>
                <c:pt idx="3">
                  <c:v>178</c:v>
                </c:pt>
                <c:pt idx="4">
                  <c:v>1438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Площадка 1</c:v>
                </c:pt>
                <c:pt idx="1">
                  <c:v>Площадка 2</c:v>
                </c:pt>
                <c:pt idx="2">
                  <c:v>Площадка 3</c:v>
                </c:pt>
                <c:pt idx="3">
                  <c:v>Площадка 4</c:v>
                </c:pt>
                <c:pt idx="4">
                  <c:v>Площадка 5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2712</c:v>
                </c:pt>
                <c:pt idx="1">
                  <c:v>1123</c:v>
                </c:pt>
                <c:pt idx="2">
                  <c:v>548</c:v>
                </c:pt>
                <c:pt idx="3">
                  <c:v>1902</c:v>
                </c:pt>
                <c:pt idx="4">
                  <c:v>1474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Площадка 1</c:v>
                </c:pt>
                <c:pt idx="1">
                  <c:v>Площадка 2</c:v>
                </c:pt>
                <c:pt idx="2">
                  <c:v>Площадка 3</c:v>
                </c:pt>
                <c:pt idx="3">
                  <c:v>Площадка 4</c:v>
                </c:pt>
                <c:pt idx="4">
                  <c:v>Площадка 5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2090</c:v>
                </c:pt>
                <c:pt idx="1">
                  <c:v>2376</c:v>
                </c:pt>
                <c:pt idx="2">
                  <c:v>2310</c:v>
                </c:pt>
                <c:pt idx="3">
                  <c:v>1772</c:v>
                </c:pt>
                <c:pt idx="4">
                  <c:v>2254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390216"/>
        <c:axId val="433391392"/>
      </c:barChart>
      <c:catAx>
        <c:axId val="4333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433391392"/>
        <c:crosses val="autoZero"/>
        <c:auto val="1"/>
        <c:lblAlgn val="ctr"/>
        <c:lblOffset val="100"/>
        <c:noMultiLvlLbl val="0"/>
      </c:catAx>
      <c:valAx>
        <c:axId val="43339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endParaRPr lang="ru-RU"/>
          </a:p>
        </c:txPr>
        <c:crossAx val="43339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159216987928421"/>
          <c:y val="0.33210641287238701"/>
          <c:w val="0.55006338509591157"/>
          <c:h val="0.436798379317199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Сдавали ли вы хоть раз макулатуру в университете?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A2-4D52-A179-5FEFF5BDF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Calibri Light" pitchFamily="34" charset="0"/>
              </a:defRPr>
            </a:pPr>
            <a:r>
              <a:rPr lang="ru-RU" sz="2000" dirty="0">
                <a:latin typeface="Calibri Light" pitchFamily="34" charset="0"/>
                <a:cs typeface="Calibri Light" pitchFamily="34" charset="0"/>
              </a:rPr>
              <a:t>Знаете ли вы про заявку забора макулатуры на </a:t>
            </a:r>
            <a:r>
              <a:rPr lang="ru-RU" sz="2000" dirty="0" smtClean="0">
                <a:latin typeface="Calibri Light" pitchFamily="34" charset="0"/>
                <a:cs typeface="Calibri Light" pitchFamily="34" charset="0"/>
              </a:rPr>
              <a:t>сайте?</a:t>
            </a:r>
            <a:endParaRPr lang="ru-RU" sz="2000" dirty="0">
              <a:latin typeface="Calibri Light" pitchFamily="34" charset="0"/>
              <a:cs typeface="Calibri Light" pitchFamily="34" charset="0"/>
            </a:endParaRPr>
          </a:p>
        </c:rich>
      </c:tx>
      <c:layout>
        <c:manualLayout>
          <c:xMode val="edge"/>
          <c:yMode val="edge"/>
          <c:x val="0.14147189576431612"/>
          <c:y val="6.26735458364717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24477300576363"/>
          <c:y val="0.38864507262719833"/>
          <c:w val="0.53601567867972333"/>
          <c:h val="0.413182001657338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про заявку забора макулатуры на сайте СФУ?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93-457D-8368-F6EAC7AA0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90374094856193"/>
          <c:y val="0.30891579012721215"/>
          <c:w val="0.43546492020579147"/>
          <c:h val="0.430138053333736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вы обычно сдаете или планируете сдавать макулатуру за один раз?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1-20 кг</c:v>
                </c:pt>
                <c:pt idx="1">
                  <c:v>21 - 40 кг </c:v>
                </c:pt>
                <c:pt idx="2">
                  <c:v>41 - 60 кг</c:v>
                </c:pt>
                <c:pt idx="3">
                  <c:v>61 - 80 кг</c:v>
                </c:pt>
                <c:pt idx="4">
                  <c:v>80 и выше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20</c:v>
                </c:pt>
                <c:pt idx="2">
                  <c:v>10</c:v>
                </c:pt>
                <c:pt idx="3">
                  <c:v>3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55-44CF-A27D-EF6E756BE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70753875622507"/>
          <c:y val="0.78212214284484483"/>
          <c:w val="0.75412439757214578"/>
          <c:h val="0.19800018051643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197958270457945"/>
          <c:y val="0.27651517720609614"/>
          <c:w val="0.47063118186982777"/>
          <c:h val="0.427454045263713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планируете сдавать макулатуру?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7B-4225-A3C0-283AF58FA2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7B-4225-A3C0-283AF58FA2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7B-4225-A3C0-283AF58FA2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7B-4225-A3C0-283AF58FA2EA}"/>
              </c:ext>
            </c:extLst>
          </c:dPt>
          <c:cat>
            <c:strRef>
              <c:f>Лист1!$A$2:$A$5</c:f>
              <c:strCache>
                <c:ptCount val="4"/>
                <c:pt idx="0">
                  <c:v>1-3 раза в год</c:v>
                </c:pt>
                <c:pt idx="1">
                  <c:v>каждый месяц</c:v>
                </c:pt>
                <c:pt idx="2">
                  <c:v>каждый квартал</c:v>
                </c:pt>
                <c:pt idx="3">
                  <c:v>по мере накопления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10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F7B-4225-A3C0-283AF58F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869372735695871E-2"/>
          <c:y val="0.73655191699583111"/>
          <c:w val="0.82967090724962211"/>
          <c:h val="0.26344808300416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ea typeface="+mn-ea"/>
              <a:cs typeface="Calibri Light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E1442B-4E7C-444B-A7D5-504FA910B81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6F21B1-61EA-4B66-A7FA-3F22CB2C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089" y="1011948"/>
            <a:ext cx="10448542" cy="255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Из студенческой инициативы в системный проект </a:t>
            </a:r>
            <a:r>
              <a:rPr lang="en-US" sz="6000" b="1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en-US" sz="6000" b="1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«</a:t>
            </a:r>
            <a:r>
              <a:rPr lang="en-US" sz="6000" b="1" dirty="0" smtClean="0">
                <a:latin typeface="Calibri Light" pitchFamily="34" charset="0"/>
                <a:cs typeface="Calibri Light" pitchFamily="34" charset="0"/>
              </a:rPr>
              <a:t>Green project SibFU</a:t>
            </a:r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»</a:t>
            </a:r>
            <a:endParaRPr lang="ru-RU" sz="60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6764" y="5099308"/>
            <a:ext cx="4835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Calibri Light" panose="020F0302020204030204" pitchFamily="34" charset="0"/>
              </a:rPr>
              <a:t>Межеумова</a:t>
            </a:r>
            <a:r>
              <a:rPr lang="ru-RU" sz="2400" dirty="0" smtClean="0">
                <a:latin typeface="Calibri Light" panose="020F0302020204030204" pitchFamily="34" charset="0"/>
              </a:rPr>
              <a:t> Алина Александровна,</a:t>
            </a:r>
          </a:p>
          <a:p>
            <a:r>
              <a:rPr lang="ru-RU" sz="2400" dirty="0" smtClean="0">
                <a:latin typeface="Calibri Light" panose="020F0302020204030204" pitchFamily="34" charset="0"/>
              </a:rPr>
              <a:t>Лидер экологического направления Волонтерского центра СФУ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360" y="5165683"/>
            <a:ext cx="11339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9743"/>
            <a:ext cx="12192000" cy="1666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alibri Light" panose="020F0302020204030204" pitchFamily="34" charset="0"/>
              </a:rPr>
              <a:t>Статистика сдачи макулатуры </a:t>
            </a:r>
            <a:br>
              <a:rPr lang="ru-RU" sz="3600" b="1" dirty="0" smtClean="0">
                <a:latin typeface="Calibri Light" panose="020F0302020204030204" pitchFamily="34" charset="0"/>
              </a:rPr>
            </a:br>
            <a:r>
              <a:rPr lang="ru-RU" sz="3600" b="1" dirty="0" smtClean="0">
                <a:latin typeface="Calibri Light" panose="020F0302020204030204" pitchFamily="34" charset="0"/>
              </a:rPr>
              <a:t>студентами и сотрудниками</a:t>
            </a:r>
            <a:br>
              <a:rPr lang="ru-RU" sz="3600" b="1" dirty="0" smtClean="0">
                <a:latin typeface="Calibri Light" panose="020F0302020204030204" pitchFamily="34" charset="0"/>
              </a:rPr>
            </a:br>
            <a:r>
              <a:rPr lang="ru-RU" sz="3600" b="1" dirty="0" smtClean="0">
                <a:latin typeface="Calibri Light" panose="020F0302020204030204" pitchFamily="34" charset="0"/>
              </a:rPr>
              <a:t>2013-2019 гг.</a:t>
            </a:r>
            <a:endParaRPr lang="ru-RU" sz="3600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910137"/>
              </p:ext>
            </p:extLst>
          </p:nvPr>
        </p:nvGraphicFramePr>
        <p:xfrm>
          <a:off x="609599" y="1898072"/>
          <a:ext cx="11352551" cy="448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323280" y="2032455"/>
            <a:ext cx="1826141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latin typeface="Calibri Light" pitchFamily="34" charset="0"/>
                <a:cs typeface="Calibri Light" pitchFamily="34" charset="0"/>
              </a:rPr>
              <a:t>15 </a:t>
            </a:r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717 кг.</a:t>
            </a:r>
            <a:endParaRPr lang="ru-RU" sz="32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9935" y="2018601"/>
            <a:ext cx="182774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latin typeface="Calibri Light" pitchFamily="34" charset="0"/>
                <a:cs typeface="Calibri Light" pitchFamily="34" charset="0"/>
              </a:rPr>
              <a:t>11</a:t>
            </a:r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 740 кг.</a:t>
            </a:r>
            <a:endParaRPr lang="ru-RU" sz="32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9669" y="2032459"/>
            <a:ext cx="182774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latin typeface="Calibri Light" pitchFamily="34" charset="0"/>
                <a:cs typeface="Calibri Light" pitchFamily="34" charset="0"/>
              </a:rPr>
              <a:t>13</a:t>
            </a:r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 478 кг.</a:t>
            </a:r>
            <a:endParaRPr lang="ru-RU" sz="32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25681" y="2032459"/>
            <a:ext cx="162897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latin typeface="Calibri Light" pitchFamily="34" charset="0"/>
                <a:cs typeface="Calibri Light" pitchFamily="34" charset="0"/>
              </a:rPr>
              <a:t>7</a:t>
            </a:r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 834 кг.</a:t>
            </a:r>
            <a:endParaRPr lang="ru-RU" sz="32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43022" y="2032460"/>
            <a:ext cx="182774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latin typeface="Calibri Light" pitchFamily="34" charset="0"/>
                <a:cs typeface="Calibri Light" pitchFamily="34" charset="0"/>
              </a:rPr>
              <a:t>13</a:t>
            </a:r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 236 кг.</a:t>
            </a:r>
            <a:endParaRPr lang="ru-RU" sz="32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" y="2322709"/>
            <a:ext cx="5229114" cy="348607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537" y="402957"/>
            <a:ext cx="10972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Средняя статистика по макулатуре на площадке №1</a:t>
            </a:r>
            <a:endParaRPr lang="ru-RU" sz="2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330" y="1783876"/>
            <a:ext cx="1899316" cy="42227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7</a:t>
            </a:r>
            <a:r>
              <a:rPr lang="ru-RU" dirty="0" smtClean="0">
                <a:latin typeface="+mj-lt"/>
              </a:rPr>
              <a:t> контейнеров</a:t>
            </a:r>
            <a:endParaRPr lang="ru-RU" dirty="0"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742551" y="1685095"/>
            <a:ext cx="6230786" cy="4239410"/>
            <a:chOff x="5742551" y="1430311"/>
            <a:chExt cx="6230786" cy="423941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764696" y="1430311"/>
              <a:ext cx="6109252" cy="11837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2551" y="1439973"/>
              <a:ext cx="62086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Calibri Light" pitchFamily="34" charset="0"/>
                </a:rPr>
                <a:t>В среднем 1 контейнер приносит макулатуры в неделю </a:t>
              </a:r>
              <a:r>
                <a:rPr lang="ru-RU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itchFamily="34" charset="0"/>
                </a:rPr>
                <a:t>10 кг</a:t>
              </a:r>
              <a:r>
                <a:rPr lang="ru-RU" sz="2400" dirty="0" smtClean="0">
                  <a:latin typeface="Calibri Light" pitchFamily="34" charset="0"/>
                </a:rPr>
                <a:t>, в месяц </a:t>
              </a:r>
              <a:r>
                <a:rPr lang="ru-RU" sz="2400" b="1" dirty="0" smtClean="0">
                  <a:latin typeface="Calibri Light" pitchFamily="34" charset="0"/>
                </a:rPr>
                <a:t>40 кг</a:t>
              </a:r>
              <a:r>
                <a:rPr lang="ru-RU" sz="2400" dirty="0" smtClean="0">
                  <a:latin typeface="Calibri Light" pitchFamily="34" charset="0"/>
                </a:rPr>
                <a:t>. </a:t>
              </a:r>
            </a:p>
            <a:p>
              <a:pPr algn="ctr"/>
              <a:r>
                <a:rPr lang="ru-RU" sz="2400" dirty="0" smtClean="0">
                  <a:latin typeface="Calibri Light" pitchFamily="34" charset="0"/>
                </a:rPr>
                <a:t>Для 7 контейнеров </a:t>
              </a:r>
              <a:r>
                <a:rPr lang="ru-RU" sz="2400" b="1" dirty="0" smtClean="0">
                  <a:latin typeface="Calibri Light" pitchFamily="34" charset="0"/>
                </a:rPr>
                <a:t>280 кг </a:t>
              </a:r>
              <a:r>
                <a:rPr lang="ru-RU" sz="2400" dirty="0" smtClean="0">
                  <a:latin typeface="Calibri Light" pitchFamily="34" charset="0"/>
                </a:rPr>
                <a:t>в месяц</a:t>
              </a:r>
              <a:endParaRPr lang="ru-RU" sz="2400" b="1" dirty="0">
                <a:latin typeface="Calibri Light" pitchFamily="34" charset="0"/>
              </a:endParaRPr>
            </a:p>
            <a:p>
              <a:endParaRPr lang="ru-RU" dirty="0"/>
            </a:p>
          </p:txBody>
        </p:sp>
        <p:sp>
          <p:nvSpPr>
            <p:cNvPr id="14" name="Плюс 13"/>
            <p:cNvSpPr/>
            <p:nvPr/>
          </p:nvSpPr>
          <p:spPr>
            <a:xfrm>
              <a:off x="8781735" y="3426304"/>
              <a:ext cx="454948" cy="463658"/>
            </a:xfrm>
            <a:prstGeom prst="mathPlu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94A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16" name="Блок-схема: процесс 15"/>
            <p:cNvSpPr/>
            <p:nvPr/>
          </p:nvSpPr>
          <p:spPr>
            <a:xfrm>
              <a:off x="5764696" y="3096621"/>
              <a:ext cx="2913650" cy="1125250"/>
            </a:xfrm>
            <a:prstGeom prst="flowChartProcess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Через эл. форму на сайте</a:t>
              </a:r>
            </a:p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на 1 площадке в год </a:t>
              </a:r>
              <a:b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b="1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3150 кг.</a:t>
              </a:r>
              <a:endParaRPr lang="ru-RU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9317221" y="3113081"/>
              <a:ext cx="2656116" cy="1108790"/>
            </a:xfrm>
            <a:prstGeom prst="flowChartProcess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3360 кг </a:t>
              </a:r>
              <a:r>
                <a:rPr lang="ru-RU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в год</a:t>
              </a:r>
              <a:endParaRPr lang="ru-RU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 useBgFill="1">
          <p:nvSpPr>
            <p:cNvPr id="20" name="Блок-схема: процесс 19"/>
            <p:cNvSpPr/>
            <p:nvPr/>
          </p:nvSpPr>
          <p:spPr>
            <a:xfrm>
              <a:off x="5764697" y="4564790"/>
              <a:ext cx="2913650" cy="1104930"/>
            </a:xfrm>
            <a:prstGeom prst="flowChartProcess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Если переводить в </a:t>
              </a:r>
              <a:r>
                <a:rPr lang="ru-RU" dirty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денежный </a:t>
              </a:r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эквивалент, то </a:t>
              </a:r>
            </a:p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на </a:t>
              </a:r>
              <a:r>
                <a:rPr lang="ru-RU" dirty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одной площадке </a:t>
              </a:r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за 1 год - </a:t>
              </a:r>
              <a:r>
                <a:rPr lang="ru-RU" b="1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30 </a:t>
              </a:r>
              <a:r>
                <a:rPr lang="ru-RU" b="1" dirty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тыс. </a:t>
              </a:r>
              <a:r>
                <a:rPr lang="ru-RU" b="1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руб.</a:t>
              </a:r>
              <a:endParaRPr lang="ru-RU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8818314" y="4956312"/>
              <a:ext cx="418369" cy="383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22" name="Блок-схема: процесс 21"/>
            <p:cNvSpPr/>
            <p:nvPr/>
          </p:nvSpPr>
          <p:spPr>
            <a:xfrm>
              <a:off x="9376650" y="4564791"/>
              <a:ext cx="2596687" cy="1104930"/>
            </a:xfrm>
            <a:prstGeom prst="flowChartProcess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На 5 площадках </a:t>
              </a:r>
              <a:b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за </a:t>
              </a:r>
              <a:r>
                <a:rPr lang="ru-RU" dirty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 год </a:t>
              </a:r>
              <a:r>
                <a:rPr lang="ru-RU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- </a:t>
              </a:r>
              <a:r>
                <a:rPr lang="ru-RU" b="1" dirty="0" smtClean="0">
                  <a:ln w="0"/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150 тыс. руб.</a:t>
              </a:r>
              <a:endParaRPr lang="ru-RU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979174" y="1783876"/>
            <a:ext cx="1899316" cy="42227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3 контейнера</a:t>
            </a:r>
            <a:endParaRPr lang="ru-RU" dirty="0">
              <a:latin typeface="+mj-lt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10436094" y="2924390"/>
            <a:ext cx="418369" cy="38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1820149"/>
              </p:ext>
            </p:extLst>
          </p:nvPr>
        </p:nvGraphicFramePr>
        <p:xfrm>
          <a:off x="0" y="2844444"/>
          <a:ext cx="3044091" cy="383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52929903"/>
              </p:ext>
            </p:extLst>
          </p:nvPr>
        </p:nvGraphicFramePr>
        <p:xfrm>
          <a:off x="2615310" y="2632364"/>
          <a:ext cx="3065054" cy="397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89351257"/>
              </p:ext>
            </p:extLst>
          </p:nvPr>
        </p:nvGraphicFramePr>
        <p:xfrm>
          <a:off x="5265793" y="2830590"/>
          <a:ext cx="3786553" cy="402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427001"/>
              </p:ext>
            </p:extLst>
          </p:nvPr>
        </p:nvGraphicFramePr>
        <p:xfrm>
          <a:off x="8616280" y="2996952"/>
          <a:ext cx="3481754" cy="383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64687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 Light" pitchFamily="34" charset="0"/>
                <a:cs typeface="Calibri Light" pitchFamily="34" charset="0"/>
              </a:rPr>
              <a:t>Опрос среди сотрудников СФУ</a:t>
            </a:r>
            <a:endParaRPr lang="ru-RU" sz="36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6329" y="1566399"/>
            <a:ext cx="5971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 Light" panose="020F0302020204030204" pitchFamily="34" charset="0"/>
              </a:rPr>
              <a:t>Количество отделов –</a:t>
            </a:r>
            <a:r>
              <a:rPr lang="ru-RU" sz="2400" b="1" dirty="0" smtClean="0">
                <a:latin typeface="Calibri Light" panose="020F0302020204030204" pitchFamily="34" charset="0"/>
              </a:rPr>
              <a:t> 1</a:t>
            </a:r>
            <a:r>
              <a:rPr lang="en-US" sz="2400" b="1" dirty="0" smtClean="0">
                <a:latin typeface="Calibri Light" panose="020F0302020204030204" pitchFamily="34" charset="0"/>
              </a:rPr>
              <a:t>32</a:t>
            </a:r>
            <a:endParaRPr lang="ru-RU" sz="2400" b="1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2400" dirty="0" smtClean="0">
                <a:latin typeface="Calibri Light" panose="020F0302020204030204" pitchFamily="34" charset="0"/>
              </a:rPr>
              <a:t>Количество задействованных площадок – </a:t>
            </a:r>
            <a:r>
              <a:rPr lang="ru-RU" sz="2400" b="1" dirty="0" smtClean="0">
                <a:latin typeface="Calibri Light" panose="020F0302020204030204" pitchFamily="34" charset="0"/>
              </a:rPr>
              <a:t>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3295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 Light" pitchFamily="34" charset="0"/>
                <a:cs typeface="Calibri Light" pitchFamily="34" charset="0"/>
              </a:rPr>
              <a:t>Общие результаты</a:t>
            </a:r>
            <a:endParaRPr lang="ru-RU" sz="36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720" y="1575967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Экологическая акция </a:t>
            </a:r>
            <a:endParaRPr lang="en-US" sz="2100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«</a:t>
            </a:r>
            <a:r>
              <a:rPr lang="en-US" sz="2100" dirty="0" smtClean="0">
                <a:solidFill>
                  <a:schemeClr val="tx1"/>
                </a:solidFill>
                <a:latin typeface="Calibri Light" pitchFamily="34" charset="0"/>
              </a:rPr>
              <a:t>Green Project SibFU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»</a:t>
            </a:r>
            <a:r>
              <a:rPr lang="en-US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0894" y="1572503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Контейнеры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на площадке №1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0338" y="1582894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Взаимодействие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со школами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«</a:t>
            </a:r>
            <a:r>
              <a:rPr lang="en-US" sz="2100" dirty="0" smtClean="0">
                <a:solidFill>
                  <a:schemeClr val="tx1"/>
                </a:solidFill>
                <a:latin typeface="Calibri Light" pitchFamily="34" charset="0"/>
              </a:rPr>
              <a:t>Green Project S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с</a:t>
            </a:r>
            <a:r>
              <a:rPr lang="en-US" sz="2100" dirty="0" err="1" smtClean="0">
                <a:solidFill>
                  <a:schemeClr val="tx1"/>
                </a:solidFill>
                <a:latin typeface="Calibri Light" pitchFamily="34" charset="0"/>
              </a:rPr>
              <a:t>hool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»</a:t>
            </a:r>
            <a:r>
              <a:rPr lang="en-US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7647" y="3068794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Заявки на забор макулатуры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для сотрудников</a:t>
            </a:r>
            <a:r>
              <a:rPr lang="en-US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7820" y="3068795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Шредер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для уничтожения документов</a:t>
            </a:r>
            <a:r>
              <a:rPr lang="en-US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6874" y="3086112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Контейнеры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на площадке №4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8603" y="4665530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Информационная кампания в группе ВК 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32629" y="4668992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Мероприятия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по пропаганде раздельного сбора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0720" y="4651675"/>
            <a:ext cx="3023754" cy="120534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Образовательная часть (мастер-классы, семинары, лекции, дискуссии)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3295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 Light" pitchFamily="34" charset="0"/>
                <a:cs typeface="Calibri Light" pitchFamily="34" charset="0"/>
              </a:rPr>
              <a:t>«Игроки» раздельного сбора в СФУ – </a:t>
            </a:r>
            <a:r>
              <a:rPr lang="ru-RU" sz="3600" b="1" dirty="0" smtClean="0">
                <a:solidFill>
                  <a:srgbClr val="00B050"/>
                </a:solidFill>
                <a:latin typeface="Calibri Light" pitchFamily="34" charset="0"/>
                <a:cs typeface="Calibri Light" pitchFamily="34" charset="0"/>
              </a:rPr>
              <a:t>сейчас</a:t>
            </a:r>
            <a:endParaRPr lang="ru-RU" sz="3600" b="1" dirty="0">
              <a:solidFill>
                <a:srgbClr val="00B05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4718" y="1247354"/>
            <a:ext cx="4696691" cy="84468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Управление молодежной политики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8373" y="1257745"/>
            <a:ext cx="4686709" cy="84814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Управление эксплуатационно-хозяйственного обеспечения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68574" y="2826405"/>
            <a:ext cx="9476508" cy="51768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Организация вывоза контейнеров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36968" y="4113547"/>
            <a:ext cx="9494260" cy="581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Нормативно-правовая часть (договорные обязательства)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4718" y="3437722"/>
            <a:ext cx="9490364" cy="5719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Контроль наполняемости контейнеров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6352" y="4793206"/>
            <a:ext cx="4668342" cy="6010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Подготовка информационных материалов 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2679" y="5495064"/>
            <a:ext cx="4672013" cy="5998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Написание проектов на </a:t>
            </a:r>
            <a:r>
              <a:rPr lang="ru-RU" sz="2100" dirty="0" err="1" smtClean="0">
                <a:solidFill>
                  <a:schemeClr val="tx1"/>
                </a:solidFill>
                <a:latin typeface="Calibri Light" pitchFamily="34" charset="0"/>
              </a:rPr>
              <a:t>эко-тематику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/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поддержка проектов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36966" y="6180867"/>
            <a:ext cx="4672013" cy="5998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Проведение мероприятий / акций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4719" y="2244425"/>
            <a:ext cx="9504218" cy="4623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Воспитание эко-культуры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/>
          <p:nvPr/>
        </p:nvCxnSpPr>
        <p:spPr>
          <a:xfrm>
            <a:off x="2299872" y="2008909"/>
            <a:ext cx="13850" cy="2313709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63508" y="2022763"/>
            <a:ext cx="27705" cy="231371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008921" y="2119745"/>
            <a:ext cx="4087091" cy="1842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8842" y="3342861"/>
            <a:ext cx="6737208" cy="5998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Проведение мероприятий / акций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3295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 Light" pitchFamily="34" charset="0"/>
                <a:cs typeface="Calibri Light" pitchFamily="34" charset="0"/>
              </a:rPr>
              <a:t>«Игроки» раздельного сбора в СФУ – </a:t>
            </a:r>
            <a:r>
              <a:rPr lang="ru-RU" sz="3600" b="1" dirty="0" smtClean="0">
                <a:solidFill>
                  <a:srgbClr val="00B050"/>
                </a:solidFill>
                <a:latin typeface="Calibri Light" pitchFamily="34" charset="0"/>
                <a:cs typeface="Calibri Light" pitchFamily="34" charset="0"/>
              </a:rPr>
              <a:t>через 1 год</a:t>
            </a:r>
            <a:endParaRPr lang="ru-RU" sz="3600" b="1" dirty="0">
              <a:solidFill>
                <a:srgbClr val="00B05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032" y="1261640"/>
            <a:ext cx="6761018" cy="733415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Управление молодежной политики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7695" y="1244324"/>
            <a:ext cx="3862820" cy="736877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Управление эксплуатационно-хозяйственного обеспечения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75404" y="2630701"/>
            <a:ext cx="3823882" cy="5974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Организация вывоза контейнеров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03111" y="4058556"/>
            <a:ext cx="3796578" cy="62427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Нормативно-правовая часть (договорные обязательства)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03114" y="3340735"/>
            <a:ext cx="3794416" cy="61417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Контроль наполняемости контейнеров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2740" y="2092020"/>
            <a:ext cx="10806546" cy="4623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Воспитание эко-культуры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4197" y="5748324"/>
            <a:ext cx="3353891" cy="9157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Трансляция позиции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«У нас принято разделять»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Помощь в информировании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8410" y="2628482"/>
            <a:ext cx="6751494" cy="5998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Написание проектов на </a:t>
            </a:r>
            <a:r>
              <a:rPr lang="ru-RU" sz="2100" dirty="0" err="1" smtClean="0">
                <a:solidFill>
                  <a:schemeClr val="tx1"/>
                </a:solidFill>
                <a:latin typeface="Calibri Light" pitchFamily="34" charset="0"/>
              </a:rPr>
              <a:t>эко-тематику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/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поддержка проектов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14813" y="4409679"/>
            <a:ext cx="3328553" cy="12053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Департамент информационной политики и взаимодействия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с внешними партнёрами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0450" y="4410546"/>
            <a:ext cx="3228109" cy="12053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Институты (студенты)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0449" y="5749621"/>
            <a:ext cx="3214255" cy="9421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«Общее дело»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(например, рейтинг самых </a:t>
            </a:r>
            <a:r>
              <a:rPr lang="ru-RU" sz="2100" dirty="0" err="1" smtClean="0">
                <a:solidFill>
                  <a:schemeClr val="tx1"/>
                </a:solidFill>
                <a:latin typeface="Calibri Light" pitchFamily="34" charset="0"/>
              </a:rPr>
              <a:t>экологичных</a:t>
            </a:r>
            <a:r>
              <a:rPr lang="ru-RU" sz="2100" dirty="0" smtClean="0">
                <a:solidFill>
                  <a:schemeClr val="tx1"/>
                </a:solidFill>
                <a:latin typeface="Calibri Light" pitchFamily="34" charset="0"/>
              </a:rPr>
              <a:t> институтов)</a:t>
            </a:r>
            <a:endParaRPr lang="ru-RU" sz="21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3564" y="845710"/>
            <a:ext cx="7373376" cy="255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Из студенческой инициативы </a:t>
            </a:r>
            <a:br>
              <a:rPr lang="ru-RU" sz="6000" b="1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в системный проект </a:t>
            </a:r>
            <a:r>
              <a:rPr lang="en-US" sz="6000" b="1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en-US" sz="6000" b="1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«</a:t>
            </a:r>
            <a:r>
              <a:rPr lang="en-US" sz="6000" b="1" dirty="0" smtClean="0">
                <a:latin typeface="Calibri Light" pitchFamily="34" charset="0"/>
                <a:cs typeface="Calibri Light" pitchFamily="34" charset="0"/>
              </a:rPr>
              <a:t>Green project SibFU</a:t>
            </a:r>
            <a:r>
              <a:rPr lang="ru-RU" sz="6000" b="1" dirty="0" smtClean="0">
                <a:latin typeface="Calibri Light" pitchFamily="34" charset="0"/>
                <a:cs typeface="Calibri Light" pitchFamily="34" charset="0"/>
              </a:rPr>
              <a:t>»</a:t>
            </a:r>
            <a:endParaRPr lang="ru-RU" sz="60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6764" y="5251709"/>
            <a:ext cx="4835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Calibri Light" panose="020F0302020204030204" pitchFamily="34" charset="0"/>
              </a:rPr>
              <a:t>Межеумова</a:t>
            </a:r>
            <a:r>
              <a:rPr lang="ru-RU" sz="2400" dirty="0" smtClean="0">
                <a:latin typeface="Calibri Light" panose="020F0302020204030204" pitchFamily="34" charset="0"/>
              </a:rPr>
              <a:t> Алина Александровна,</a:t>
            </a:r>
          </a:p>
          <a:p>
            <a:r>
              <a:rPr lang="ru-RU" sz="2400" dirty="0" smtClean="0">
                <a:latin typeface="Calibri Light" panose="020F0302020204030204" pitchFamily="34" charset="0"/>
              </a:rPr>
              <a:t>Лидер экологического направления Волонтерского центра СФУ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909" y="4027944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</a:rPr>
              <a:t>«Тебя заботит будущее? Строй сегодня. Ты можешь изменить все. На бесплодной равнине вырастить кедровый лес. Но важно, чтобы ты не конструировал кедры, а сажал семена»</a:t>
            </a:r>
          </a:p>
          <a:p>
            <a:pPr algn="r"/>
            <a:r>
              <a:rPr lang="ru-RU" sz="2400" i="1" dirty="0" err="1" smtClean="0">
                <a:latin typeface="Calibri Light" panose="020F0302020204030204" pitchFamily="34" charset="0"/>
              </a:rPr>
              <a:t>Антуан</a:t>
            </a:r>
            <a:r>
              <a:rPr lang="ru-RU" sz="2400" i="1" dirty="0" smtClean="0">
                <a:latin typeface="Calibri Light" panose="020F0302020204030204" pitchFamily="34" charset="0"/>
              </a:rPr>
              <a:t> де Сент-Экзюпери</a:t>
            </a:r>
            <a:endParaRPr lang="ru-RU" sz="2400" i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83130"/>
            <a:ext cx="4724400" cy="35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735" y="83130"/>
            <a:ext cx="1136265" cy="11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972"/>
            <a:ext cx="12192000" cy="9386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История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1487" y="760906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3" y="38620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0" y="4572049"/>
            <a:ext cx="12192000" cy="1385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00438" y="4225684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07966" y="4211831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45821" y="4197975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739094" y="4197976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32366" y="4184120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1112184" y="4156412"/>
            <a:ext cx="13855" cy="7342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925637" y="4184120"/>
            <a:ext cx="13855" cy="73429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518911" y="4184121"/>
            <a:ext cx="13855" cy="7342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0595" y="4914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0014" y="38481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1724" y="4914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6560" y="38204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978" y="49288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29251" y="38065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94814" y="4914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0" y="4572000"/>
            <a:ext cx="7958138" cy="1390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917913" y="4585845"/>
            <a:ext cx="3214254" cy="5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25"/>
            <a:ext cx="1133954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972"/>
            <a:ext cx="12192000" cy="9386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История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1487" y="760906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3" y="38620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0" y="4572049"/>
            <a:ext cx="12192000" cy="1385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00438" y="4225684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07966" y="4211831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45821" y="4197975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739094" y="4197976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32366" y="4184120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1112184" y="4156412"/>
            <a:ext cx="13855" cy="7342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925637" y="4184120"/>
            <a:ext cx="13855" cy="73429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518911" y="4184121"/>
            <a:ext cx="13855" cy="73429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0595" y="4914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0014" y="38481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1724" y="4914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6560" y="38204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978" y="49288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29251" y="38065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94814" y="4914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602" y="5621547"/>
            <a:ext cx="7716386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Низкая </a:t>
            </a:r>
            <a:r>
              <a:rPr lang="ru-RU" dirty="0" err="1" smtClean="0">
                <a:latin typeface="Calibri Light" pitchFamily="34" charset="0"/>
              </a:rPr>
              <a:t>эко-культура</a:t>
            </a:r>
            <a:r>
              <a:rPr lang="ru-RU" dirty="0" smtClean="0">
                <a:latin typeface="Calibri Light" pitchFamily="34" charset="0"/>
              </a:rPr>
              <a:t> и вовлеченность в проект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76" y="2182529"/>
            <a:ext cx="1501052" cy="1328023"/>
          </a:xfrm>
          <a:prstGeom prst="wedgeRoundRectCallout">
            <a:avLst>
              <a:gd name="adj1" fmla="val -17382"/>
              <a:gd name="adj2" fmla="val 7445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Сбор макулатуры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Посадка саженцев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0707" y="956834"/>
            <a:ext cx="2184528" cy="1021556"/>
          </a:xfrm>
          <a:prstGeom prst="wedgeRoundRectCallout">
            <a:avLst>
              <a:gd name="adj1" fmla="val -29217"/>
              <a:gd name="adj2" fmla="val 241025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Розыгрыш дорогих призов среди студентов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0" y="4572000"/>
            <a:ext cx="7958138" cy="1390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авая круглая скобка 62"/>
          <p:cNvSpPr/>
          <p:nvPr/>
        </p:nvSpPr>
        <p:spPr>
          <a:xfrm rot="5400000">
            <a:off x="3493753" y="1909566"/>
            <a:ext cx="1073672" cy="77425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917913" y="4585845"/>
            <a:ext cx="3214254" cy="5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11664" y="2567426"/>
            <a:ext cx="1824310" cy="1328023"/>
          </a:xfrm>
          <a:prstGeom prst="wedgeRoundRectCallout">
            <a:avLst>
              <a:gd name="adj1" fmla="val -29091"/>
              <a:gd name="adj2" fmla="val 8208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Подарки сотрудникам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за сдачу макулатуры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7" y="498522"/>
            <a:ext cx="1136265" cy="1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972"/>
            <a:ext cx="12192000" cy="9386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История 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93" y="38620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0" y="4572049"/>
            <a:ext cx="12192000" cy="1385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00438" y="4225684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07966" y="4211831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45821" y="4197975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739094" y="4197976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32366" y="4184120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1112184" y="4156412"/>
            <a:ext cx="13855" cy="7342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925637" y="4184120"/>
            <a:ext cx="13855" cy="73429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518911" y="4184121"/>
            <a:ext cx="13855" cy="7342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0595" y="4914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0014" y="38481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1724" y="4914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6560" y="38204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978" y="49288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29251" y="38065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94814" y="4914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602" y="5621547"/>
            <a:ext cx="7716386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Низкая </a:t>
            </a:r>
            <a:r>
              <a:rPr lang="ru-RU" dirty="0" err="1" smtClean="0">
                <a:latin typeface="Calibri Light" pitchFamily="34" charset="0"/>
              </a:rPr>
              <a:t>эко-культура</a:t>
            </a:r>
            <a:r>
              <a:rPr lang="ru-RU" dirty="0" smtClean="0">
                <a:latin typeface="Calibri Light" pitchFamily="34" charset="0"/>
              </a:rPr>
              <a:t> и вовлеченность в проект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76" y="2182529"/>
            <a:ext cx="1501052" cy="1328023"/>
          </a:xfrm>
          <a:prstGeom prst="wedgeRoundRectCallout">
            <a:avLst>
              <a:gd name="adj1" fmla="val -17382"/>
              <a:gd name="adj2" fmla="val 7445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Сбор макулатуры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Посадка саженцев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0707" y="956834"/>
            <a:ext cx="2184528" cy="1021556"/>
          </a:xfrm>
          <a:prstGeom prst="wedgeRoundRectCallout">
            <a:avLst>
              <a:gd name="adj1" fmla="val -29217"/>
              <a:gd name="adj2" fmla="val 241025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Розыгрыш дорогих призов среди студентов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0" y="4572000"/>
            <a:ext cx="7958138" cy="1390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авая круглая скобка 62"/>
          <p:cNvSpPr/>
          <p:nvPr/>
        </p:nvSpPr>
        <p:spPr>
          <a:xfrm rot="5400000">
            <a:off x="3493753" y="1909566"/>
            <a:ext cx="1073672" cy="77425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917913" y="4585845"/>
            <a:ext cx="3214254" cy="5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11664" y="2567426"/>
            <a:ext cx="1824310" cy="1328023"/>
          </a:xfrm>
          <a:prstGeom prst="wedgeRoundRectCallout">
            <a:avLst>
              <a:gd name="adj1" fmla="val -29091"/>
              <a:gd name="adj2" fmla="val 8208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Подарки сотрудникам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за сдачу макулатуры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37390" y="1343464"/>
            <a:ext cx="2433909" cy="1021556"/>
          </a:xfrm>
          <a:prstGeom prst="wedgeRoundRectCallout">
            <a:avLst>
              <a:gd name="adj1" fmla="val -1005"/>
              <a:gd name="adj2" fmla="val 206970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Взаимодействие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со школами – в среднем 15 школ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29164" y="2425841"/>
            <a:ext cx="3043236" cy="1021556"/>
          </a:xfrm>
          <a:prstGeom prst="wedgeRoundRectCallout">
            <a:avLst>
              <a:gd name="adj1" fmla="val 23178"/>
              <a:gd name="adj2" fmla="val 67299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Формирование электронной формы на сайте для сотрудников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9" y="492119"/>
            <a:ext cx="1133954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972"/>
            <a:ext cx="12192000" cy="9386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История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1487" y="760906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3" y="38620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0" y="4572049"/>
            <a:ext cx="12192000" cy="1385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00438" y="4225684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07966" y="4211831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45821" y="4197975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739094" y="4197976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32366" y="4184120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1112184" y="4156412"/>
            <a:ext cx="13855" cy="7342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925637" y="4184120"/>
            <a:ext cx="13855" cy="73429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518911" y="4184121"/>
            <a:ext cx="13855" cy="7342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0595" y="4914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0014" y="38481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1724" y="4914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6560" y="38204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978" y="49288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29251" y="38065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94814" y="4914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602" y="5621547"/>
            <a:ext cx="7716386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Низкая </a:t>
            </a:r>
            <a:r>
              <a:rPr lang="ru-RU" dirty="0" err="1" smtClean="0">
                <a:latin typeface="Calibri Light" pitchFamily="34" charset="0"/>
              </a:rPr>
              <a:t>эко-культура</a:t>
            </a:r>
            <a:r>
              <a:rPr lang="ru-RU" dirty="0" smtClean="0">
                <a:latin typeface="Calibri Light" pitchFamily="34" charset="0"/>
              </a:rPr>
              <a:t> и вовлеченность в проект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72481" y="5352861"/>
            <a:ext cx="3128962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Нет мест для хранения</a:t>
            </a:r>
          </a:p>
          <a:p>
            <a:pPr algn="ctr"/>
            <a:r>
              <a:rPr lang="ru-RU" dirty="0" smtClean="0">
                <a:latin typeface="Calibri Light" pitchFamily="34" charset="0"/>
              </a:rPr>
              <a:t>Нет возможности уничтожать документы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76" y="2182529"/>
            <a:ext cx="1501052" cy="1328023"/>
          </a:xfrm>
          <a:prstGeom prst="wedgeRoundRectCallout">
            <a:avLst>
              <a:gd name="adj1" fmla="val -17382"/>
              <a:gd name="adj2" fmla="val 7445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Сбор макулатуры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Посадка саженцев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0707" y="956834"/>
            <a:ext cx="2184528" cy="1021556"/>
          </a:xfrm>
          <a:prstGeom prst="wedgeRoundRectCallout">
            <a:avLst>
              <a:gd name="adj1" fmla="val -29217"/>
              <a:gd name="adj2" fmla="val 241025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Розыгрыш дорогих призов среди студентов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0" y="4572000"/>
            <a:ext cx="7958138" cy="1390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авая круглая скобка 62"/>
          <p:cNvSpPr/>
          <p:nvPr/>
        </p:nvSpPr>
        <p:spPr>
          <a:xfrm rot="5400000">
            <a:off x="3493753" y="1909566"/>
            <a:ext cx="1073672" cy="77425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917913" y="4585845"/>
            <a:ext cx="3214254" cy="5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авая круглая скобка 65"/>
          <p:cNvSpPr/>
          <p:nvPr/>
        </p:nvSpPr>
        <p:spPr>
          <a:xfrm rot="5400000">
            <a:off x="8979544" y="4225661"/>
            <a:ext cx="1073672" cy="3165757"/>
          </a:xfrm>
          <a:prstGeom prst="rightBracke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011664" y="2567426"/>
            <a:ext cx="1824310" cy="1328023"/>
          </a:xfrm>
          <a:prstGeom prst="wedgeRoundRectCallout">
            <a:avLst>
              <a:gd name="adj1" fmla="val -29091"/>
              <a:gd name="adj2" fmla="val 8208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Подарки сотрудникам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за сдачу макулатуры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37390" y="1343464"/>
            <a:ext cx="2433909" cy="1021556"/>
          </a:xfrm>
          <a:prstGeom prst="wedgeRoundRectCallout">
            <a:avLst>
              <a:gd name="adj1" fmla="val -1005"/>
              <a:gd name="adj2" fmla="val 206970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Взаимодействие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со школами – в среднем 15 школ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29164" y="2425841"/>
            <a:ext cx="3043236" cy="1021556"/>
          </a:xfrm>
          <a:prstGeom prst="wedgeRoundRectCallout">
            <a:avLst>
              <a:gd name="adj1" fmla="val 23178"/>
              <a:gd name="adj2" fmla="val 67299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Формирование электронной формы на сайте для сотрудников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83770" y="1259464"/>
            <a:ext cx="2433909" cy="1021556"/>
          </a:xfrm>
          <a:prstGeom prst="wedgeRoundRectCallout">
            <a:avLst>
              <a:gd name="adj1" fmla="val -22867"/>
              <a:gd name="adj2" fmla="val 234476"/>
              <a:gd name="adj3" fmla="val 16667"/>
            </a:avLst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становка контейнера для хранения макулатуры (2 тонны)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44942" y="2449229"/>
            <a:ext cx="1339399" cy="715089"/>
          </a:xfrm>
          <a:prstGeom prst="wedgeRoundRectCallout">
            <a:avLst>
              <a:gd name="adj1" fmla="val 44858"/>
              <a:gd name="adj2" fmla="val 139953"/>
              <a:gd name="adj3" fmla="val 16667"/>
            </a:avLst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Покупка  шредера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972"/>
            <a:ext cx="12192000" cy="9386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История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1487" y="760906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3" y="38620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0" y="4572049"/>
            <a:ext cx="12192000" cy="1385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00438" y="4225684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07966" y="4211831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45821" y="4197975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739094" y="4197976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32366" y="4184120"/>
            <a:ext cx="13855" cy="73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1112184" y="4156412"/>
            <a:ext cx="13855" cy="7342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925637" y="4184120"/>
            <a:ext cx="13855" cy="73429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518911" y="4184121"/>
            <a:ext cx="13855" cy="7342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0595" y="4914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0014" y="38481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1724" y="4914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6560" y="38204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978" y="49288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29251" y="38065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94814" y="4914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2019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602" y="5621547"/>
            <a:ext cx="7716386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Низкая </a:t>
            </a:r>
            <a:r>
              <a:rPr lang="ru-RU" dirty="0" err="1" smtClean="0">
                <a:latin typeface="Calibri Light" pitchFamily="34" charset="0"/>
              </a:rPr>
              <a:t>эко-культура</a:t>
            </a:r>
            <a:r>
              <a:rPr lang="ru-RU" dirty="0" smtClean="0">
                <a:latin typeface="Calibri Light" pitchFamily="34" charset="0"/>
              </a:rPr>
              <a:t> и вовлеченность в проект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72481" y="5352861"/>
            <a:ext cx="3128962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Нет мест для хранения</a:t>
            </a:r>
          </a:p>
          <a:p>
            <a:pPr algn="ctr"/>
            <a:r>
              <a:rPr lang="ru-RU" dirty="0" smtClean="0">
                <a:latin typeface="Calibri Light" pitchFamily="34" charset="0"/>
              </a:rPr>
              <a:t>Нет возможности уничтожать документы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76" y="2182529"/>
            <a:ext cx="1501052" cy="1328023"/>
          </a:xfrm>
          <a:prstGeom prst="wedgeRoundRectCallout">
            <a:avLst>
              <a:gd name="adj1" fmla="val -17382"/>
              <a:gd name="adj2" fmla="val 7445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Сбор макулатуры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Посадка саженцев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0707" y="956834"/>
            <a:ext cx="2184528" cy="1021556"/>
          </a:xfrm>
          <a:prstGeom prst="wedgeRoundRectCallout">
            <a:avLst>
              <a:gd name="adj1" fmla="val -29217"/>
              <a:gd name="adj2" fmla="val 241025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Розыгрыш дорогих призов среди студентов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0" y="4572000"/>
            <a:ext cx="7958138" cy="1390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авая круглая скобка 62"/>
          <p:cNvSpPr/>
          <p:nvPr/>
        </p:nvSpPr>
        <p:spPr>
          <a:xfrm rot="5400000">
            <a:off x="3493753" y="1909566"/>
            <a:ext cx="1073672" cy="77425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917913" y="4585845"/>
            <a:ext cx="3214254" cy="5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авая круглая скобка 65"/>
          <p:cNvSpPr/>
          <p:nvPr/>
        </p:nvSpPr>
        <p:spPr>
          <a:xfrm rot="5400000">
            <a:off x="8979544" y="4225661"/>
            <a:ext cx="1073672" cy="3165757"/>
          </a:xfrm>
          <a:prstGeom prst="rightBracke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011664" y="2567426"/>
            <a:ext cx="1824310" cy="1328023"/>
          </a:xfrm>
          <a:prstGeom prst="wedgeRoundRectCallout">
            <a:avLst>
              <a:gd name="adj1" fmla="val -29091"/>
              <a:gd name="adj2" fmla="val 82081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Подарки сотрудникам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за сдачу макулатуры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37390" y="1343464"/>
            <a:ext cx="2433909" cy="1021556"/>
          </a:xfrm>
          <a:prstGeom prst="wedgeRoundRectCallout">
            <a:avLst>
              <a:gd name="adj1" fmla="val -1005"/>
              <a:gd name="adj2" fmla="val 206970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Взаимодействие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со школами – в среднем 15 школ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29164" y="2425841"/>
            <a:ext cx="3043236" cy="1021556"/>
          </a:xfrm>
          <a:prstGeom prst="wedgeRoundRectCallout">
            <a:avLst>
              <a:gd name="adj1" fmla="val 23178"/>
              <a:gd name="adj2" fmla="val 67299"/>
              <a:gd name="adj3" fmla="val 16667"/>
            </a:avLst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Формирование электронной формы на сайте для сотрудников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83770" y="1259464"/>
            <a:ext cx="2433909" cy="1021556"/>
          </a:xfrm>
          <a:prstGeom prst="wedgeRoundRectCallout">
            <a:avLst>
              <a:gd name="adj1" fmla="val -22867"/>
              <a:gd name="adj2" fmla="val 234476"/>
              <a:gd name="adj3" fmla="val 16667"/>
            </a:avLst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Установка контейнера для хранения макулатуры (2 тонны)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44942" y="2449229"/>
            <a:ext cx="1339399" cy="715089"/>
          </a:xfrm>
          <a:prstGeom prst="wedgeRoundRectCallout">
            <a:avLst>
              <a:gd name="adj1" fmla="val 44858"/>
              <a:gd name="adj2" fmla="val 139953"/>
              <a:gd name="adj3" fmla="val 16667"/>
            </a:avLst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Покупка  шредера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883004" y="737761"/>
            <a:ext cx="1093995" cy="715089"/>
          </a:xfrm>
          <a:prstGeom prst="wedgeRoundRectCallout">
            <a:avLst>
              <a:gd name="adj1" fmla="val 48404"/>
              <a:gd name="adj2" fmla="val 136259"/>
              <a:gd name="adj3" fmla="val 16667"/>
            </a:avLst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Установка урн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7" name="Правая круглая скобка 76"/>
          <p:cNvSpPr/>
          <p:nvPr/>
        </p:nvSpPr>
        <p:spPr>
          <a:xfrm rot="5400000">
            <a:off x="11110750" y="5277982"/>
            <a:ext cx="1073672" cy="1033409"/>
          </a:xfrm>
          <a:prstGeom prst="righ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11202265" y="4902143"/>
            <a:ext cx="962025" cy="14773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</a:rPr>
              <a:t>Мало </a:t>
            </a:r>
            <a:r>
              <a:rPr lang="ru-RU" dirty="0" err="1" smtClean="0">
                <a:latin typeface="Calibri Light" pitchFamily="34" charset="0"/>
              </a:rPr>
              <a:t>инфор-мации</a:t>
            </a:r>
            <a:endParaRPr lang="ru-RU" dirty="0" smtClean="0">
              <a:latin typeface="Calibri Light" pitchFamily="34" charset="0"/>
            </a:endParaRPr>
          </a:p>
          <a:p>
            <a:pPr algn="ctr"/>
            <a:r>
              <a:rPr lang="ru-RU" dirty="0" smtClean="0">
                <a:latin typeface="Calibri Light" pitchFamily="34" charset="0"/>
              </a:rPr>
              <a:t>Нет среды</a:t>
            </a:r>
            <a:endParaRPr lang="ru-RU" dirty="0">
              <a:latin typeface="Calibri Ligh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02995" y="1617956"/>
            <a:ext cx="1566862" cy="1021556"/>
          </a:xfrm>
          <a:prstGeom prst="wedgeRoundRectCallout">
            <a:avLst>
              <a:gd name="adj1" fmla="val 25307"/>
              <a:gd name="adj2" fmla="val 83512"/>
              <a:gd name="adj3" fmla="val 16667"/>
            </a:avLst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Усиление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информ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. кампании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32869" y="3004710"/>
            <a:ext cx="1668606" cy="1021556"/>
          </a:xfrm>
          <a:prstGeom prst="wedgeRoundRectCallout">
            <a:avLst>
              <a:gd name="adj1" fmla="val 37183"/>
              <a:gd name="adj2" fmla="val 75035"/>
              <a:gd name="adj3" fmla="val 16667"/>
            </a:avLst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</a:rPr>
              <a:t>Больше студенческих мероприятий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545"/>
            <a:ext cx="1136265" cy="1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18" y="376705"/>
            <a:ext cx="12399818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 Light" pitchFamily="34" charset="0"/>
                <a:cs typeface="Calibri Light" pitchFamily="34" charset="0"/>
              </a:rPr>
              <a:t>Результаты акции с 2012 года</a:t>
            </a:r>
            <a:endParaRPr lang="ru-RU" sz="3600" b="1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94095505"/>
              </p:ext>
            </p:extLst>
          </p:nvPr>
        </p:nvGraphicFramePr>
        <p:xfrm>
          <a:off x="881561" y="1405566"/>
          <a:ext cx="11225538" cy="513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5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18" y="376705"/>
            <a:ext cx="12399818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 Light" pitchFamily="34" charset="0"/>
                <a:cs typeface="Calibri Light" pitchFamily="34" charset="0"/>
              </a:rPr>
              <a:t>Результаты акции с 2012 года</a:t>
            </a:r>
            <a:endParaRPr lang="ru-RU" sz="3600" b="1" dirty="0"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10360"/>
              </p:ext>
            </p:extLst>
          </p:nvPr>
        </p:nvGraphicFramePr>
        <p:xfrm>
          <a:off x="1133954" y="1217731"/>
          <a:ext cx="9209259" cy="564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319"/>
            <a:ext cx="1133954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455"/>
            <a:ext cx="12192000" cy="1400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Количество макулатуры, </a:t>
            </a:r>
            <a:br>
              <a:rPr lang="ru-RU" sz="3600" dirty="0" smtClean="0"/>
            </a:br>
            <a:r>
              <a:rPr lang="ru-RU" sz="3600" dirty="0" smtClean="0"/>
              <a:t>сданной сотрудниками по годам (кг)</a:t>
            </a:r>
            <a:br>
              <a:rPr lang="ru-RU" sz="3600" dirty="0" smtClean="0"/>
            </a:br>
            <a:r>
              <a:rPr lang="ru-RU" sz="2200" dirty="0" smtClean="0"/>
              <a:t>(через электронную форму заявки)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750960"/>
              </p:ext>
            </p:extLst>
          </p:nvPr>
        </p:nvGraphicFramePr>
        <p:xfrm>
          <a:off x="609599" y="2119745"/>
          <a:ext cx="10692985" cy="445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704"/>
            <a:ext cx="1136265" cy="11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3833</TotalTime>
  <Words>622</Words>
  <Application>Microsoft Office PowerPoint</Application>
  <PresentationFormat>Широкоэкранный</PresentationFormat>
  <Paragraphs>177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 Light</vt:lpstr>
      <vt:lpstr>Georgia</vt:lpstr>
      <vt:lpstr>Trebuchet MS</vt:lpstr>
      <vt:lpstr>Wingdings 2</vt:lpstr>
      <vt:lpstr>Городская</vt:lpstr>
      <vt:lpstr>Из студенческой инициативы в системный проект  «Green project SibFU»</vt:lpstr>
      <vt:lpstr>История </vt:lpstr>
      <vt:lpstr>История </vt:lpstr>
      <vt:lpstr>История </vt:lpstr>
      <vt:lpstr>История </vt:lpstr>
      <vt:lpstr>История </vt:lpstr>
      <vt:lpstr>Результаты акции с 2012 года</vt:lpstr>
      <vt:lpstr>Результаты акции с 2012 года</vt:lpstr>
      <vt:lpstr>Количество макулатуры,  сданной сотрудниками по годам (кг) (через электронную форму заявки)</vt:lpstr>
      <vt:lpstr>Статистика сдачи макулатуры  студентами и сотрудниками 2013-2019 гг.</vt:lpstr>
      <vt:lpstr>Средняя статистика по макулатуре на площадке №1</vt:lpstr>
      <vt:lpstr>Опрос среди сотрудников СФУ</vt:lpstr>
      <vt:lpstr>Общие результаты</vt:lpstr>
      <vt:lpstr>«Игроки» раздельного сбора в СФУ – сейчас</vt:lpstr>
      <vt:lpstr>«Игроки» раздельного сбора в СФУ – через 1 год</vt:lpstr>
      <vt:lpstr>Из студенческой инициативы  в системный проект  «Green project SibFU»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 по проведению экологической акции «Green project SibFU»</dc:title>
  <dc:creator>Василий Молошаг</dc:creator>
  <cp:lastModifiedBy>алина межеумова</cp:lastModifiedBy>
  <cp:revision>297</cp:revision>
  <dcterms:created xsi:type="dcterms:W3CDTF">2017-04-11T02:28:19Z</dcterms:created>
  <dcterms:modified xsi:type="dcterms:W3CDTF">2020-04-19T23:34:29Z</dcterms:modified>
</cp:coreProperties>
</file>