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Kollektif" charset="1" panose="020B0604020101010102"/>
      <p:regular r:id="rId10"/>
    </p:embeddedFont>
    <p:embeddedFont>
      <p:font typeface="Kollektif Bold" charset="1" panose="020B0604020101010102"/>
      <p:regular r:id="rId11"/>
    </p:embeddedFont>
    <p:embeddedFont>
      <p:font typeface="Kollektif Italics" charset="1" panose="020B0604020101010102"/>
      <p:regular r:id="rId12"/>
    </p:embeddedFont>
    <p:embeddedFont>
      <p:font typeface="Kollektif Bold Italics" charset="1" panose="020B0604020101010102"/>
      <p:regular r:id="rId13"/>
    </p:embeddedFont>
    <p:embeddedFont>
      <p:font typeface="DM Sans" charset="1" panose="00000000000000000000"/>
      <p:regular r:id="rId14"/>
    </p:embeddedFont>
    <p:embeddedFont>
      <p:font typeface="DM Sans Bold" charset="1" panose="00000000000000000000"/>
      <p:regular r:id="rId15"/>
    </p:embeddedFont>
    <p:embeddedFont>
      <p:font typeface="DM Sans Italics" charset="1" panose="00000000000000000000"/>
      <p:regular r:id="rId16"/>
    </p:embeddedFont>
    <p:embeddedFont>
      <p:font typeface="DM Sans Bold Italics" charset="1" panose="000000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19" Target="slides/slide2.xml" Type="http://schemas.openxmlformats.org/officeDocument/2006/relationships/slide"/><Relationship Id="rId2" Target="presProps.xml" Type="http://schemas.openxmlformats.org/officeDocument/2006/relationships/presProps"/><Relationship Id="rId20" Target="slides/slide3.xml" Type="http://schemas.openxmlformats.org/officeDocument/2006/relationships/slide"/><Relationship Id="rId21" Target="slides/slide4.xml" Type="http://schemas.openxmlformats.org/officeDocument/2006/relationships/slide"/><Relationship Id="rId22" Target="slides/slide5.xml" Type="http://schemas.openxmlformats.org/officeDocument/2006/relationships/slide"/><Relationship Id="rId23" Target="slides/slide6.xml" Type="http://schemas.openxmlformats.org/officeDocument/2006/relationships/slide"/><Relationship Id="rId24" Target="slides/slide7.xml" Type="http://schemas.openxmlformats.org/officeDocument/2006/relationships/slide"/><Relationship Id="rId25" Target="slides/slide8.xml" Type="http://schemas.openxmlformats.org/officeDocument/2006/relationships/slide"/><Relationship Id="rId26" Target="slides/slide9.xml" Type="http://schemas.openxmlformats.org/officeDocument/2006/relationships/slide"/><Relationship Id="rId27" Target="slides/slide10.xml" Type="http://schemas.openxmlformats.org/officeDocument/2006/relationships/slide"/><Relationship Id="rId28" Target="slides/slide11.xml" Type="http://schemas.openxmlformats.org/officeDocument/2006/relationships/slide"/><Relationship Id="rId29" Target="slides/slide12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jpeg" Type="http://schemas.openxmlformats.org/officeDocument/2006/relationships/image"/><Relationship Id="rId11" Target="../media/image10.jpeg" Type="http://schemas.openxmlformats.org/officeDocument/2006/relationships/image"/><Relationship Id="rId12" Target="../media/image11.jpeg" Type="http://schemas.openxmlformats.org/officeDocument/2006/relationships/image"/><Relationship Id="rId13" Target="../media/image12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jpeg" Type="http://schemas.openxmlformats.org/officeDocument/2006/relationships/image"/><Relationship Id="rId11" Target="../media/image14.jpeg" Type="http://schemas.openxmlformats.org/officeDocument/2006/relationships/image"/><Relationship Id="rId12" Target="../media/image15.jpeg" Type="http://schemas.openxmlformats.org/officeDocument/2006/relationships/image"/><Relationship Id="rId13" Target="../media/image16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jpeg" Type="http://schemas.openxmlformats.org/officeDocument/2006/relationships/image"/><Relationship Id="rId11" Target="../media/image18.jpeg" Type="http://schemas.openxmlformats.org/officeDocument/2006/relationships/image"/><Relationship Id="rId12" Target="../media/image19.jpeg" Type="http://schemas.openxmlformats.org/officeDocument/2006/relationships/image"/><Relationship Id="rId13" Target="../media/image20.jpeg" Type="http://schemas.openxmlformats.org/officeDocument/2006/relationships/image"/><Relationship Id="rId14" Target="../media/image21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jpeg" Type="http://schemas.openxmlformats.org/officeDocument/2006/relationships/image"/><Relationship Id="rId11" Target="../media/image23.jpeg" Type="http://schemas.openxmlformats.org/officeDocument/2006/relationships/image"/><Relationship Id="rId12" Target="../media/image24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jpeg" Type="http://schemas.openxmlformats.org/officeDocument/2006/relationships/image"/><Relationship Id="rId11" Target="../media/image26.jpeg" Type="http://schemas.openxmlformats.org/officeDocument/2006/relationships/image"/><Relationship Id="rId12" Target="../media/image27.jpeg" Type="http://schemas.openxmlformats.org/officeDocument/2006/relationships/image"/><Relationship Id="rId13" Target="../media/image28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2700000">
            <a:off x="11386843" y="7201845"/>
            <a:ext cx="7415398" cy="3565095"/>
            <a:chOff x="0" y="0"/>
            <a:chExt cx="660400" cy="3175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317500"/>
            </a:xfrm>
            <a:custGeom>
              <a:avLst/>
              <a:gdLst/>
              <a:ahLst/>
              <a:cxnLst/>
              <a:rect r="r" b="b" t="t" l="l"/>
              <a:pathLst>
                <a:path h="3175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V="true">
            <a:off x="14131544" y="7969488"/>
            <a:ext cx="5132702" cy="5185216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V="true">
            <a:off x="14444220" y="8329798"/>
            <a:ext cx="5038853" cy="5038853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flipV="true">
            <a:off x="14802690" y="8681112"/>
            <a:ext cx="4867141" cy="4867141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2167618" y="2649139"/>
            <a:ext cx="13772923" cy="4251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227C9D"/>
                </a:solidFill>
                <a:latin typeface="Kollektif Bold"/>
              </a:rPr>
              <a:t>ШАДРИНСКИЙ ГОСУДАРСТВЕННЫЙ ПЕДАГОГИЧЕСКИЙ УНИВЕРСИТЕТ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072849" y="6992608"/>
            <a:ext cx="8586147" cy="927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0"/>
              </a:lnSpc>
            </a:pPr>
            <a:r>
              <a:rPr lang="en-US" sz="3300">
                <a:solidFill>
                  <a:srgbClr val="545454"/>
                </a:solidFill>
                <a:latin typeface="DM Sans"/>
              </a:rPr>
              <a:t>Добровольческая деятельность </a:t>
            </a:r>
          </a:p>
          <a:p>
            <a:pPr algn="ctr">
              <a:lnSpc>
                <a:spcPts val="3630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-10800000">
            <a:off x="9525" y="6358355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83809" y="638693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0" y="747073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0800000">
            <a:off x="0" y="85545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5400000">
            <a:off x="1083809" y="85545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800000">
            <a:off x="1083809" y="9623721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0800000">
            <a:off x="3321750" y="85831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321750" y="7499314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5400000">
            <a:off x="4405559" y="85831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2237941" y="9666932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321750" y="9666932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5400000">
            <a:off x="0" y="9638357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5400000">
            <a:off x="15470622" y="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5400000">
            <a:off x="16554431" y="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8" y="0"/>
                </a:lnTo>
                <a:lnTo>
                  <a:pt x="1083808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true" flipV="true" rot="0">
            <a:off x="17638239" y="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-5400000">
            <a:off x="14386813" y="10838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5400000">
            <a:off x="15470622" y="10838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6554431" y="216761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8" y="0"/>
                </a:lnTo>
                <a:lnTo>
                  <a:pt x="1083808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5400000">
            <a:off x="17638239" y="10838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true" flipV="true" rot="5400000">
            <a:off x="17638239" y="216761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true" flipV="true" rot="0">
            <a:off x="15470622" y="4433486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true" flipV="true" rot="5400000">
            <a:off x="16554431" y="4433486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8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8" y="0"/>
                </a:lnTo>
                <a:lnTo>
                  <a:pt x="1083808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2" id="32"/>
          <p:cNvGrpSpPr/>
          <p:nvPr/>
        </p:nvGrpSpPr>
        <p:grpSpPr>
          <a:xfrm rot="2700000">
            <a:off x="-1376391" y="-3093321"/>
            <a:ext cx="7415398" cy="3565095"/>
            <a:chOff x="0" y="0"/>
            <a:chExt cx="660400" cy="3175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60400" cy="317500"/>
            </a:xfrm>
            <a:custGeom>
              <a:avLst/>
              <a:gdLst/>
              <a:ahLst/>
              <a:cxnLst/>
              <a:rect r="r" b="b" t="t" l="l"/>
              <a:pathLst>
                <a:path h="3175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sp>
        <p:nvSpPr>
          <p:cNvPr name="AutoShape 35" id="35"/>
          <p:cNvSpPr/>
          <p:nvPr/>
        </p:nvSpPr>
        <p:spPr>
          <a:xfrm>
            <a:off x="-1839005" y="-2273771"/>
            <a:ext cx="5185216" cy="5132702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-2052951" y="-1961095"/>
            <a:ext cx="5038853" cy="5038853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-2232553" y="-1602625"/>
            <a:ext cx="4867141" cy="4867141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-2359208" y="-1216357"/>
            <a:ext cx="4690515" cy="4690515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>
            <a:off x="-2503062" y="-776680"/>
            <a:ext cx="4347674" cy="434767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>
            <a:off x="-2623881" y="-332957"/>
            <a:ext cx="3963599" cy="398559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1" id="41"/>
          <p:cNvSpPr/>
          <p:nvPr/>
        </p:nvSpPr>
        <p:spPr>
          <a:xfrm>
            <a:off x="-2598114" y="228677"/>
            <a:ext cx="3377485" cy="3360058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2" id="42"/>
          <p:cNvSpPr/>
          <p:nvPr/>
        </p:nvSpPr>
        <p:spPr>
          <a:xfrm>
            <a:off x="-2509797" y="905760"/>
            <a:ext cx="2628598" cy="2671969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485129" y="1570058"/>
            <a:ext cx="16351640" cy="2235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544"/>
              </a:lnSpc>
            </a:pPr>
            <a:r>
              <a:rPr lang="en-US" sz="5600">
                <a:solidFill>
                  <a:srgbClr val="227C9D"/>
                </a:solidFill>
                <a:latin typeface="Kollektif Bold"/>
              </a:rPr>
              <a:t>ОСНОВНЫЕ НАПРАВЛЕНИЯ ДОБРОВОЛЬЧЕСКОЙДЕЯТЕЛЬНОСТИ НАШЕГО УНИВЕРСИТЕТА</a:t>
            </a:r>
          </a:p>
        </p:txBody>
      </p:sp>
      <p:grpSp>
        <p:nvGrpSpPr>
          <p:cNvPr name="Group 3" id="3"/>
          <p:cNvGrpSpPr/>
          <p:nvPr/>
        </p:nvGrpSpPr>
        <p:grpSpPr>
          <a:xfrm rot="2700000">
            <a:off x="-2693793" y="7510422"/>
            <a:ext cx="7415398" cy="3565095"/>
            <a:chOff x="0" y="0"/>
            <a:chExt cx="660400" cy="3175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60400" cy="317500"/>
            </a:xfrm>
            <a:custGeom>
              <a:avLst/>
              <a:gdLst/>
              <a:ahLst/>
              <a:cxnLst/>
              <a:rect r="r" b="b" t="t" l="l"/>
              <a:pathLst>
                <a:path h="3175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485129" y="4273136"/>
            <a:ext cx="7139849" cy="1467427"/>
            <a:chOff x="0" y="0"/>
            <a:chExt cx="1880454" cy="3864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80454" cy="386483"/>
            </a:xfrm>
            <a:custGeom>
              <a:avLst/>
              <a:gdLst/>
              <a:ahLst/>
              <a:cxnLst/>
              <a:rect r="r" b="b" t="t" l="l"/>
              <a:pathLst>
                <a:path h="386483" w="1880454">
                  <a:moveTo>
                    <a:pt x="55301" y="0"/>
                  </a:moveTo>
                  <a:lnTo>
                    <a:pt x="1825154" y="0"/>
                  </a:lnTo>
                  <a:cubicBezTo>
                    <a:pt x="1855695" y="0"/>
                    <a:pt x="1880454" y="24759"/>
                    <a:pt x="1880454" y="55301"/>
                  </a:cubicBezTo>
                  <a:lnTo>
                    <a:pt x="1880454" y="331182"/>
                  </a:lnTo>
                  <a:cubicBezTo>
                    <a:pt x="1880454" y="361724"/>
                    <a:pt x="1855695" y="386483"/>
                    <a:pt x="1825154" y="386483"/>
                  </a:cubicBezTo>
                  <a:lnTo>
                    <a:pt x="55301" y="386483"/>
                  </a:lnTo>
                  <a:cubicBezTo>
                    <a:pt x="24759" y="386483"/>
                    <a:pt x="0" y="361724"/>
                    <a:pt x="0" y="331182"/>
                  </a:cubicBezTo>
                  <a:lnTo>
                    <a:pt x="0" y="55301"/>
                  </a:lnTo>
                  <a:cubicBezTo>
                    <a:pt x="0" y="24759"/>
                    <a:pt x="24759" y="0"/>
                    <a:pt x="55301" y="0"/>
                  </a:cubicBezTo>
                  <a:close/>
                </a:path>
              </a:pathLst>
            </a:custGeom>
            <a:solidFill>
              <a:srgbClr val="FE6D7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19050"/>
              <a:ext cx="1880454" cy="36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-2700000">
            <a:off x="14034654" y="-4091495"/>
            <a:ext cx="7415398" cy="3565095"/>
            <a:chOff x="0" y="0"/>
            <a:chExt cx="660400" cy="3175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60400" cy="317500"/>
            </a:xfrm>
            <a:custGeom>
              <a:avLst/>
              <a:gdLst/>
              <a:ahLst/>
              <a:cxnLst/>
              <a:rect r="r" b="b" t="t" l="l"/>
              <a:pathLst>
                <a:path h="3175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 flipV="true">
            <a:off x="16779354" y="-3323851"/>
            <a:ext cx="5132702" cy="5185216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 flipV="true">
            <a:off x="17092031" y="-2963542"/>
            <a:ext cx="5038853" cy="5038853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 flipV="true">
            <a:off x="17450501" y="-2612228"/>
            <a:ext cx="4867141" cy="4867141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 flipV="true">
            <a:off x="17836769" y="-2308948"/>
            <a:ext cx="4690515" cy="4690515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 flipV="true">
            <a:off x="18276445" y="-1822252"/>
            <a:ext cx="4347674" cy="434767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7" id="17"/>
          <p:cNvGrpSpPr/>
          <p:nvPr/>
        </p:nvGrpSpPr>
        <p:grpSpPr>
          <a:xfrm rot="0">
            <a:off x="1485129" y="6043776"/>
            <a:ext cx="7139849" cy="1467427"/>
            <a:chOff x="0" y="0"/>
            <a:chExt cx="1880454" cy="38648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880454" cy="386483"/>
            </a:xfrm>
            <a:custGeom>
              <a:avLst/>
              <a:gdLst/>
              <a:ahLst/>
              <a:cxnLst/>
              <a:rect r="r" b="b" t="t" l="l"/>
              <a:pathLst>
                <a:path h="386483" w="1880454">
                  <a:moveTo>
                    <a:pt x="55301" y="0"/>
                  </a:moveTo>
                  <a:lnTo>
                    <a:pt x="1825154" y="0"/>
                  </a:lnTo>
                  <a:cubicBezTo>
                    <a:pt x="1855695" y="0"/>
                    <a:pt x="1880454" y="24759"/>
                    <a:pt x="1880454" y="55301"/>
                  </a:cubicBezTo>
                  <a:lnTo>
                    <a:pt x="1880454" y="331182"/>
                  </a:lnTo>
                  <a:cubicBezTo>
                    <a:pt x="1880454" y="361724"/>
                    <a:pt x="1855695" y="386483"/>
                    <a:pt x="1825154" y="386483"/>
                  </a:cubicBezTo>
                  <a:lnTo>
                    <a:pt x="55301" y="386483"/>
                  </a:lnTo>
                  <a:cubicBezTo>
                    <a:pt x="24759" y="386483"/>
                    <a:pt x="0" y="361724"/>
                    <a:pt x="0" y="331182"/>
                  </a:cubicBezTo>
                  <a:lnTo>
                    <a:pt x="0" y="55301"/>
                  </a:lnTo>
                  <a:cubicBezTo>
                    <a:pt x="0" y="24759"/>
                    <a:pt x="24759" y="0"/>
                    <a:pt x="55301" y="0"/>
                  </a:cubicBezTo>
                  <a:close/>
                </a:path>
              </a:pathLst>
            </a:custGeom>
            <a:solidFill>
              <a:srgbClr val="48CFAE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19050"/>
              <a:ext cx="1880454" cy="36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660949" y="4252568"/>
            <a:ext cx="7139849" cy="1467427"/>
            <a:chOff x="0" y="0"/>
            <a:chExt cx="1880454" cy="38648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80454" cy="386483"/>
            </a:xfrm>
            <a:custGeom>
              <a:avLst/>
              <a:gdLst/>
              <a:ahLst/>
              <a:cxnLst/>
              <a:rect r="r" b="b" t="t" l="l"/>
              <a:pathLst>
                <a:path h="386483" w="1880454">
                  <a:moveTo>
                    <a:pt x="55301" y="0"/>
                  </a:moveTo>
                  <a:lnTo>
                    <a:pt x="1825154" y="0"/>
                  </a:lnTo>
                  <a:cubicBezTo>
                    <a:pt x="1855695" y="0"/>
                    <a:pt x="1880454" y="24759"/>
                    <a:pt x="1880454" y="55301"/>
                  </a:cubicBezTo>
                  <a:lnTo>
                    <a:pt x="1880454" y="331182"/>
                  </a:lnTo>
                  <a:cubicBezTo>
                    <a:pt x="1880454" y="361724"/>
                    <a:pt x="1855695" y="386483"/>
                    <a:pt x="1825154" y="386483"/>
                  </a:cubicBezTo>
                  <a:lnTo>
                    <a:pt x="55301" y="386483"/>
                  </a:lnTo>
                  <a:cubicBezTo>
                    <a:pt x="24759" y="386483"/>
                    <a:pt x="0" y="361724"/>
                    <a:pt x="0" y="331182"/>
                  </a:cubicBezTo>
                  <a:lnTo>
                    <a:pt x="0" y="55301"/>
                  </a:lnTo>
                  <a:cubicBezTo>
                    <a:pt x="0" y="24759"/>
                    <a:pt x="24759" y="0"/>
                    <a:pt x="55301" y="0"/>
                  </a:cubicBezTo>
                  <a:close/>
                </a:path>
              </a:pathLst>
            </a:custGeom>
            <a:solidFill>
              <a:srgbClr val="FFCB77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19050"/>
              <a:ext cx="1880454" cy="36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660949" y="6043776"/>
            <a:ext cx="7139849" cy="1467427"/>
            <a:chOff x="0" y="0"/>
            <a:chExt cx="1880454" cy="386483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880454" cy="386483"/>
            </a:xfrm>
            <a:custGeom>
              <a:avLst/>
              <a:gdLst/>
              <a:ahLst/>
              <a:cxnLst/>
              <a:rect r="r" b="b" t="t" l="l"/>
              <a:pathLst>
                <a:path h="386483" w="1880454">
                  <a:moveTo>
                    <a:pt x="55301" y="0"/>
                  </a:moveTo>
                  <a:lnTo>
                    <a:pt x="1825154" y="0"/>
                  </a:lnTo>
                  <a:cubicBezTo>
                    <a:pt x="1855695" y="0"/>
                    <a:pt x="1880454" y="24759"/>
                    <a:pt x="1880454" y="55301"/>
                  </a:cubicBezTo>
                  <a:lnTo>
                    <a:pt x="1880454" y="331182"/>
                  </a:lnTo>
                  <a:cubicBezTo>
                    <a:pt x="1880454" y="361724"/>
                    <a:pt x="1855695" y="386483"/>
                    <a:pt x="1825154" y="386483"/>
                  </a:cubicBezTo>
                  <a:lnTo>
                    <a:pt x="55301" y="386483"/>
                  </a:lnTo>
                  <a:cubicBezTo>
                    <a:pt x="24759" y="386483"/>
                    <a:pt x="0" y="361724"/>
                    <a:pt x="0" y="331182"/>
                  </a:cubicBezTo>
                  <a:lnTo>
                    <a:pt x="0" y="55301"/>
                  </a:lnTo>
                  <a:cubicBezTo>
                    <a:pt x="0" y="24759"/>
                    <a:pt x="24759" y="0"/>
                    <a:pt x="55301" y="0"/>
                  </a:cubicBezTo>
                  <a:close/>
                </a:path>
              </a:pathLst>
            </a:custGeom>
            <a:solidFill>
              <a:srgbClr val="FE906D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19050"/>
              <a:ext cx="1880454" cy="36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5574075" y="7890425"/>
            <a:ext cx="7139849" cy="1467427"/>
            <a:chOff x="0" y="0"/>
            <a:chExt cx="1880454" cy="38648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880454" cy="386483"/>
            </a:xfrm>
            <a:custGeom>
              <a:avLst/>
              <a:gdLst/>
              <a:ahLst/>
              <a:cxnLst/>
              <a:rect r="r" b="b" t="t" l="l"/>
              <a:pathLst>
                <a:path h="386483" w="1880454">
                  <a:moveTo>
                    <a:pt x="55301" y="0"/>
                  </a:moveTo>
                  <a:lnTo>
                    <a:pt x="1825154" y="0"/>
                  </a:lnTo>
                  <a:cubicBezTo>
                    <a:pt x="1855695" y="0"/>
                    <a:pt x="1880454" y="24759"/>
                    <a:pt x="1880454" y="55301"/>
                  </a:cubicBezTo>
                  <a:lnTo>
                    <a:pt x="1880454" y="331182"/>
                  </a:lnTo>
                  <a:cubicBezTo>
                    <a:pt x="1880454" y="361724"/>
                    <a:pt x="1855695" y="386483"/>
                    <a:pt x="1825154" y="386483"/>
                  </a:cubicBezTo>
                  <a:lnTo>
                    <a:pt x="55301" y="386483"/>
                  </a:lnTo>
                  <a:cubicBezTo>
                    <a:pt x="24759" y="386483"/>
                    <a:pt x="0" y="361724"/>
                    <a:pt x="0" y="331182"/>
                  </a:cubicBezTo>
                  <a:lnTo>
                    <a:pt x="0" y="55301"/>
                  </a:lnTo>
                  <a:cubicBezTo>
                    <a:pt x="0" y="24759"/>
                    <a:pt x="24759" y="0"/>
                    <a:pt x="55301" y="0"/>
                  </a:cubicBezTo>
                  <a:close/>
                </a:path>
              </a:pathLst>
            </a:custGeom>
            <a:solidFill>
              <a:srgbClr val="6DB0FE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19050"/>
              <a:ext cx="1880454" cy="36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598364" y="4512616"/>
            <a:ext cx="7026615" cy="1615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Kollektif Bold"/>
              </a:rPr>
              <a:t>ВОЛОНТЕРСКИЙ ШТАБ #МЫВМЕСТЕ</a:t>
            </a:r>
          </a:p>
          <a:p>
            <a:pPr>
              <a:lnSpc>
                <a:spcPts val="3999"/>
              </a:lnSpc>
            </a:pPr>
          </a:p>
        </p:txBody>
      </p:sp>
      <p:sp>
        <p:nvSpPr>
          <p:cNvPr name="TextBox 30" id="30"/>
          <p:cNvSpPr txBox="true"/>
          <p:nvPr/>
        </p:nvSpPr>
        <p:spPr>
          <a:xfrm rot="0">
            <a:off x="1485129" y="6179181"/>
            <a:ext cx="7139849" cy="1625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>
                <a:solidFill>
                  <a:srgbClr val="FFFFFF"/>
                </a:solidFill>
                <a:latin typeface="Kollektif Bold"/>
              </a:rPr>
              <a:t>ВОЛОНТЕРЫ</a:t>
            </a:r>
          </a:p>
          <a:p>
            <a:pPr algn="ctr">
              <a:lnSpc>
                <a:spcPts val="4000"/>
              </a:lnSpc>
            </a:pPr>
            <a:r>
              <a:rPr lang="en-US" sz="4000">
                <a:solidFill>
                  <a:srgbClr val="FFFFFF"/>
                </a:solidFill>
                <a:latin typeface="Kollektif Bold"/>
              </a:rPr>
              <a:t>ПРОСВЕЩЕНИЯ</a:t>
            </a:r>
          </a:p>
          <a:p>
            <a:pPr algn="ctr">
              <a:lnSpc>
                <a:spcPts val="4000"/>
              </a:lnSpc>
            </a:pPr>
          </a:p>
        </p:txBody>
      </p:sp>
      <p:sp>
        <p:nvSpPr>
          <p:cNvPr name="TextBox 31" id="31"/>
          <p:cNvSpPr txBox="true"/>
          <p:nvPr/>
        </p:nvSpPr>
        <p:spPr>
          <a:xfrm rot="0">
            <a:off x="5574075" y="8091621"/>
            <a:ext cx="7139849" cy="1625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>
                <a:solidFill>
                  <a:srgbClr val="FFFFFF"/>
                </a:solidFill>
                <a:latin typeface="Kollektif Bold"/>
              </a:rPr>
              <a:t>СОБЫТИЙНОЕ ВОЛОНТЕРСТВО</a:t>
            </a:r>
          </a:p>
          <a:p>
            <a:pPr algn="ctr">
              <a:lnSpc>
                <a:spcPts val="4000"/>
              </a:lnSpc>
            </a:pPr>
          </a:p>
        </p:txBody>
      </p:sp>
      <p:sp>
        <p:nvSpPr>
          <p:cNvPr name="TextBox 32" id="32"/>
          <p:cNvSpPr txBox="true"/>
          <p:nvPr/>
        </p:nvSpPr>
        <p:spPr>
          <a:xfrm rot="0">
            <a:off x="9660949" y="4694126"/>
            <a:ext cx="7139849" cy="615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>
                <a:solidFill>
                  <a:srgbClr val="FFFFFF"/>
                </a:solidFill>
                <a:latin typeface="Kollektif Bold"/>
              </a:rPr>
              <a:t>ЭКОВОЛОНТЕРСТВО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682393" y="6264906"/>
            <a:ext cx="7118406" cy="1625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>
                <a:solidFill>
                  <a:srgbClr val="FFFFFF"/>
                </a:solidFill>
                <a:latin typeface="Kollektif Bold"/>
              </a:rPr>
              <a:t>ИНКЛЮЗИВНОЕ ВОЛОНТЕРСТВО</a:t>
            </a:r>
          </a:p>
          <a:p>
            <a:pPr algn="ctr">
              <a:lnSpc>
                <a:spcPts val="4000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525" y="2987675"/>
            <a:ext cx="18278475" cy="2231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227C9D"/>
                </a:solidFill>
                <a:latin typeface="Kollektif Bold"/>
              </a:rPr>
              <a:t>ВОЛОНТЕРСКИЙ ШТАБ #МЫВМЕСТЕ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7204191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204191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17204191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120382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5036573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16120382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-10800000">
            <a:off x="15036573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5400000">
            <a:off x="12770705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true" rot="-10800000">
            <a:off x="12770705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800000">
            <a:off x="9525" y="7044155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83809" y="707273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0" y="815653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800000">
            <a:off x="0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5400000">
            <a:off x="1083809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0800000">
            <a:off x="3321750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321750" y="8185114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5400000">
            <a:off x="4405559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2700000">
            <a:off x="14381224" y="7574679"/>
            <a:ext cx="7415398" cy="3565095"/>
            <a:chOff x="0" y="0"/>
            <a:chExt cx="660400" cy="3175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60400" cy="317500"/>
            </a:xfrm>
            <a:custGeom>
              <a:avLst/>
              <a:gdLst/>
              <a:ahLst/>
              <a:cxnLst/>
              <a:rect r="r" b="b" t="t" l="l"/>
              <a:pathLst>
                <a:path h="3175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sp>
        <p:nvSpPr>
          <p:cNvPr name="AutoShape 23" id="23"/>
          <p:cNvSpPr/>
          <p:nvPr/>
        </p:nvSpPr>
        <p:spPr>
          <a:xfrm>
            <a:off x="13918610" y="8394229"/>
            <a:ext cx="5185216" cy="5132702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13704664" y="8706905"/>
            <a:ext cx="5038853" cy="5038853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13525062" y="9065375"/>
            <a:ext cx="4867141" cy="4867141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13398407" y="9451643"/>
            <a:ext cx="4690515" cy="4690515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13254553" y="9891320"/>
            <a:ext cx="4347674" cy="434767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8" id="28"/>
          <p:cNvGrpSpPr/>
          <p:nvPr/>
        </p:nvGrpSpPr>
        <p:grpSpPr>
          <a:xfrm rot="2700000">
            <a:off x="-1376391" y="-3093321"/>
            <a:ext cx="7415398" cy="3565095"/>
            <a:chOff x="0" y="0"/>
            <a:chExt cx="660400" cy="3175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60400" cy="317500"/>
            </a:xfrm>
            <a:custGeom>
              <a:avLst/>
              <a:gdLst/>
              <a:ahLst/>
              <a:cxnLst/>
              <a:rect r="r" b="b" t="t" l="l"/>
              <a:pathLst>
                <a:path h="3175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sp>
        <p:nvSpPr>
          <p:cNvPr name="AutoShape 31" id="31"/>
          <p:cNvSpPr/>
          <p:nvPr/>
        </p:nvSpPr>
        <p:spPr>
          <a:xfrm>
            <a:off x="-1839005" y="-2273771"/>
            <a:ext cx="5185216" cy="5132702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-2052951" y="-1961095"/>
            <a:ext cx="5038853" cy="5038853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-2232553" y="-1602625"/>
            <a:ext cx="4867141" cy="4867141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>
            <a:off x="-2359208" y="-1216357"/>
            <a:ext cx="4690515" cy="4690515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-2503062" y="-776680"/>
            <a:ext cx="4347674" cy="434767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-2623881" y="-332957"/>
            <a:ext cx="3963599" cy="398559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-2598114" y="228677"/>
            <a:ext cx="3377485" cy="3360058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-2509797" y="905760"/>
            <a:ext cx="2628598" cy="2671969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9" id="39"/>
          <p:cNvSpPr txBox="true"/>
          <p:nvPr/>
        </p:nvSpPr>
        <p:spPr>
          <a:xfrm rot="0">
            <a:off x="4405559" y="5475036"/>
            <a:ext cx="9740862" cy="2514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>
                <a:solidFill>
                  <a:srgbClr val="545454"/>
                </a:solidFill>
                <a:latin typeface="DM Sans"/>
              </a:rPr>
              <a:t>Штаб казывает адресную помощь семьям военнослужащих и мобилизованных граждан.</a:t>
            </a:r>
          </a:p>
          <a:p>
            <a:pPr algn="ctr">
              <a:lnSpc>
                <a:spcPts val="3360"/>
              </a:lnSpc>
            </a:pPr>
            <a:r>
              <a:rPr lang="en-US" sz="2800">
                <a:solidFill>
                  <a:srgbClr val="545454"/>
                </a:solidFill>
                <a:latin typeface="DM Sans"/>
              </a:rPr>
              <a:t>Волонтеры ежедневно работают на горячей линии и отрабатывают адресные заявки и выясняют, что необходимо для мобилизованных ребят на СВО.</a:t>
            </a:r>
          </a:p>
          <a:p>
            <a:pPr algn="ctr">
              <a:lnSpc>
                <a:spcPts val="3360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204191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204191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5400000">
            <a:off x="17204191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120382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15036573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6120382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-10800000">
            <a:off x="15036573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5400000">
            <a:off x="12770705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-10800000">
            <a:off x="12770705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9525" y="7044155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83809" y="707273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0" y="815653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800000">
            <a:off x="0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400000">
            <a:off x="1083809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0800000">
            <a:off x="3321750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321750" y="8185114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5400000">
            <a:off x="4405559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3123603" y="5475036"/>
            <a:ext cx="8847511" cy="8855676"/>
            <a:chOff x="0" y="0"/>
            <a:chExt cx="11796681" cy="11807568"/>
          </a:xfrm>
        </p:grpSpPr>
        <p:grpSp>
          <p:nvGrpSpPr>
            <p:cNvPr name="Group 20" id="20"/>
            <p:cNvGrpSpPr/>
            <p:nvPr/>
          </p:nvGrpSpPr>
          <p:grpSpPr>
            <a:xfrm rot="2700000">
              <a:off x="1676828" y="2799524"/>
              <a:ext cx="9887197" cy="4753460"/>
              <a:chOff x="0" y="0"/>
              <a:chExt cx="660400" cy="3175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660400" cy="317500"/>
              </a:xfrm>
              <a:custGeom>
                <a:avLst/>
                <a:gdLst/>
                <a:ahLst/>
                <a:cxnLst/>
                <a:rect r="r" b="b" t="t" l="l"/>
                <a:pathLst>
                  <a:path h="317500" w="66040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17500"/>
                    </a:cubicBezTo>
                    <a:lnTo>
                      <a:pt x="660400" y="317500"/>
                    </a:lnTo>
                    <a:lnTo>
                      <a:pt x="0" y="317500"/>
                    </a:lnTo>
                    <a:lnTo>
                      <a:pt x="0" y="31750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sq">
                <a:solidFill>
                  <a:srgbClr val="8CA9AD"/>
                </a:solidFill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146050"/>
                <a:ext cx="660400" cy="171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53"/>
                  </a:lnSpc>
                </a:pPr>
              </a:p>
            </p:txBody>
          </p:sp>
        </p:grpSp>
        <p:sp>
          <p:nvSpPr>
            <p:cNvPr name="AutoShape 23" id="23"/>
            <p:cNvSpPr/>
            <p:nvPr/>
          </p:nvSpPr>
          <p:spPr>
            <a:xfrm>
              <a:off x="1060010" y="3892256"/>
              <a:ext cx="6913622" cy="6843603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4" id="24"/>
            <p:cNvSpPr/>
            <p:nvPr/>
          </p:nvSpPr>
          <p:spPr>
            <a:xfrm>
              <a:off x="774748" y="4309159"/>
              <a:ext cx="6718471" cy="671847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5" id="25"/>
            <p:cNvSpPr/>
            <p:nvPr/>
          </p:nvSpPr>
          <p:spPr>
            <a:xfrm>
              <a:off x="535279" y="4787119"/>
              <a:ext cx="6489522" cy="6489522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6" id="26"/>
            <p:cNvSpPr/>
            <p:nvPr/>
          </p:nvSpPr>
          <p:spPr>
            <a:xfrm>
              <a:off x="366406" y="5302142"/>
              <a:ext cx="6254021" cy="625402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7" id="27"/>
            <p:cNvSpPr/>
            <p:nvPr/>
          </p:nvSpPr>
          <p:spPr>
            <a:xfrm>
              <a:off x="174601" y="5888378"/>
              <a:ext cx="5796899" cy="5796899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8" id="28"/>
            <p:cNvSpPr/>
            <p:nvPr/>
          </p:nvSpPr>
          <p:spPr>
            <a:xfrm>
              <a:off x="13508" y="6480010"/>
              <a:ext cx="5284799" cy="531412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9" id="29"/>
            <p:cNvSpPr/>
            <p:nvPr/>
          </p:nvSpPr>
          <p:spPr>
            <a:xfrm>
              <a:off x="47865" y="7228854"/>
              <a:ext cx="4503313" cy="4480077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0" id="30"/>
            <p:cNvSpPr/>
            <p:nvPr/>
          </p:nvSpPr>
          <p:spPr>
            <a:xfrm>
              <a:off x="165620" y="8131631"/>
              <a:ext cx="3504797" cy="3562626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1" id="31"/>
            <p:cNvSpPr/>
            <p:nvPr/>
          </p:nvSpPr>
          <p:spPr>
            <a:xfrm>
              <a:off x="676661" y="9346264"/>
              <a:ext cx="1790115" cy="179011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-2634012" y="-5192964"/>
            <a:ext cx="8847511" cy="8855676"/>
            <a:chOff x="0" y="0"/>
            <a:chExt cx="11796681" cy="11807568"/>
          </a:xfrm>
        </p:grpSpPr>
        <p:grpSp>
          <p:nvGrpSpPr>
            <p:cNvPr name="Group 33" id="33"/>
            <p:cNvGrpSpPr/>
            <p:nvPr/>
          </p:nvGrpSpPr>
          <p:grpSpPr>
            <a:xfrm rot="2700000">
              <a:off x="1676828" y="2799524"/>
              <a:ext cx="9887197" cy="4753460"/>
              <a:chOff x="0" y="0"/>
              <a:chExt cx="660400" cy="31750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660400" cy="317500"/>
              </a:xfrm>
              <a:custGeom>
                <a:avLst/>
                <a:gdLst/>
                <a:ahLst/>
                <a:cxnLst/>
                <a:rect r="r" b="b" t="t" l="l"/>
                <a:pathLst>
                  <a:path h="317500" w="66040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17500"/>
                    </a:cubicBezTo>
                    <a:lnTo>
                      <a:pt x="660400" y="317500"/>
                    </a:lnTo>
                    <a:lnTo>
                      <a:pt x="0" y="317500"/>
                    </a:lnTo>
                    <a:lnTo>
                      <a:pt x="0" y="31750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sq">
                <a:solidFill>
                  <a:srgbClr val="8CA9AD"/>
                </a:solidFill>
                <a:prstDash val="solid"/>
                <a:miter/>
              </a:ln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146050"/>
                <a:ext cx="660400" cy="171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53"/>
                  </a:lnSpc>
                </a:pPr>
              </a:p>
            </p:txBody>
          </p:sp>
        </p:grpSp>
        <p:sp>
          <p:nvSpPr>
            <p:cNvPr name="AutoShape 36" id="36"/>
            <p:cNvSpPr/>
            <p:nvPr/>
          </p:nvSpPr>
          <p:spPr>
            <a:xfrm>
              <a:off x="1060010" y="3892256"/>
              <a:ext cx="6913622" cy="6843603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7" id="37"/>
            <p:cNvSpPr/>
            <p:nvPr/>
          </p:nvSpPr>
          <p:spPr>
            <a:xfrm>
              <a:off x="774748" y="4309159"/>
              <a:ext cx="6718471" cy="671847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8" id="38"/>
            <p:cNvSpPr/>
            <p:nvPr/>
          </p:nvSpPr>
          <p:spPr>
            <a:xfrm>
              <a:off x="535279" y="4787119"/>
              <a:ext cx="6489522" cy="6489522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9" id="39"/>
            <p:cNvSpPr/>
            <p:nvPr/>
          </p:nvSpPr>
          <p:spPr>
            <a:xfrm>
              <a:off x="366406" y="5302142"/>
              <a:ext cx="6254021" cy="625402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0" id="40"/>
            <p:cNvSpPr/>
            <p:nvPr/>
          </p:nvSpPr>
          <p:spPr>
            <a:xfrm>
              <a:off x="174601" y="5888378"/>
              <a:ext cx="5796899" cy="5796899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1" id="41"/>
            <p:cNvSpPr/>
            <p:nvPr/>
          </p:nvSpPr>
          <p:spPr>
            <a:xfrm>
              <a:off x="13508" y="6480010"/>
              <a:ext cx="5284799" cy="531412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2" id="42"/>
            <p:cNvSpPr/>
            <p:nvPr/>
          </p:nvSpPr>
          <p:spPr>
            <a:xfrm>
              <a:off x="47865" y="7228854"/>
              <a:ext cx="4503313" cy="4480077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3" id="43"/>
            <p:cNvSpPr/>
            <p:nvPr/>
          </p:nvSpPr>
          <p:spPr>
            <a:xfrm>
              <a:off x="165620" y="8131631"/>
              <a:ext cx="3504797" cy="3562626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4" id="44"/>
            <p:cNvSpPr/>
            <p:nvPr/>
          </p:nvSpPr>
          <p:spPr>
            <a:xfrm>
              <a:off x="676661" y="9346264"/>
              <a:ext cx="1790115" cy="179011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45" id="45"/>
          <p:cNvGrpSpPr/>
          <p:nvPr/>
        </p:nvGrpSpPr>
        <p:grpSpPr>
          <a:xfrm rot="0">
            <a:off x="790122" y="2261296"/>
            <a:ext cx="4811434" cy="4811434"/>
            <a:chOff x="0" y="0"/>
            <a:chExt cx="812800" cy="8128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37009" y="0"/>
                  </a:moveTo>
                  <a:lnTo>
                    <a:pt x="775791" y="0"/>
                  </a:lnTo>
                  <a:cubicBezTo>
                    <a:pt x="785607" y="0"/>
                    <a:pt x="795020" y="3899"/>
                    <a:pt x="801960" y="10840"/>
                  </a:cubicBezTo>
                  <a:cubicBezTo>
                    <a:pt x="808901" y="17780"/>
                    <a:pt x="812800" y="27193"/>
                    <a:pt x="812800" y="37009"/>
                  </a:cubicBezTo>
                  <a:lnTo>
                    <a:pt x="812800" y="775791"/>
                  </a:lnTo>
                  <a:cubicBezTo>
                    <a:pt x="812800" y="785607"/>
                    <a:pt x="808901" y="795020"/>
                    <a:pt x="801960" y="801960"/>
                  </a:cubicBezTo>
                  <a:cubicBezTo>
                    <a:pt x="795020" y="808901"/>
                    <a:pt x="785607" y="812800"/>
                    <a:pt x="775791" y="812800"/>
                  </a:cubicBezTo>
                  <a:lnTo>
                    <a:pt x="37009" y="812800"/>
                  </a:lnTo>
                  <a:cubicBezTo>
                    <a:pt x="27193" y="812800"/>
                    <a:pt x="17780" y="808901"/>
                    <a:pt x="10840" y="801960"/>
                  </a:cubicBezTo>
                  <a:cubicBezTo>
                    <a:pt x="3899" y="795020"/>
                    <a:pt x="0" y="785607"/>
                    <a:pt x="0" y="775791"/>
                  </a:cubicBezTo>
                  <a:lnTo>
                    <a:pt x="0" y="37009"/>
                  </a:lnTo>
                  <a:cubicBezTo>
                    <a:pt x="0" y="27193"/>
                    <a:pt x="3899" y="17780"/>
                    <a:pt x="10840" y="10840"/>
                  </a:cubicBezTo>
                  <a:cubicBezTo>
                    <a:pt x="17780" y="3899"/>
                    <a:pt x="27193" y="0"/>
                    <a:pt x="37009" y="0"/>
                  </a:cubicBezTo>
                  <a:close/>
                </a:path>
              </a:pathLst>
            </a:custGeom>
            <a:blipFill>
              <a:blip r:embed="rId10"/>
              <a:stretch>
                <a:fillRect l="-16666" t="0" r="-16666" b="0"/>
              </a:stretch>
            </a:blip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11415917" y="2112509"/>
            <a:ext cx="5526613" cy="3831559"/>
            <a:chOff x="0" y="0"/>
            <a:chExt cx="1172377" cy="8128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172377" cy="812800"/>
            </a:xfrm>
            <a:custGeom>
              <a:avLst/>
              <a:gdLst/>
              <a:ahLst/>
              <a:cxnLst/>
              <a:rect r="r" b="b" t="t" l="l"/>
              <a:pathLst>
                <a:path h="812800" w="1172377">
                  <a:moveTo>
                    <a:pt x="32219" y="0"/>
                  </a:moveTo>
                  <a:lnTo>
                    <a:pt x="1140158" y="0"/>
                  </a:lnTo>
                  <a:cubicBezTo>
                    <a:pt x="1148703" y="0"/>
                    <a:pt x="1156898" y="3395"/>
                    <a:pt x="1162940" y="9437"/>
                  </a:cubicBezTo>
                  <a:cubicBezTo>
                    <a:pt x="1168982" y="15479"/>
                    <a:pt x="1172377" y="23674"/>
                    <a:pt x="1172377" y="32219"/>
                  </a:cubicBezTo>
                  <a:lnTo>
                    <a:pt x="1172377" y="780581"/>
                  </a:lnTo>
                  <a:cubicBezTo>
                    <a:pt x="1172377" y="789126"/>
                    <a:pt x="1168982" y="797321"/>
                    <a:pt x="1162940" y="803363"/>
                  </a:cubicBezTo>
                  <a:cubicBezTo>
                    <a:pt x="1156898" y="809405"/>
                    <a:pt x="1148703" y="812800"/>
                    <a:pt x="1140158" y="812800"/>
                  </a:cubicBezTo>
                  <a:lnTo>
                    <a:pt x="32219" y="812800"/>
                  </a:lnTo>
                  <a:cubicBezTo>
                    <a:pt x="23674" y="812800"/>
                    <a:pt x="15479" y="809405"/>
                    <a:pt x="9437" y="803363"/>
                  </a:cubicBezTo>
                  <a:cubicBezTo>
                    <a:pt x="3395" y="797321"/>
                    <a:pt x="0" y="789126"/>
                    <a:pt x="0" y="780581"/>
                  </a:cubicBezTo>
                  <a:lnTo>
                    <a:pt x="0" y="32219"/>
                  </a:lnTo>
                  <a:cubicBezTo>
                    <a:pt x="0" y="23674"/>
                    <a:pt x="3395" y="15479"/>
                    <a:pt x="9437" y="9437"/>
                  </a:cubicBezTo>
                  <a:cubicBezTo>
                    <a:pt x="15479" y="3395"/>
                    <a:pt x="23674" y="0"/>
                    <a:pt x="32219" y="0"/>
                  </a:cubicBezTo>
                  <a:close/>
                </a:path>
              </a:pathLst>
            </a:custGeom>
            <a:blipFill>
              <a:blip r:embed="rId11"/>
              <a:stretch>
                <a:fillRect l="-7668" t="0" r="-15583" b="0"/>
              </a:stretch>
            </a:blip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6203492" y="2112509"/>
            <a:ext cx="4126574" cy="6780242"/>
            <a:chOff x="0" y="0"/>
            <a:chExt cx="812800" cy="1335485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1335486"/>
            </a:xfrm>
            <a:custGeom>
              <a:avLst/>
              <a:gdLst/>
              <a:ahLst/>
              <a:cxnLst/>
              <a:rect r="r" b="b" t="t" l="l"/>
              <a:pathLst>
                <a:path h="1335486" w="812800">
                  <a:moveTo>
                    <a:pt x="43151" y="0"/>
                  </a:moveTo>
                  <a:lnTo>
                    <a:pt x="769649" y="0"/>
                  </a:lnTo>
                  <a:cubicBezTo>
                    <a:pt x="781094" y="0"/>
                    <a:pt x="792069" y="4546"/>
                    <a:pt x="800161" y="12639"/>
                  </a:cubicBezTo>
                  <a:cubicBezTo>
                    <a:pt x="808254" y="20731"/>
                    <a:pt x="812800" y="31706"/>
                    <a:pt x="812800" y="43151"/>
                  </a:cubicBezTo>
                  <a:lnTo>
                    <a:pt x="812800" y="1292335"/>
                  </a:lnTo>
                  <a:cubicBezTo>
                    <a:pt x="812800" y="1316166"/>
                    <a:pt x="793481" y="1335486"/>
                    <a:pt x="769649" y="1335486"/>
                  </a:cubicBezTo>
                  <a:lnTo>
                    <a:pt x="43151" y="1335486"/>
                  </a:lnTo>
                  <a:cubicBezTo>
                    <a:pt x="31706" y="1335486"/>
                    <a:pt x="20731" y="1330939"/>
                    <a:pt x="12639" y="1322847"/>
                  </a:cubicBezTo>
                  <a:cubicBezTo>
                    <a:pt x="4546" y="1314755"/>
                    <a:pt x="0" y="1303779"/>
                    <a:pt x="0" y="1292335"/>
                  </a:cubicBezTo>
                  <a:lnTo>
                    <a:pt x="0" y="43151"/>
                  </a:lnTo>
                  <a:cubicBezTo>
                    <a:pt x="0" y="31706"/>
                    <a:pt x="4546" y="20731"/>
                    <a:pt x="12639" y="12639"/>
                  </a:cubicBezTo>
                  <a:cubicBezTo>
                    <a:pt x="20731" y="4546"/>
                    <a:pt x="31706" y="0"/>
                    <a:pt x="43151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-4099" r="0" b="-4099"/>
              </a:stretch>
            </a:blipFill>
          </p:spPr>
        </p:sp>
      </p:grpSp>
      <p:grpSp>
        <p:nvGrpSpPr>
          <p:cNvPr name="Group 51" id="51"/>
          <p:cNvGrpSpPr/>
          <p:nvPr/>
        </p:nvGrpSpPr>
        <p:grpSpPr>
          <a:xfrm rot="0">
            <a:off x="11712846" y="6124439"/>
            <a:ext cx="4162561" cy="4162561"/>
            <a:chOff x="0" y="0"/>
            <a:chExt cx="812800" cy="8128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2778" y="0"/>
                  </a:moveTo>
                  <a:lnTo>
                    <a:pt x="770022" y="0"/>
                  </a:lnTo>
                  <a:cubicBezTo>
                    <a:pt x="781368" y="0"/>
                    <a:pt x="792248" y="4507"/>
                    <a:pt x="800271" y="12529"/>
                  </a:cubicBezTo>
                  <a:cubicBezTo>
                    <a:pt x="808293" y="20552"/>
                    <a:pt x="812800" y="31432"/>
                    <a:pt x="812800" y="42778"/>
                  </a:cubicBezTo>
                  <a:lnTo>
                    <a:pt x="812800" y="770022"/>
                  </a:lnTo>
                  <a:cubicBezTo>
                    <a:pt x="812800" y="781368"/>
                    <a:pt x="808293" y="792248"/>
                    <a:pt x="800271" y="800271"/>
                  </a:cubicBezTo>
                  <a:cubicBezTo>
                    <a:pt x="792248" y="808293"/>
                    <a:pt x="781368" y="812800"/>
                    <a:pt x="770022" y="812800"/>
                  </a:cubicBezTo>
                  <a:lnTo>
                    <a:pt x="42778" y="812800"/>
                  </a:lnTo>
                  <a:cubicBezTo>
                    <a:pt x="31432" y="812800"/>
                    <a:pt x="20552" y="808293"/>
                    <a:pt x="12529" y="800271"/>
                  </a:cubicBezTo>
                  <a:cubicBezTo>
                    <a:pt x="4507" y="792248"/>
                    <a:pt x="0" y="781368"/>
                    <a:pt x="0" y="770022"/>
                  </a:cubicBezTo>
                  <a:lnTo>
                    <a:pt x="0" y="42778"/>
                  </a:lnTo>
                  <a:cubicBezTo>
                    <a:pt x="0" y="31432"/>
                    <a:pt x="4507" y="20552"/>
                    <a:pt x="12529" y="12529"/>
                  </a:cubicBezTo>
                  <a:cubicBezTo>
                    <a:pt x="20552" y="4507"/>
                    <a:pt x="31432" y="0"/>
                    <a:pt x="42778" y="0"/>
                  </a:cubicBezTo>
                  <a:close/>
                </a:path>
              </a:pathLst>
            </a:custGeom>
            <a:blipFill>
              <a:blip r:embed="rId13"/>
              <a:stretch>
                <a:fillRect l="-31563" t="0" r="-1770" b="0"/>
              </a:stretch>
            </a:blipFill>
          </p:spPr>
        </p:sp>
      </p:grpSp>
      <p:sp>
        <p:nvSpPr>
          <p:cNvPr name="TextBox 53" id="53"/>
          <p:cNvSpPr txBox="true"/>
          <p:nvPr/>
        </p:nvSpPr>
        <p:spPr>
          <a:xfrm rot="0">
            <a:off x="0" y="178875"/>
            <a:ext cx="18278475" cy="307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227C9D"/>
                </a:solidFill>
                <a:latin typeface="Kollektif Bold"/>
              </a:rPr>
              <a:t>ВОЛОНТЕРСКИЙ ШТАБ #МЫВМЕСТЕ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6752" y="3328778"/>
            <a:ext cx="18278475" cy="1222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227C9D"/>
                </a:solidFill>
                <a:latin typeface="Kollektif Bold"/>
              </a:rPr>
              <a:t>ВОЛОНТЕРЫ ПРОСВЕЩЕНИЯ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7204191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204191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17204191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120382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5036573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16120382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-10800000">
            <a:off x="15036573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5400000">
            <a:off x="12770705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true" rot="-10800000">
            <a:off x="12770705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800000">
            <a:off x="9525" y="7044155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83809" y="707273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0" y="815653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800000">
            <a:off x="0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5400000">
            <a:off x="1083809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0800000">
            <a:off x="3321750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321750" y="8185114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5400000">
            <a:off x="4405559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2700000">
            <a:off x="14381224" y="7574679"/>
            <a:ext cx="7415398" cy="3565095"/>
            <a:chOff x="0" y="0"/>
            <a:chExt cx="660400" cy="3175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60400" cy="317500"/>
            </a:xfrm>
            <a:custGeom>
              <a:avLst/>
              <a:gdLst/>
              <a:ahLst/>
              <a:cxnLst/>
              <a:rect r="r" b="b" t="t" l="l"/>
              <a:pathLst>
                <a:path h="3175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sp>
        <p:nvSpPr>
          <p:cNvPr name="AutoShape 23" id="23"/>
          <p:cNvSpPr/>
          <p:nvPr/>
        </p:nvSpPr>
        <p:spPr>
          <a:xfrm>
            <a:off x="13918610" y="8394229"/>
            <a:ext cx="5185216" cy="5132702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13704664" y="8706905"/>
            <a:ext cx="5038853" cy="5038853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13525062" y="9065375"/>
            <a:ext cx="4867141" cy="4867141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13398407" y="9451643"/>
            <a:ext cx="4690515" cy="4690515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13254553" y="9891320"/>
            <a:ext cx="4347674" cy="434767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8" id="28"/>
          <p:cNvGrpSpPr/>
          <p:nvPr/>
        </p:nvGrpSpPr>
        <p:grpSpPr>
          <a:xfrm rot="2700000">
            <a:off x="-1376391" y="-3093321"/>
            <a:ext cx="7415398" cy="3565095"/>
            <a:chOff x="0" y="0"/>
            <a:chExt cx="660400" cy="3175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60400" cy="317500"/>
            </a:xfrm>
            <a:custGeom>
              <a:avLst/>
              <a:gdLst/>
              <a:ahLst/>
              <a:cxnLst/>
              <a:rect r="r" b="b" t="t" l="l"/>
              <a:pathLst>
                <a:path h="3175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sp>
        <p:nvSpPr>
          <p:cNvPr name="AutoShape 31" id="31"/>
          <p:cNvSpPr/>
          <p:nvPr/>
        </p:nvSpPr>
        <p:spPr>
          <a:xfrm>
            <a:off x="-1839005" y="-2273771"/>
            <a:ext cx="5185216" cy="5132702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-2052951" y="-1961095"/>
            <a:ext cx="5038853" cy="5038853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-2232553" y="-1602625"/>
            <a:ext cx="4867141" cy="4867141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>
            <a:off x="-2359208" y="-1216357"/>
            <a:ext cx="4690515" cy="4690515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-2503062" y="-776680"/>
            <a:ext cx="4347674" cy="434767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-2623881" y="-332957"/>
            <a:ext cx="3963599" cy="398559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-2598114" y="228677"/>
            <a:ext cx="3377485" cy="3360058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-2509797" y="905760"/>
            <a:ext cx="2628598" cy="2671969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9" id="39"/>
          <p:cNvSpPr txBox="true"/>
          <p:nvPr/>
        </p:nvSpPr>
        <p:spPr>
          <a:xfrm rot="0">
            <a:off x="3624037" y="5194832"/>
            <a:ext cx="11594704" cy="2933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>
                <a:solidFill>
                  <a:srgbClr val="545454"/>
                </a:solidFill>
                <a:latin typeface="DM Sans"/>
              </a:rPr>
              <a:t>Студенты нашего университета, как будущие педагоги, проводят лекции, «разговоры о важном», игры и другие мероприятия для обучающихся школ города Шадринск. </a:t>
            </a:r>
            <a:r>
              <a:rPr lang="en-US" sz="2800">
                <a:solidFill>
                  <a:srgbClr val="545454"/>
                </a:solidFill>
                <a:latin typeface="DM Sans"/>
              </a:rPr>
              <a:t>Так же студенты помогают учителям, в том числе по навыкам дистанционного формата, работой с компьютерной техникой.</a:t>
            </a:r>
          </a:p>
          <a:p>
            <a:pPr algn="ctr">
              <a:lnSpc>
                <a:spcPts val="3360"/>
              </a:lnSpc>
            </a:pPr>
          </a:p>
          <a:p>
            <a:pPr algn="ctr">
              <a:lnSpc>
                <a:spcPts val="3360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204191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204191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5400000">
            <a:off x="17204191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120382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15036573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6120382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-10800000">
            <a:off x="15036573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5400000">
            <a:off x="12770705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-10800000">
            <a:off x="12770705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9525" y="7044155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83809" y="707273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0" y="815653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800000">
            <a:off x="0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400000">
            <a:off x="1083809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0800000">
            <a:off x="3321750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321750" y="8185114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5400000">
            <a:off x="4405559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3123603" y="5475036"/>
            <a:ext cx="8847511" cy="8855676"/>
            <a:chOff x="0" y="0"/>
            <a:chExt cx="11796681" cy="11807568"/>
          </a:xfrm>
        </p:grpSpPr>
        <p:grpSp>
          <p:nvGrpSpPr>
            <p:cNvPr name="Group 20" id="20"/>
            <p:cNvGrpSpPr/>
            <p:nvPr/>
          </p:nvGrpSpPr>
          <p:grpSpPr>
            <a:xfrm rot="2700000">
              <a:off x="1676828" y="2799524"/>
              <a:ext cx="9887197" cy="4753460"/>
              <a:chOff x="0" y="0"/>
              <a:chExt cx="660400" cy="3175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660400" cy="317500"/>
              </a:xfrm>
              <a:custGeom>
                <a:avLst/>
                <a:gdLst/>
                <a:ahLst/>
                <a:cxnLst/>
                <a:rect r="r" b="b" t="t" l="l"/>
                <a:pathLst>
                  <a:path h="317500" w="66040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17500"/>
                    </a:cubicBezTo>
                    <a:lnTo>
                      <a:pt x="660400" y="317500"/>
                    </a:lnTo>
                    <a:lnTo>
                      <a:pt x="0" y="317500"/>
                    </a:lnTo>
                    <a:lnTo>
                      <a:pt x="0" y="31750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sq">
                <a:solidFill>
                  <a:srgbClr val="8CA9AD"/>
                </a:solidFill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146050"/>
                <a:ext cx="660400" cy="171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53"/>
                  </a:lnSpc>
                </a:pPr>
              </a:p>
            </p:txBody>
          </p:sp>
        </p:grpSp>
        <p:sp>
          <p:nvSpPr>
            <p:cNvPr name="AutoShape 23" id="23"/>
            <p:cNvSpPr/>
            <p:nvPr/>
          </p:nvSpPr>
          <p:spPr>
            <a:xfrm>
              <a:off x="1060010" y="3892256"/>
              <a:ext cx="6913622" cy="6843603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4" id="24"/>
            <p:cNvSpPr/>
            <p:nvPr/>
          </p:nvSpPr>
          <p:spPr>
            <a:xfrm>
              <a:off x="774748" y="4309159"/>
              <a:ext cx="6718471" cy="671847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5" id="25"/>
            <p:cNvSpPr/>
            <p:nvPr/>
          </p:nvSpPr>
          <p:spPr>
            <a:xfrm>
              <a:off x="535279" y="4787119"/>
              <a:ext cx="6489522" cy="6489522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6" id="26"/>
            <p:cNvSpPr/>
            <p:nvPr/>
          </p:nvSpPr>
          <p:spPr>
            <a:xfrm>
              <a:off x="366406" y="5302142"/>
              <a:ext cx="6254021" cy="625402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7" id="27"/>
            <p:cNvSpPr/>
            <p:nvPr/>
          </p:nvSpPr>
          <p:spPr>
            <a:xfrm>
              <a:off x="174601" y="5888378"/>
              <a:ext cx="5796899" cy="5796899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8" id="28"/>
            <p:cNvSpPr/>
            <p:nvPr/>
          </p:nvSpPr>
          <p:spPr>
            <a:xfrm>
              <a:off x="13508" y="6480010"/>
              <a:ext cx="5284799" cy="531412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9" id="29"/>
            <p:cNvSpPr/>
            <p:nvPr/>
          </p:nvSpPr>
          <p:spPr>
            <a:xfrm>
              <a:off x="47865" y="7228854"/>
              <a:ext cx="4503313" cy="4480077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0" id="30"/>
            <p:cNvSpPr/>
            <p:nvPr/>
          </p:nvSpPr>
          <p:spPr>
            <a:xfrm>
              <a:off x="165620" y="8131631"/>
              <a:ext cx="3504797" cy="3562626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1" id="31"/>
            <p:cNvSpPr/>
            <p:nvPr/>
          </p:nvSpPr>
          <p:spPr>
            <a:xfrm>
              <a:off x="676661" y="9346264"/>
              <a:ext cx="1790115" cy="179011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-2634012" y="-5192964"/>
            <a:ext cx="8847511" cy="8855676"/>
            <a:chOff x="0" y="0"/>
            <a:chExt cx="11796681" cy="11807568"/>
          </a:xfrm>
        </p:grpSpPr>
        <p:grpSp>
          <p:nvGrpSpPr>
            <p:cNvPr name="Group 33" id="33"/>
            <p:cNvGrpSpPr/>
            <p:nvPr/>
          </p:nvGrpSpPr>
          <p:grpSpPr>
            <a:xfrm rot="2700000">
              <a:off x="1676828" y="2799524"/>
              <a:ext cx="9887197" cy="4753460"/>
              <a:chOff x="0" y="0"/>
              <a:chExt cx="660400" cy="31750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660400" cy="317500"/>
              </a:xfrm>
              <a:custGeom>
                <a:avLst/>
                <a:gdLst/>
                <a:ahLst/>
                <a:cxnLst/>
                <a:rect r="r" b="b" t="t" l="l"/>
                <a:pathLst>
                  <a:path h="317500" w="66040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17500"/>
                    </a:cubicBezTo>
                    <a:lnTo>
                      <a:pt x="660400" y="317500"/>
                    </a:lnTo>
                    <a:lnTo>
                      <a:pt x="0" y="317500"/>
                    </a:lnTo>
                    <a:lnTo>
                      <a:pt x="0" y="31750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sq">
                <a:solidFill>
                  <a:srgbClr val="8CA9AD"/>
                </a:solidFill>
                <a:prstDash val="solid"/>
                <a:miter/>
              </a:ln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146050"/>
                <a:ext cx="660400" cy="171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53"/>
                  </a:lnSpc>
                </a:pPr>
              </a:p>
            </p:txBody>
          </p:sp>
        </p:grpSp>
        <p:sp>
          <p:nvSpPr>
            <p:cNvPr name="AutoShape 36" id="36"/>
            <p:cNvSpPr/>
            <p:nvPr/>
          </p:nvSpPr>
          <p:spPr>
            <a:xfrm>
              <a:off x="1060010" y="3892256"/>
              <a:ext cx="6913622" cy="6843603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7" id="37"/>
            <p:cNvSpPr/>
            <p:nvPr/>
          </p:nvSpPr>
          <p:spPr>
            <a:xfrm>
              <a:off x="774748" y="4309159"/>
              <a:ext cx="6718471" cy="671847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8" id="38"/>
            <p:cNvSpPr/>
            <p:nvPr/>
          </p:nvSpPr>
          <p:spPr>
            <a:xfrm>
              <a:off x="535279" y="4787119"/>
              <a:ext cx="6489522" cy="6489522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9" id="39"/>
            <p:cNvSpPr/>
            <p:nvPr/>
          </p:nvSpPr>
          <p:spPr>
            <a:xfrm>
              <a:off x="366406" y="5302142"/>
              <a:ext cx="6254021" cy="625402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0" id="40"/>
            <p:cNvSpPr/>
            <p:nvPr/>
          </p:nvSpPr>
          <p:spPr>
            <a:xfrm>
              <a:off x="174601" y="5888378"/>
              <a:ext cx="5796899" cy="5796899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1" id="41"/>
            <p:cNvSpPr/>
            <p:nvPr/>
          </p:nvSpPr>
          <p:spPr>
            <a:xfrm>
              <a:off x="13508" y="6480010"/>
              <a:ext cx="5284799" cy="531412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2" id="42"/>
            <p:cNvSpPr/>
            <p:nvPr/>
          </p:nvSpPr>
          <p:spPr>
            <a:xfrm>
              <a:off x="47865" y="7228854"/>
              <a:ext cx="4503313" cy="4480077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3" id="43"/>
            <p:cNvSpPr/>
            <p:nvPr/>
          </p:nvSpPr>
          <p:spPr>
            <a:xfrm>
              <a:off x="165620" y="8131631"/>
              <a:ext cx="3504797" cy="3562626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4" id="44"/>
            <p:cNvSpPr/>
            <p:nvPr/>
          </p:nvSpPr>
          <p:spPr>
            <a:xfrm>
              <a:off x="676661" y="9346264"/>
              <a:ext cx="1790115" cy="179011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45" id="45"/>
          <p:cNvGrpSpPr/>
          <p:nvPr/>
        </p:nvGrpSpPr>
        <p:grpSpPr>
          <a:xfrm rot="0">
            <a:off x="1493147" y="1459038"/>
            <a:ext cx="6908632" cy="4641450"/>
            <a:chOff x="0" y="0"/>
            <a:chExt cx="1209824" cy="8128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209824" cy="812800"/>
            </a:xfrm>
            <a:custGeom>
              <a:avLst/>
              <a:gdLst/>
              <a:ahLst/>
              <a:cxnLst/>
              <a:rect r="r" b="b" t="t" l="l"/>
              <a:pathLst>
                <a:path h="812800" w="1209824">
                  <a:moveTo>
                    <a:pt x="25774" y="0"/>
                  </a:moveTo>
                  <a:lnTo>
                    <a:pt x="1184050" y="0"/>
                  </a:lnTo>
                  <a:cubicBezTo>
                    <a:pt x="1198284" y="0"/>
                    <a:pt x="1209824" y="11539"/>
                    <a:pt x="1209824" y="25774"/>
                  </a:cubicBezTo>
                  <a:lnTo>
                    <a:pt x="1209824" y="787026"/>
                  </a:lnTo>
                  <a:cubicBezTo>
                    <a:pt x="1209824" y="801261"/>
                    <a:pt x="1198284" y="812800"/>
                    <a:pt x="1184050" y="812800"/>
                  </a:cubicBezTo>
                  <a:lnTo>
                    <a:pt x="25774" y="812800"/>
                  </a:lnTo>
                  <a:cubicBezTo>
                    <a:pt x="11539" y="812800"/>
                    <a:pt x="0" y="801261"/>
                    <a:pt x="0" y="787026"/>
                  </a:cubicBezTo>
                  <a:lnTo>
                    <a:pt x="0" y="25774"/>
                  </a:lnTo>
                  <a:cubicBezTo>
                    <a:pt x="0" y="11539"/>
                    <a:pt x="11539" y="0"/>
                    <a:pt x="25774" y="0"/>
                  </a:cubicBezTo>
                  <a:close/>
                </a:path>
              </a:pathLst>
            </a:custGeom>
            <a:blipFill>
              <a:blip r:embed="rId10"/>
              <a:stretch>
                <a:fillRect l="0" t="-5817" r="0" b="-5817"/>
              </a:stretch>
            </a:blip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9577627" y="1797785"/>
            <a:ext cx="4283099" cy="5246370"/>
            <a:chOff x="0" y="0"/>
            <a:chExt cx="663564" cy="8128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663564" cy="812800"/>
            </a:xfrm>
            <a:custGeom>
              <a:avLst/>
              <a:gdLst/>
              <a:ahLst/>
              <a:cxnLst/>
              <a:rect r="r" b="b" t="t" l="l"/>
              <a:pathLst>
                <a:path h="812800" w="663564">
                  <a:moveTo>
                    <a:pt x="41574" y="0"/>
                  </a:moveTo>
                  <a:lnTo>
                    <a:pt x="621990" y="0"/>
                  </a:lnTo>
                  <a:cubicBezTo>
                    <a:pt x="633016" y="0"/>
                    <a:pt x="643591" y="4380"/>
                    <a:pt x="651387" y="12177"/>
                  </a:cubicBezTo>
                  <a:cubicBezTo>
                    <a:pt x="659184" y="19973"/>
                    <a:pt x="663564" y="30548"/>
                    <a:pt x="663564" y="41574"/>
                  </a:cubicBezTo>
                  <a:lnTo>
                    <a:pt x="663564" y="771226"/>
                  </a:lnTo>
                  <a:cubicBezTo>
                    <a:pt x="663564" y="782252"/>
                    <a:pt x="659184" y="792827"/>
                    <a:pt x="651387" y="800623"/>
                  </a:cubicBezTo>
                  <a:cubicBezTo>
                    <a:pt x="643591" y="808420"/>
                    <a:pt x="633016" y="812800"/>
                    <a:pt x="621990" y="812800"/>
                  </a:cubicBezTo>
                  <a:lnTo>
                    <a:pt x="41574" y="812800"/>
                  </a:lnTo>
                  <a:cubicBezTo>
                    <a:pt x="30548" y="812800"/>
                    <a:pt x="19973" y="808420"/>
                    <a:pt x="12177" y="800623"/>
                  </a:cubicBezTo>
                  <a:cubicBezTo>
                    <a:pt x="4380" y="792827"/>
                    <a:pt x="0" y="782252"/>
                    <a:pt x="0" y="771226"/>
                  </a:cubicBezTo>
                  <a:lnTo>
                    <a:pt x="0" y="41574"/>
                  </a:lnTo>
                  <a:cubicBezTo>
                    <a:pt x="0" y="30548"/>
                    <a:pt x="4380" y="19973"/>
                    <a:pt x="12177" y="12177"/>
                  </a:cubicBezTo>
                  <a:cubicBezTo>
                    <a:pt x="19973" y="4380"/>
                    <a:pt x="30548" y="0"/>
                    <a:pt x="41574" y="0"/>
                  </a:cubicBezTo>
                  <a:close/>
                </a:path>
              </a:pathLst>
            </a:custGeom>
            <a:blipFill>
              <a:blip r:embed="rId11"/>
              <a:stretch>
                <a:fillRect l="-22324" t="0" r="-40995" b="0"/>
              </a:stretch>
            </a:blip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13477606" y="5486959"/>
            <a:ext cx="4201743" cy="4415915"/>
            <a:chOff x="0" y="0"/>
            <a:chExt cx="773379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773379" cy="812800"/>
            </a:xfrm>
            <a:custGeom>
              <a:avLst/>
              <a:gdLst/>
              <a:ahLst/>
              <a:cxnLst/>
              <a:rect r="r" b="b" t="t" l="l"/>
              <a:pathLst>
                <a:path h="812800" w="773379">
                  <a:moveTo>
                    <a:pt x="42379" y="0"/>
                  </a:moveTo>
                  <a:lnTo>
                    <a:pt x="731001" y="0"/>
                  </a:lnTo>
                  <a:cubicBezTo>
                    <a:pt x="754406" y="0"/>
                    <a:pt x="773379" y="18974"/>
                    <a:pt x="773379" y="42379"/>
                  </a:cubicBezTo>
                  <a:lnTo>
                    <a:pt x="773379" y="770421"/>
                  </a:lnTo>
                  <a:cubicBezTo>
                    <a:pt x="773379" y="793826"/>
                    <a:pt x="754406" y="812800"/>
                    <a:pt x="731001" y="812800"/>
                  </a:cubicBezTo>
                  <a:lnTo>
                    <a:pt x="42379" y="812800"/>
                  </a:lnTo>
                  <a:cubicBezTo>
                    <a:pt x="18974" y="812800"/>
                    <a:pt x="0" y="793826"/>
                    <a:pt x="0" y="770421"/>
                  </a:cubicBezTo>
                  <a:lnTo>
                    <a:pt x="0" y="42379"/>
                  </a:lnTo>
                  <a:cubicBezTo>
                    <a:pt x="0" y="18974"/>
                    <a:pt x="18974" y="0"/>
                    <a:pt x="42379" y="0"/>
                  </a:cubicBezTo>
                  <a:close/>
                </a:path>
              </a:pathLst>
            </a:custGeom>
            <a:blipFill>
              <a:blip r:embed="rId12"/>
              <a:stretch>
                <a:fillRect l="-28822" t="0" r="-28822" b="0"/>
              </a:stretch>
            </a:blipFill>
          </p:spPr>
        </p:sp>
      </p:grpSp>
      <p:grpSp>
        <p:nvGrpSpPr>
          <p:cNvPr name="Group 51" id="51"/>
          <p:cNvGrpSpPr/>
          <p:nvPr/>
        </p:nvGrpSpPr>
        <p:grpSpPr>
          <a:xfrm rot="0">
            <a:off x="5302088" y="6406416"/>
            <a:ext cx="3920914" cy="3880584"/>
            <a:chOff x="0" y="0"/>
            <a:chExt cx="821247" cy="8128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821247" cy="812800"/>
            </a:xfrm>
            <a:custGeom>
              <a:avLst/>
              <a:gdLst/>
              <a:ahLst/>
              <a:cxnLst/>
              <a:rect r="r" b="b" t="t" l="l"/>
              <a:pathLst>
                <a:path h="812800" w="821247">
                  <a:moveTo>
                    <a:pt x="45414" y="0"/>
                  </a:moveTo>
                  <a:lnTo>
                    <a:pt x="775833" y="0"/>
                  </a:lnTo>
                  <a:cubicBezTo>
                    <a:pt x="800915" y="0"/>
                    <a:pt x="821247" y="20333"/>
                    <a:pt x="821247" y="45414"/>
                  </a:cubicBezTo>
                  <a:lnTo>
                    <a:pt x="821247" y="767386"/>
                  </a:lnTo>
                  <a:cubicBezTo>
                    <a:pt x="821247" y="779431"/>
                    <a:pt x="816463" y="790982"/>
                    <a:pt x="807946" y="799499"/>
                  </a:cubicBezTo>
                  <a:cubicBezTo>
                    <a:pt x="799429" y="808015"/>
                    <a:pt x="787878" y="812800"/>
                    <a:pt x="775833" y="812800"/>
                  </a:cubicBezTo>
                  <a:lnTo>
                    <a:pt x="45414" y="812800"/>
                  </a:lnTo>
                  <a:cubicBezTo>
                    <a:pt x="33369" y="812800"/>
                    <a:pt x="21818" y="808015"/>
                    <a:pt x="13301" y="799499"/>
                  </a:cubicBezTo>
                  <a:cubicBezTo>
                    <a:pt x="4785" y="790982"/>
                    <a:pt x="0" y="779431"/>
                    <a:pt x="0" y="767386"/>
                  </a:cubicBezTo>
                  <a:lnTo>
                    <a:pt x="0" y="45414"/>
                  </a:lnTo>
                  <a:cubicBezTo>
                    <a:pt x="0" y="33369"/>
                    <a:pt x="4785" y="21818"/>
                    <a:pt x="13301" y="13301"/>
                  </a:cubicBezTo>
                  <a:cubicBezTo>
                    <a:pt x="21818" y="4785"/>
                    <a:pt x="33369" y="0"/>
                    <a:pt x="45414" y="0"/>
                  </a:cubicBezTo>
                  <a:close/>
                </a:path>
              </a:pathLst>
            </a:custGeom>
            <a:blipFill>
              <a:blip r:embed="rId13"/>
              <a:stretch>
                <a:fillRect l="0" t="-519" r="0" b="-519"/>
              </a:stretch>
            </a:blipFill>
          </p:spPr>
        </p:sp>
      </p:grpSp>
      <p:sp>
        <p:nvSpPr>
          <p:cNvPr name="TextBox 53" id="53"/>
          <p:cNvSpPr txBox="true"/>
          <p:nvPr/>
        </p:nvSpPr>
        <p:spPr>
          <a:xfrm rot="0">
            <a:off x="0" y="178875"/>
            <a:ext cx="18278475" cy="307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227C9D"/>
                </a:solidFill>
                <a:latin typeface="Kollektif Bold"/>
              </a:rPr>
              <a:t>ВОЛОНТЕРЫ ПРОСВЕЩЕНИЯ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6752" y="3328778"/>
            <a:ext cx="18278475" cy="1222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227C9D"/>
                </a:solidFill>
                <a:latin typeface="Kollektif Bold"/>
              </a:rPr>
              <a:t>ЭКОВОЛОНТЕРСТВО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7204191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204191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17204191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120382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5036573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16120382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-10800000">
            <a:off x="15036573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5400000">
            <a:off x="12770705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true" rot="-10800000">
            <a:off x="12770705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800000">
            <a:off x="9525" y="7044155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83809" y="707273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0" y="815653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800000">
            <a:off x="0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5400000">
            <a:off x="1083809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0800000">
            <a:off x="3321750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321750" y="8185114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5400000">
            <a:off x="4405559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2700000">
            <a:off x="14381224" y="7574679"/>
            <a:ext cx="7415398" cy="3565095"/>
            <a:chOff x="0" y="0"/>
            <a:chExt cx="660400" cy="3175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60400" cy="317500"/>
            </a:xfrm>
            <a:custGeom>
              <a:avLst/>
              <a:gdLst/>
              <a:ahLst/>
              <a:cxnLst/>
              <a:rect r="r" b="b" t="t" l="l"/>
              <a:pathLst>
                <a:path h="3175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sp>
        <p:nvSpPr>
          <p:cNvPr name="AutoShape 23" id="23"/>
          <p:cNvSpPr/>
          <p:nvPr/>
        </p:nvSpPr>
        <p:spPr>
          <a:xfrm>
            <a:off x="13918610" y="8394229"/>
            <a:ext cx="5185216" cy="5132702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13704664" y="8706905"/>
            <a:ext cx="5038853" cy="5038853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13525062" y="9065375"/>
            <a:ext cx="4867141" cy="4867141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13398407" y="9451643"/>
            <a:ext cx="4690515" cy="4690515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13254553" y="9891320"/>
            <a:ext cx="4347674" cy="434767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8" id="28"/>
          <p:cNvGrpSpPr/>
          <p:nvPr/>
        </p:nvGrpSpPr>
        <p:grpSpPr>
          <a:xfrm rot="2700000">
            <a:off x="-1376391" y="-3093321"/>
            <a:ext cx="7415398" cy="3565095"/>
            <a:chOff x="0" y="0"/>
            <a:chExt cx="660400" cy="3175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60400" cy="317500"/>
            </a:xfrm>
            <a:custGeom>
              <a:avLst/>
              <a:gdLst/>
              <a:ahLst/>
              <a:cxnLst/>
              <a:rect r="r" b="b" t="t" l="l"/>
              <a:pathLst>
                <a:path h="3175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sp>
        <p:nvSpPr>
          <p:cNvPr name="AutoShape 31" id="31"/>
          <p:cNvSpPr/>
          <p:nvPr/>
        </p:nvSpPr>
        <p:spPr>
          <a:xfrm>
            <a:off x="-1839005" y="-2273771"/>
            <a:ext cx="5185216" cy="5132702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-2052951" y="-1961095"/>
            <a:ext cx="5038853" cy="5038853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-2232553" y="-1602625"/>
            <a:ext cx="4867141" cy="4867141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>
            <a:off x="-2359208" y="-1216357"/>
            <a:ext cx="4690515" cy="4690515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-2503062" y="-776680"/>
            <a:ext cx="4347674" cy="434767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-2623881" y="-332957"/>
            <a:ext cx="3963599" cy="398559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-2598114" y="228677"/>
            <a:ext cx="3377485" cy="3360058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-2509797" y="905760"/>
            <a:ext cx="2628598" cy="2671969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9" id="39"/>
          <p:cNvSpPr txBox="true"/>
          <p:nvPr/>
        </p:nvSpPr>
        <p:spPr>
          <a:xfrm rot="0">
            <a:off x="2895827" y="5143500"/>
            <a:ext cx="12496345" cy="2933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>
                <a:solidFill>
                  <a:srgbClr val="545454"/>
                </a:solidFill>
                <a:latin typeface="DM Sans"/>
              </a:rPr>
              <a:t>Экосообщество вуза объединяет студентов разных институтов и факультетов вуза, интересующихся экологическими проблемами и желающих проявить себя в этой области. Всего на постоянной основе принимают участие в сообществе более 80 участников. Основная часть – это будущие учителя биологии, географии и химии. </a:t>
            </a:r>
          </a:p>
          <a:p>
            <a:pPr algn="ctr">
              <a:lnSpc>
                <a:spcPts val="3360"/>
              </a:lnSpc>
            </a:pPr>
          </a:p>
          <a:p>
            <a:pPr algn="ctr">
              <a:lnSpc>
                <a:spcPts val="3360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204191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204191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5400000">
            <a:off x="17204191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120382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15036573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6120382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-10800000">
            <a:off x="15036573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5400000">
            <a:off x="12770705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-10800000">
            <a:off x="12770705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9525" y="7044155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83809" y="707273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0" y="815653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800000">
            <a:off x="0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400000">
            <a:off x="1083809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0800000">
            <a:off x="3321750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321750" y="8185114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5400000">
            <a:off x="4405559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3123603" y="5475036"/>
            <a:ext cx="8847511" cy="8855676"/>
            <a:chOff x="0" y="0"/>
            <a:chExt cx="11796681" cy="11807568"/>
          </a:xfrm>
        </p:grpSpPr>
        <p:grpSp>
          <p:nvGrpSpPr>
            <p:cNvPr name="Group 20" id="20"/>
            <p:cNvGrpSpPr/>
            <p:nvPr/>
          </p:nvGrpSpPr>
          <p:grpSpPr>
            <a:xfrm rot="2700000">
              <a:off x="1676828" y="2799524"/>
              <a:ext cx="9887197" cy="4753460"/>
              <a:chOff x="0" y="0"/>
              <a:chExt cx="660400" cy="3175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660400" cy="317500"/>
              </a:xfrm>
              <a:custGeom>
                <a:avLst/>
                <a:gdLst/>
                <a:ahLst/>
                <a:cxnLst/>
                <a:rect r="r" b="b" t="t" l="l"/>
                <a:pathLst>
                  <a:path h="317500" w="66040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17500"/>
                    </a:cubicBezTo>
                    <a:lnTo>
                      <a:pt x="660400" y="317500"/>
                    </a:lnTo>
                    <a:lnTo>
                      <a:pt x="0" y="317500"/>
                    </a:lnTo>
                    <a:lnTo>
                      <a:pt x="0" y="31750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sq">
                <a:solidFill>
                  <a:srgbClr val="8CA9AD"/>
                </a:solidFill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146050"/>
                <a:ext cx="660400" cy="171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53"/>
                  </a:lnSpc>
                </a:pPr>
              </a:p>
            </p:txBody>
          </p:sp>
        </p:grpSp>
        <p:sp>
          <p:nvSpPr>
            <p:cNvPr name="AutoShape 23" id="23"/>
            <p:cNvSpPr/>
            <p:nvPr/>
          </p:nvSpPr>
          <p:spPr>
            <a:xfrm>
              <a:off x="1060010" y="3892256"/>
              <a:ext cx="6913622" cy="6843603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4" id="24"/>
            <p:cNvSpPr/>
            <p:nvPr/>
          </p:nvSpPr>
          <p:spPr>
            <a:xfrm>
              <a:off x="774748" y="4309159"/>
              <a:ext cx="6718471" cy="671847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5" id="25"/>
            <p:cNvSpPr/>
            <p:nvPr/>
          </p:nvSpPr>
          <p:spPr>
            <a:xfrm>
              <a:off x="535279" y="4787119"/>
              <a:ext cx="6489522" cy="6489522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6" id="26"/>
            <p:cNvSpPr/>
            <p:nvPr/>
          </p:nvSpPr>
          <p:spPr>
            <a:xfrm>
              <a:off x="366406" y="5302142"/>
              <a:ext cx="6254021" cy="625402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7" id="27"/>
            <p:cNvSpPr/>
            <p:nvPr/>
          </p:nvSpPr>
          <p:spPr>
            <a:xfrm>
              <a:off x="174601" y="5888378"/>
              <a:ext cx="5796899" cy="5796899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8" id="28"/>
            <p:cNvSpPr/>
            <p:nvPr/>
          </p:nvSpPr>
          <p:spPr>
            <a:xfrm>
              <a:off x="13508" y="6480010"/>
              <a:ext cx="5284799" cy="531412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9" id="29"/>
            <p:cNvSpPr/>
            <p:nvPr/>
          </p:nvSpPr>
          <p:spPr>
            <a:xfrm>
              <a:off x="47865" y="7228854"/>
              <a:ext cx="4503313" cy="4480077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0" id="30"/>
            <p:cNvSpPr/>
            <p:nvPr/>
          </p:nvSpPr>
          <p:spPr>
            <a:xfrm>
              <a:off x="165620" y="8131631"/>
              <a:ext cx="3504797" cy="3562626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1" id="31"/>
            <p:cNvSpPr/>
            <p:nvPr/>
          </p:nvSpPr>
          <p:spPr>
            <a:xfrm>
              <a:off x="676661" y="9346264"/>
              <a:ext cx="1790115" cy="179011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-2634012" y="-5192964"/>
            <a:ext cx="8847511" cy="8855676"/>
            <a:chOff x="0" y="0"/>
            <a:chExt cx="11796681" cy="11807568"/>
          </a:xfrm>
        </p:grpSpPr>
        <p:grpSp>
          <p:nvGrpSpPr>
            <p:cNvPr name="Group 33" id="33"/>
            <p:cNvGrpSpPr/>
            <p:nvPr/>
          </p:nvGrpSpPr>
          <p:grpSpPr>
            <a:xfrm rot="2700000">
              <a:off x="1676828" y="2799524"/>
              <a:ext cx="9887197" cy="4753460"/>
              <a:chOff x="0" y="0"/>
              <a:chExt cx="660400" cy="31750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660400" cy="317500"/>
              </a:xfrm>
              <a:custGeom>
                <a:avLst/>
                <a:gdLst/>
                <a:ahLst/>
                <a:cxnLst/>
                <a:rect r="r" b="b" t="t" l="l"/>
                <a:pathLst>
                  <a:path h="317500" w="66040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17500"/>
                    </a:cubicBezTo>
                    <a:lnTo>
                      <a:pt x="660400" y="317500"/>
                    </a:lnTo>
                    <a:lnTo>
                      <a:pt x="0" y="317500"/>
                    </a:lnTo>
                    <a:lnTo>
                      <a:pt x="0" y="31750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sq">
                <a:solidFill>
                  <a:srgbClr val="8CA9AD"/>
                </a:solidFill>
                <a:prstDash val="solid"/>
                <a:miter/>
              </a:ln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146050"/>
                <a:ext cx="660400" cy="171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53"/>
                  </a:lnSpc>
                </a:pPr>
              </a:p>
            </p:txBody>
          </p:sp>
        </p:grpSp>
        <p:sp>
          <p:nvSpPr>
            <p:cNvPr name="AutoShape 36" id="36"/>
            <p:cNvSpPr/>
            <p:nvPr/>
          </p:nvSpPr>
          <p:spPr>
            <a:xfrm>
              <a:off x="1060010" y="3892256"/>
              <a:ext cx="6913622" cy="6843603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7" id="37"/>
            <p:cNvSpPr/>
            <p:nvPr/>
          </p:nvSpPr>
          <p:spPr>
            <a:xfrm>
              <a:off x="774748" y="4309159"/>
              <a:ext cx="6718471" cy="671847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8" id="38"/>
            <p:cNvSpPr/>
            <p:nvPr/>
          </p:nvSpPr>
          <p:spPr>
            <a:xfrm>
              <a:off x="535279" y="4787119"/>
              <a:ext cx="6489522" cy="6489522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9" id="39"/>
            <p:cNvSpPr/>
            <p:nvPr/>
          </p:nvSpPr>
          <p:spPr>
            <a:xfrm>
              <a:off x="366406" y="5302142"/>
              <a:ext cx="6254021" cy="625402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0" id="40"/>
            <p:cNvSpPr/>
            <p:nvPr/>
          </p:nvSpPr>
          <p:spPr>
            <a:xfrm>
              <a:off x="174601" y="5888378"/>
              <a:ext cx="5796899" cy="5796899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1" id="41"/>
            <p:cNvSpPr/>
            <p:nvPr/>
          </p:nvSpPr>
          <p:spPr>
            <a:xfrm>
              <a:off x="13508" y="6480010"/>
              <a:ext cx="5284799" cy="531412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2" id="42"/>
            <p:cNvSpPr/>
            <p:nvPr/>
          </p:nvSpPr>
          <p:spPr>
            <a:xfrm>
              <a:off x="47865" y="7228854"/>
              <a:ext cx="4503313" cy="4480077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3" id="43"/>
            <p:cNvSpPr/>
            <p:nvPr/>
          </p:nvSpPr>
          <p:spPr>
            <a:xfrm>
              <a:off x="165620" y="8131631"/>
              <a:ext cx="3504797" cy="3562626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4" id="44"/>
            <p:cNvSpPr/>
            <p:nvPr/>
          </p:nvSpPr>
          <p:spPr>
            <a:xfrm>
              <a:off x="676661" y="9346264"/>
              <a:ext cx="1790115" cy="179011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45" id="45"/>
          <p:cNvGrpSpPr/>
          <p:nvPr/>
        </p:nvGrpSpPr>
        <p:grpSpPr>
          <a:xfrm rot="0">
            <a:off x="698565" y="2515700"/>
            <a:ext cx="5246370" cy="7504111"/>
            <a:chOff x="0" y="0"/>
            <a:chExt cx="812800" cy="1162583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12800" cy="1162583"/>
            </a:xfrm>
            <a:custGeom>
              <a:avLst/>
              <a:gdLst/>
              <a:ahLst/>
              <a:cxnLst/>
              <a:rect r="r" b="b" t="t" l="l"/>
              <a:pathLst>
                <a:path h="1162583" w="812800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1128643"/>
                  </a:lnTo>
                  <a:cubicBezTo>
                    <a:pt x="812800" y="1147387"/>
                    <a:pt x="797604" y="1162583"/>
                    <a:pt x="778860" y="1162583"/>
                  </a:cubicBezTo>
                  <a:lnTo>
                    <a:pt x="33940" y="1162583"/>
                  </a:lnTo>
                  <a:cubicBezTo>
                    <a:pt x="15196" y="1162583"/>
                    <a:pt x="0" y="1147387"/>
                    <a:pt x="0" y="1128643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10"/>
              <a:stretch>
                <a:fillRect l="-3637" t="0" r="-3637" b="0"/>
              </a:stretch>
            </a:blip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11667606" y="486796"/>
            <a:ext cx="5246370" cy="5246370"/>
            <a:chOff x="0" y="0"/>
            <a:chExt cx="812800" cy="8128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778860"/>
                  </a:lnTo>
                  <a:cubicBezTo>
                    <a:pt x="812800" y="797604"/>
                    <a:pt x="797604" y="812800"/>
                    <a:pt x="778860" y="812800"/>
                  </a:cubicBezTo>
                  <a:lnTo>
                    <a:pt x="33940" y="812800"/>
                  </a:lnTo>
                  <a:cubicBezTo>
                    <a:pt x="15196" y="812800"/>
                    <a:pt x="0" y="797604"/>
                    <a:pt x="0" y="778860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11"/>
              <a:stretch>
                <a:fillRect l="-16666" t="0" r="-16666" b="0"/>
              </a:stretch>
            </a:blip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6355747" y="1424671"/>
            <a:ext cx="4476083" cy="4476083"/>
            <a:chOff x="0" y="0"/>
            <a:chExt cx="812800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39781" y="0"/>
                  </a:moveTo>
                  <a:lnTo>
                    <a:pt x="773019" y="0"/>
                  </a:lnTo>
                  <a:cubicBezTo>
                    <a:pt x="794989" y="0"/>
                    <a:pt x="812800" y="17811"/>
                    <a:pt x="812800" y="39781"/>
                  </a:cubicBezTo>
                  <a:lnTo>
                    <a:pt x="812800" y="773019"/>
                  </a:lnTo>
                  <a:cubicBezTo>
                    <a:pt x="812800" y="794989"/>
                    <a:pt x="794989" y="812800"/>
                    <a:pt x="773019" y="812800"/>
                  </a:cubicBezTo>
                  <a:lnTo>
                    <a:pt x="39781" y="812800"/>
                  </a:lnTo>
                  <a:cubicBezTo>
                    <a:pt x="17811" y="812800"/>
                    <a:pt x="0" y="794989"/>
                    <a:pt x="0" y="773019"/>
                  </a:cubicBezTo>
                  <a:lnTo>
                    <a:pt x="0" y="39781"/>
                  </a:lnTo>
                  <a:cubicBezTo>
                    <a:pt x="0" y="17811"/>
                    <a:pt x="17811" y="0"/>
                    <a:pt x="39781" y="0"/>
                  </a:cubicBezTo>
                  <a:close/>
                </a:path>
              </a:pathLst>
            </a:custGeom>
            <a:blipFill>
              <a:blip r:embed="rId12"/>
              <a:stretch>
                <a:fillRect l="-16528" t="0" r="-16528" b="0"/>
              </a:stretch>
            </a:blipFill>
          </p:spPr>
        </p:sp>
      </p:grpSp>
      <p:grpSp>
        <p:nvGrpSpPr>
          <p:cNvPr name="Group 51" id="51"/>
          <p:cNvGrpSpPr/>
          <p:nvPr/>
        </p:nvGrpSpPr>
        <p:grpSpPr>
          <a:xfrm rot="0">
            <a:off x="6558570" y="6676753"/>
            <a:ext cx="3577441" cy="3577441"/>
            <a:chOff x="0" y="0"/>
            <a:chExt cx="812800" cy="8128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9774" y="0"/>
                  </a:moveTo>
                  <a:lnTo>
                    <a:pt x="763026" y="0"/>
                  </a:lnTo>
                  <a:cubicBezTo>
                    <a:pt x="776227" y="0"/>
                    <a:pt x="788887" y="5244"/>
                    <a:pt x="798221" y="14579"/>
                  </a:cubicBezTo>
                  <a:cubicBezTo>
                    <a:pt x="807556" y="23913"/>
                    <a:pt x="812800" y="36573"/>
                    <a:pt x="812800" y="49774"/>
                  </a:cubicBezTo>
                  <a:lnTo>
                    <a:pt x="812800" y="763026"/>
                  </a:lnTo>
                  <a:cubicBezTo>
                    <a:pt x="812800" y="776227"/>
                    <a:pt x="807556" y="788887"/>
                    <a:pt x="798221" y="798221"/>
                  </a:cubicBezTo>
                  <a:cubicBezTo>
                    <a:pt x="788887" y="807556"/>
                    <a:pt x="776227" y="812800"/>
                    <a:pt x="763026" y="812800"/>
                  </a:cubicBezTo>
                  <a:lnTo>
                    <a:pt x="49774" y="812800"/>
                  </a:lnTo>
                  <a:cubicBezTo>
                    <a:pt x="36573" y="812800"/>
                    <a:pt x="23913" y="807556"/>
                    <a:pt x="14579" y="798221"/>
                  </a:cubicBezTo>
                  <a:cubicBezTo>
                    <a:pt x="5244" y="788887"/>
                    <a:pt x="0" y="776227"/>
                    <a:pt x="0" y="763026"/>
                  </a:cubicBezTo>
                  <a:lnTo>
                    <a:pt x="0" y="49774"/>
                  </a:lnTo>
                  <a:cubicBezTo>
                    <a:pt x="0" y="36573"/>
                    <a:pt x="5244" y="23913"/>
                    <a:pt x="14579" y="14579"/>
                  </a:cubicBezTo>
                  <a:cubicBezTo>
                    <a:pt x="23913" y="5244"/>
                    <a:pt x="36573" y="0"/>
                    <a:pt x="49774" y="0"/>
                  </a:cubicBezTo>
                  <a:close/>
                </a:path>
              </a:pathLst>
            </a:custGeom>
            <a:blipFill>
              <a:blip r:embed="rId13"/>
              <a:stretch>
                <a:fillRect l="-16408" t="0" r="-16408" b="0"/>
              </a:stretch>
            </a:blipFill>
          </p:spPr>
        </p:sp>
      </p:grpSp>
      <p:grpSp>
        <p:nvGrpSpPr>
          <p:cNvPr name="Group 53" id="53"/>
          <p:cNvGrpSpPr/>
          <p:nvPr/>
        </p:nvGrpSpPr>
        <p:grpSpPr>
          <a:xfrm rot="0">
            <a:off x="11105526" y="5935984"/>
            <a:ext cx="6871948" cy="4318209"/>
            <a:chOff x="0" y="0"/>
            <a:chExt cx="1293480" cy="8128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1293481" cy="812800"/>
            </a:xfrm>
            <a:custGeom>
              <a:avLst/>
              <a:gdLst/>
              <a:ahLst/>
              <a:cxnLst/>
              <a:rect r="r" b="b" t="t" l="l"/>
              <a:pathLst>
                <a:path h="812800" w="1293481">
                  <a:moveTo>
                    <a:pt x="25912" y="0"/>
                  </a:moveTo>
                  <a:lnTo>
                    <a:pt x="1267569" y="0"/>
                  </a:lnTo>
                  <a:cubicBezTo>
                    <a:pt x="1281880" y="0"/>
                    <a:pt x="1293481" y="11601"/>
                    <a:pt x="1293481" y="25912"/>
                  </a:cubicBezTo>
                  <a:lnTo>
                    <a:pt x="1293481" y="786888"/>
                  </a:lnTo>
                  <a:cubicBezTo>
                    <a:pt x="1293481" y="793760"/>
                    <a:pt x="1290751" y="800351"/>
                    <a:pt x="1285891" y="805211"/>
                  </a:cubicBezTo>
                  <a:cubicBezTo>
                    <a:pt x="1281032" y="810070"/>
                    <a:pt x="1274441" y="812800"/>
                    <a:pt x="1267569" y="812800"/>
                  </a:cubicBezTo>
                  <a:lnTo>
                    <a:pt x="25912" y="812800"/>
                  </a:lnTo>
                  <a:cubicBezTo>
                    <a:pt x="19040" y="812800"/>
                    <a:pt x="12449" y="810070"/>
                    <a:pt x="7589" y="805211"/>
                  </a:cubicBezTo>
                  <a:cubicBezTo>
                    <a:pt x="2730" y="800351"/>
                    <a:pt x="0" y="793760"/>
                    <a:pt x="0" y="786888"/>
                  </a:cubicBezTo>
                  <a:lnTo>
                    <a:pt x="0" y="25912"/>
                  </a:lnTo>
                  <a:cubicBezTo>
                    <a:pt x="0" y="19040"/>
                    <a:pt x="2730" y="12449"/>
                    <a:pt x="7589" y="7589"/>
                  </a:cubicBezTo>
                  <a:cubicBezTo>
                    <a:pt x="12449" y="2730"/>
                    <a:pt x="19040" y="0"/>
                    <a:pt x="25912" y="0"/>
                  </a:cubicBezTo>
                  <a:close/>
                </a:path>
              </a:pathLst>
            </a:custGeom>
            <a:blipFill>
              <a:blip r:embed="rId14"/>
              <a:stretch>
                <a:fillRect l="-19691" t="0" r="-19691" b="0"/>
              </a:stretch>
            </a:blipFill>
          </p:spPr>
        </p:sp>
      </p:grpSp>
      <p:sp>
        <p:nvSpPr>
          <p:cNvPr name="TextBox 55" id="55"/>
          <p:cNvSpPr txBox="true"/>
          <p:nvPr/>
        </p:nvSpPr>
        <p:spPr>
          <a:xfrm rot="0">
            <a:off x="0" y="178875"/>
            <a:ext cx="18278475" cy="307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227C9D"/>
                </a:solidFill>
                <a:latin typeface="Kollektif Bold"/>
              </a:rPr>
              <a:t>ЭКОВОЛОНТЕРСТВО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3728" y="4081253"/>
            <a:ext cx="18278475" cy="1222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227C9D"/>
                </a:solidFill>
                <a:latin typeface="Kollektif Bold"/>
              </a:rPr>
              <a:t>ИНКЛЮЗИВНОЕ ВОЛОНТЕРСТВО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7204191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204191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17204191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120382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5036573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16120382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-10800000">
            <a:off x="15036573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5400000">
            <a:off x="12770705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true" rot="-10800000">
            <a:off x="12770705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800000">
            <a:off x="9525" y="7044155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83809" y="707273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0" y="815653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800000">
            <a:off x="0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5400000">
            <a:off x="1083809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0800000">
            <a:off x="3321750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321750" y="8185114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5400000">
            <a:off x="4405559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2700000">
            <a:off x="14381224" y="7574679"/>
            <a:ext cx="7415398" cy="3565095"/>
            <a:chOff x="0" y="0"/>
            <a:chExt cx="660400" cy="3175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60400" cy="317500"/>
            </a:xfrm>
            <a:custGeom>
              <a:avLst/>
              <a:gdLst/>
              <a:ahLst/>
              <a:cxnLst/>
              <a:rect r="r" b="b" t="t" l="l"/>
              <a:pathLst>
                <a:path h="3175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sp>
        <p:nvSpPr>
          <p:cNvPr name="AutoShape 23" id="23"/>
          <p:cNvSpPr/>
          <p:nvPr/>
        </p:nvSpPr>
        <p:spPr>
          <a:xfrm>
            <a:off x="13918610" y="8394229"/>
            <a:ext cx="5185216" cy="5132702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13704664" y="8706905"/>
            <a:ext cx="5038853" cy="5038853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13525062" y="9065375"/>
            <a:ext cx="4867141" cy="4867141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13398407" y="9451643"/>
            <a:ext cx="4690515" cy="4690515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13254553" y="9891320"/>
            <a:ext cx="4347674" cy="434767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8" id="28"/>
          <p:cNvGrpSpPr/>
          <p:nvPr/>
        </p:nvGrpSpPr>
        <p:grpSpPr>
          <a:xfrm rot="2700000">
            <a:off x="-1376391" y="-3093321"/>
            <a:ext cx="7415398" cy="3565095"/>
            <a:chOff x="0" y="0"/>
            <a:chExt cx="660400" cy="3175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60400" cy="317500"/>
            </a:xfrm>
            <a:custGeom>
              <a:avLst/>
              <a:gdLst/>
              <a:ahLst/>
              <a:cxnLst/>
              <a:rect r="r" b="b" t="t" l="l"/>
              <a:pathLst>
                <a:path h="3175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sp>
        <p:nvSpPr>
          <p:cNvPr name="AutoShape 31" id="31"/>
          <p:cNvSpPr/>
          <p:nvPr/>
        </p:nvSpPr>
        <p:spPr>
          <a:xfrm>
            <a:off x="-1839005" y="-2273771"/>
            <a:ext cx="5185216" cy="5132702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-2052951" y="-1961095"/>
            <a:ext cx="5038853" cy="5038853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-2232553" y="-1602625"/>
            <a:ext cx="4867141" cy="4867141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>
            <a:off x="-2359208" y="-1216357"/>
            <a:ext cx="4690515" cy="4690515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-2503062" y="-776680"/>
            <a:ext cx="4347674" cy="434767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-2623881" y="-332957"/>
            <a:ext cx="3963599" cy="398559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-2598114" y="228677"/>
            <a:ext cx="3377485" cy="3360058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-2509797" y="905760"/>
            <a:ext cx="2628598" cy="2671969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9" id="39"/>
          <p:cNvSpPr txBox="true"/>
          <p:nvPr/>
        </p:nvSpPr>
        <p:spPr>
          <a:xfrm rot="0">
            <a:off x="2895827" y="5533629"/>
            <a:ext cx="12496345" cy="2933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>
                <a:solidFill>
                  <a:srgbClr val="545454"/>
                </a:solidFill>
                <a:latin typeface="DM Sans"/>
              </a:rPr>
              <a:t>Экосообщество вуза объединяет студентов разных институтов и факультетов вуза, интересующихся экологическими проблемами и желающих проявить себя в этой области. Всего на постоянной основе принимают участие в сообществе более 80 участников. Основная часть – это будущие учителя биологии, географии и химии. </a:t>
            </a:r>
          </a:p>
          <a:p>
            <a:pPr algn="ctr">
              <a:lnSpc>
                <a:spcPts val="3360"/>
              </a:lnSpc>
            </a:pPr>
          </a:p>
          <a:p>
            <a:pPr algn="ctr">
              <a:lnSpc>
                <a:spcPts val="3360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204191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204191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5400000">
            <a:off x="17204191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120382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15036573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6120382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-10800000">
            <a:off x="15036573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5400000">
            <a:off x="12770705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-10800000">
            <a:off x="12770705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9525" y="7044155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83809" y="707273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0" y="815653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800000">
            <a:off x="0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400000">
            <a:off x="1083809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0800000">
            <a:off x="3321750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321750" y="8185114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5400000">
            <a:off x="4405559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3123603" y="5475036"/>
            <a:ext cx="8847511" cy="8855676"/>
            <a:chOff x="0" y="0"/>
            <a:chExt cx="11796681" cy="11807568"/>
          </a:xfrm>
        </p:grpSpPr>
        <p:grpSp>
          <p:nvGrpSpPr>
            <p:cNvPr name="Group 20" id="20"/>
            <p:cNvGrpSpPr/>
            <p:nvPr/>
          </p:nvGrpSpPr>
          <p:grpSpPr>
            <a:xfrm rot="2700000">
              <a:off x="1676828" y="2799524"/>
              <a:ext cx="9887197" cy="4753460"/>
              <a:chOff x="0" y="0"/>
              <a:chExt cx="660400" cy="3175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660400" cy="317500"/>
              </a:xfrm>
              <a:custGeom>
                <a:avLst/>
                <a:gdLst/>
                <a:ahLst/>
                <a:cxnLst/>
                <a:rect r="r" b="b" t="t" l="l"/>
                <a:pathLst>
                  <a:path h="317500" w="66040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17500"/>
                    </a:cubicBezTo>
                    <a:lnTo>
                      <a:pt x="660400" y="317500"/>
                    </a:lnTo>
                    <a:lnTo>
                      <a:pt x="0" y="317500"/>
                    </a:lnTo>
                    <a:lnTo>
                      <a:pt x="0" y="31750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sq">
                <a:solidFill>
                  <a:srgbClr val="8CA9AD"/>
                </a:solidFill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146050"/>
                <a:ext cx="660400" cy="171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53"/>
                  </a:lnSpc>
                </a:pPr>
              </a:p>
            </p:txBody>
          </p:sp>
        </p:grpSp>
        <p:sp>
          <p:nvSpPr>
            <p:cNvPr name="AutoShape 23" id="23"/>
            <p:cNvSpPr/>
            <p:nvPr/>
          </p:nvSpPr>
          <p:spPr>
            <a:xfrm>
              <a:off x="1060010" y="3892256"/>
              <a:ext cx="6913622" cy="6843603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4" id="24"/>
            <p:cNvSpPr/>
            <p:nvPr/>
          </p:nvSpPr>
          <p:spPr>
            <a:xfrm>
              <a:off x="774748" y="4309159"/>
              <a:ext cx="6718471" cy="671847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5" id="25"/>
            <p:cNvSpPr/>
            <p:nvPr/>
          </p:nvSpPr>
          <p:spPr>
            <a:xfrm>
              <a:off x="535279" y="4787119"/>
              <a:ext cx="6489522" cy="6489522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6" id="26"/>
            <p:cNvSpPr/>
            <p:nvPr/>
          </p:nvSpPr>
          <p:spPr>
            <a:xfrm>
              <a:off x="366406" y="5302142"/>
              <a:ext cx="6254021" cy="625402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7" id="27"/>
            <p:cNvSpPr/>
            <p:nvPr/>
          </p:nvSpPr>
          <p:spPr>
            <a:xfrm>
              <a:off x="174601" y="5888378"/>
              <a:ext cx="5796899" cy="5796899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8" id="28"/>
            <p:cNvSpPr/>
            <p:nvPr/>
          </p:nvSpPr>
          <p:spPr>
            <a:xfrm>
              <a:off x="13508" y="6480010"/>
              <a:ext cx="5284799" cy="531412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9" id="29"/>
            <p:cNvSpPr/>
            <p:nvPr/>
          </p:nvSpPr>
          <p:spPr>
            <a:xfrm>
              <a:off x="47865" y="7228854"/>
              <a:ext cx="4503313" cy="4480077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0" id="30"/>
            <p:cNvSpPr/>
            <p:nvPr/>
          </p:nvSpPr>
          <p:spPr>
            <a:xfrm>
              <a:off x="165620" y="8131631"/>
              <a:ext cx="3504797" cy="3562626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1" id="31"/>
            <p:cNvSpPr/>
            <p:nvPr/>
          </p:nvSpPr>
          <p:spPr>
            <a:xfrm>
              <a:off x="676661" y="9346264"/>
              <a:ext cx="1790115" cy="179011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-2634012" y="-5192964"/>
            <a:ext cx="8847511" cy="8855676"/>
            <a:chOff x="0" y="0"/>
            <a:chExt cx="11796681" cy="11807568"/>
          </a:xfrm>
        </p:grpSpPr>
        <p:grpSp>
          <p:nvGrpSpPr>
            <p:cNvPr name="Group 33" id="33"/>
            <p:cNvGrpSpPr/>
            <p:nvPr/>
          </p:nvGrpSpPr>
          <p:grpSpPr>
            <a:xfrm rot="2700000">
              <a:off x="1676828" y="2799524"/>
              <a:ext cx="9887197" cy="4753460"/>
              <a:chOff x="0" y="0"/>
              <a:chExt cx="660400" cy="31750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660400" cy="317500"/>
              </a:xfrm>
              <a:custGeom>
                <a:avLst/>
                <a:gdLst/>
                <a:ahLst/>
                <a:cxnLst/>
                <a:rect r="r" b="b" t="t" l="l"/>
                <a:pathLst>
                  <a:path h="317500" w="66040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17500"/>
                    </a:cubicBezTo>
                    <a:lnTo>
                      <a:pt x="660400" y="317500"/>
                    </a:lnTo>
                    <a:lnTo>
                      <a:pt x="0" y="317500"/>
                    </a:lnTo>
                    <a:lnTo>
                      <a:pt x="0" y="31750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sq">
                <a:solidFill>
                  <a:srgbClr val="8CA9AD"/>
                </a:solidFill>
                <a:prstDash val="solid"/>
                <a:miter/>
              </a:ln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146050"/>
                <a:ext cx="660400" cy="171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53"/>
                  </a:lnSpc>
                </a:pPr>
              </a:p>
            </p:txBody>
          </p:sp>
        </p:grpSp>
        <p:sp>
          <p:nvSpPr>
            <p:cNvPr name="AutoShape 36" id="36"/>
            <p:cNvSpPr/>
            <p:nvPr/>
          </p:nvSpPr>
          <p:spPr>
            <a:xfrm>
              <a:off x="1060010" y="3892256"/>
              <a:ext cx="6913622" cy="6843603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7" id="37"/>
            <p:cNvSpPr/>
            <p:nvPr/>
          </p:nvSpPr>
          <p:spPr>
            <a:xfrm>
              <a:off x="774748" y="4309159"/>
              <a:ext cx="6718471" cy="671847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8" id="38"/>
            <p:cNvSpPr/>
            <p:nvPr/>
          </p:nvSpPr>
          <p:spPr>
            <a:xfrm>
              <a:off x="535279" y="4787119"/>
              <a:ext cx="6489522" cy="6489522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9" id="39"/>
            <p:cNvSpPr/>
            <p:nvPr/>
          </p:nvSpPr>
          <p:spPr>
            <a:xfrm>
              <a:off x="366406" y="5302142"/>
              <a:ext cx="6254021" cy="625402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0" id="40"/>
            <p:cNvSpPr/>
            <p:nvPr/>
          </p:nvSpPr>
          <p:spPr>
            <a:xfrm>
              <a:off x="174601" y="5888378"/>
              <a:ext cx="5796899" cy="5796899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1" id="41"/>
            <p:cNvSpPr/>
            <p:nvPr/>
          </p:nvSpPr>
          <p:spPr>
            <a:xfrm>
              <a:off x="13508" y="6480010"/>
              <a:ext cx="5284799" cy="531412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2" id="42"/>
            <p:cNvSpPr/>
            <p:nvPr/>
          </p:nvSpPr>
          <p:spPr>
            <a:xfrm>
              <a:off x="47865" y="7228854"/>
              <a:ext cx="4503313" cy="4480077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3" id="43"/>
            <p:cNvSpPr/>
            <p:nvPr/>
          </p:nvSpPr>
          <p:spPr>
            <a:xfrm>
              <a:off x="165620" y="8131631"/>
              <a:ext cx="3504797" cy="3562626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4" id="44"/>
            <p:cNvSpPr/>
            <p:nvPr/>
          </p:nvSpPr>
          <p:spPr>
            <a:xfrm>
              <a:off x="676661" y="9346264"/>
              <a:ext cx="1790115" cy="179011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45" id="45"/>
          <p:cNvGrpSpPr/>
          <p:nvPr/>
        </p:nvGrpSpPr>
        <p:grpSpPr>
          <a:xfrm rot="0">
            <a:off x="360155" y="4962874"/>
            <a:ext cx="5437626" cy="5246370"/>
            <a:chOff x="0" y="0"/>
            <a:chExt cx="842431" cy="8128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42431" cy="812800"/>
            </a:xfrm>
            <a:custGeom>
              <a:avLst/>
              <a:gdLst/>
              <a:ahLst/>
              <a:cxnLst/>
              <a:rect r="r" b="b" t="t" l="l"/>
              <a:pathLst>
                <a:path h="812800" w="842431">
                  <a:moveTo>
                    <a:pt x="32747" y="0"/>
                  </a:moveTo>
                  <a:lnTo>
                    <a:pt x="809684" y="0"/>
                  </a:lnTo>
                  <a:cubicBezTo>
                    <a:pt x="827769" y="0"/>
                    <a:pt x="842431" y="14661"/>
                    <a:pt x="842431" y="32747"/>
                  </a:cubicBezTo>
                  <a:lnTo>
                    <a:pt x="842431" y="780053"/>
                  </a:lnTo>
                  <a:cubicBezTo>
                    <a:pt x="842431" y="788738"/>
                    <a:pt x="838981" y="797068"/>
                    <a:pt x="832839" y="803209"/>
                  </a:cubicBezTo>
                  <a:cubicBezTo>
                    <a:pt x="826698" y="809350"/>
                    <a:pt x="818369" y="812800"/>
                    <a:pt x="809684" y="812800"/>
                  </a:cubicBezTo>
                  <a:lnTo>
                    <a:pt x="32747" y="812800"/>
                  </a:lnTo>
                  <a:cubicBezTo>
                    <a:pt x="24062" y="812800"/>
                    <a:pt x="15732" y="809350"/>
                    <a:pt x="9591" y="803209"/>
                  </a:cubicBezTo>
                  <a:cubicBezTo>
                    <a:pt x="3450" y="797068"/>
                    <a:pt x="0" y="788738"/>
                    <a:pt x="0" y="780053"/>
                  </a:cubicBezTo>
                  <a:lnTo>
                    <a:pt x="0" y="32747"/>
                  </a:lnTo>
                  <a:cubicBezTo>
                    <a:pt x="0" y="24062"/>
                    <a:pt x="3450" y="15732"/>
                    <a:pt x="9591" y="9591"/>
                  </a:cubicBezTo>
                  <a:cubicBezTo>
                    <a:pt x="15732" y="3450"/>
                    <a:pt x="24062" y="0"/>
                    <a:pt x="32747" y="0"/>
                  </a:cubicBezTo>
                  <a:close/>
                </a:path>
              </a:pathLst>
            </a:custGeom>
            <a:blipFill>
              <a:blip r:embed="rId10"/>
              <a:stretch>
                <a:fillRect l="-10308" t="0" r="-10308" b="0"/>
              </a:stretch>
            </a:blip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4947463" y="1039527"/>
            <a:ext cx="6970334" cy="5246370"/>
            <a:chOff x="0" y="0"/>
            <a:chExt cx="1079887" cy="8128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079887" cy="812800"/>
            </a:xfrm>
            <a:custGeom>
              <a:avLst/>
              <a:gdLst/>
              <a:ahLst/>
              <a:cxnLst/>
              <a:rect r="r" b="b" t="t" l="l"/>
              <a:pathLst>
                <a:path h="812800" w="1079887">
                  <a:moveTo>
                    <a:pt x="25546" y="0"/>
                  </a:moveTo>
                  <a:lnTo>
                    <a:pt x="1054341" y="0"/>
                  </a:lnTo>
                  <a:cubicBezTo>
                    <a:pt x="1068450" y="0"/>
                    <a:pt x="1079887" y="11437"/>
                    <a:pt x="1079887" y="25546"/>
                  </a:cubicBezTo>
                  <a:lnTo>
                    <a:pt x="1079887" y="787254"/>
                  </a:lnTo>
                  <a:cubicBezTo>
                    <a:pt x="1079887" y="801363"/>
                    <a:pt x="1068450" y="812800"/>
                    <a:pt x="1054341" y="812800"/>
                  </a:cubicBezTo>
                  <a:lnTo>
                    <a:pt x="25546" y="812800"/>
                  </a:lnTo>
                  <a:cubicBezTo>
                    <a:pt x="11437" y="812800"/>
                    <a:pt x="0" y="801363"/>
                    <a:pt x="0" y="787254"/>
                  </a:cubicBezTo>
                  <a:lnTo>
                    <a:pt x="0" y="25546"/>
                  </a:lnTo>
                  <a:cubicBezTo>
                    <a:pt x="0" y="11437"/>
                    <a:pt x="11437" y="0"/>
                    <a:pt x="25546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-3150" r="0" b="-3150"/>
              </a:stretch>
            </a:blip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10198159" y="4825093"/>
            <a:ext cx="7547937" cy="5246370"/>
            <a:chOff x="0" y="0"/>
            <a:chExt cx="1169373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1169373" cy="812800"/>
            </a:xfrm>
            <a:custGeom>
              <a:avLst/>
              <a:gdLst/>
              <a:ahLst/>
              <a:cxnLst/>
              <a:rect r="r" b="b" t="t" l="l"/>
              <a:pathLst>
                <a:path h="812800" w="1169373">
                  <a:moveTo>
                    <a:pt x="23591" y="0"/>
                  </a:moveTo>
                  <a:lnTo>
                    <a:pt x="1145782" y="0"/>
                  </a:lnTo>
                  <a:cubicBezTo>
                    <a:pt x="1158811" y="0"/>
                    <a:pt x="1169373" y="10562"/>
                    <a:pt x="1169373" y="23591"/>
                  </a:cubicBezTo>
                  <a:lnTo>
                    <a:pt x="1169373" y="789209"/>
                  </a:lnTo>
                  <a:cubicBezTo>
                    <a:pt x="1169373" y="802238"/>
                    <a:pt x="1158811" y="812800"/>
                    <a:pt x="1145782" y="812800"/>
                  </a:cubicBezTo>
                  <a:lnTo>
                    <a:pt x="23591" y="812800"/>
                  </a:lnTo>
                  <a:cubicBezTo>
                    <a:pt x="10562" y="812800"/>
                    <a:pt x="0" y="802238"/>
                    <a:pt x="0" y="789209"/>
                  </a:cubicBezTo>
                  <a:lnTo>
                    <a:pt x="0" y="23591"/>
                  </a:lnTo>
                  <a:cubicBezTo>
                    <a:pt x="0" y="10562"/>
                    <a:pt x="10562" y="0"/>
                    <a:pt x="23591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-3972" r="0" b="-3972"/>
              </a:stretch>
            </a:blipFill>
          </p:spPr>
        </p:sp>
      </p:grpSp>
      <p:sp>
        <p:nvSpPr>
          <p:cNvPr name="TextBox 51" id="51"/>
          <p:cNvSpPr txBox="true"/>
          <p:nvPr/>
        </p:nvSpPr>
        <p:spPr>
          <a:xfrm rot="0">
            <a:off x="0" y="178875"/>
            <a:ext cx="18278475" cy="307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227C9D"/>
                </a:solidFill>
                <a:latin typeface="Kollektif Bold"/>
              </a:rPr>
              <a:t>ИНКЛЮЗИВНОЕ ВОЛОНТЕРСТВО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4195553"/>
            <a:ext cx="18278475" cy="1222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227C9D"/>
                </a:solidFill>
                <a:latin typeface="Kollektif Bold"/>
              </a:rPr>
              <a:t>СОБЫТИЙНОЕ ВОЛОНТЕРСТВО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7204191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204191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17204191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120382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5036573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16120382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-10800000">
            <a:off x="15036573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5400000">
            <a:off x="12770705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true" rot="-10800000">
            <a:off x="12770705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800000">
            <a:off x="9525" y="7044155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83809" y="707273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0" y="815653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800000">
            <a:off x="0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5400000">
            <a:off x="1083809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0800000">
            <a:off x="3321750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321750" y="8185114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5400000">
            <a:off x="4405559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2700000">
            <a:off x="14381224" y="7574679"/>
            <a:ext cx="7415398" cy="3565095"/>
            <a:chOff x="0" y="0"/>
            <a:chExt cx="660400" cy="3175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60400" cy="317500"/>
            </a:xfrm>
            <a:custGeom>
              <a:avLst/>
              <a:gdLst/>
              <a:ahLst/>
              <a:cxnLst/>
              <a:rect r="r" b="b" t="t" l="l"/>
              <a:pathLst>
                <a:path h="3175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sp>
        <p:nvSpPr>
          <p:cNvPr name="AutoShape 23" id="23"/>
          <p:cNvSpPr/>
          <p:nvPr/>
        </p:nvSpPr>
        <p:spPr>
          <a:xfrm>
            <a:off x="13918610" y="8394229"/>
            <a:ext cx="5185216" cy="5132702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13704664" y="8706905"/>
            <a:ext cx="5038853" cy="5038853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13525062" y="9065375"/>
            <a:ext cx="4867141" cy="4867141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13398407" y="9451643"/>
            <a:ext cx="4690515" cy="4690515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13254553" y="9891320"/>
            <a:ext cx="4347674" cy="434767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8" id="28"/>
          <p:cNvGrpSpPr/>
          <p:nvPr/>
        </p:nvGrpSpPr>
        <p:grpSpPr>
          <a:xfrm rot="2700000">
            <a:off x="-1376391" y="-3093321"/>
            <a:ext cx="7415398" cy="3565095"/>
            <a:chOff x="0" y="0"/>
            <a:chExt cx="660400" cy="3175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60400" cy="317500"/>
            </a:xfrm>
            <a:custGeom>
              <a:avLst/>
              <a:gdLst/>
              <a:ahLst/>
              <a:cxnLst/>
              <a:rect r="r" b="b" t="t" l="l"/>
              <a:pathLst>
                <a:path h="3175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3"/>
                </a:lnSpc>
              </a:pPr>
            </a:p>
          </p:txBody>
        </p:sp>
      </p:grpSp>
      <p:sp>
        <p:nvSpPr>
          <p:cNvPr name="AutoShape 31" id="31"/>
          <p:cNvSpPr/>
          <p:nvPr/>
        </p:nvSpPr>
        <p:spPr>
          <a:xfrm>
            <a:off x="-1839005" y="-2273771"/>
            <a:ext cx="5185216" cy="5132702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-2052951" y="-1961095"/>
            <a:ext cx="5038853" cy="5038853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-2232553" y="-1602625"/>
            <a:ext cx="4867141" cy="4867141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>
            <a:off x="-2359208" y="-1216357"/>
            <a:ext cx="4690515" cy="4690515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-2503062" y="-776680"/>
            <a:ext cx="4347674" cy="434767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-2623881" y="-332957"/>
            <a:ext cx="3963599" cy="3985594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-2598114" y="228677"/>
            <a:ext cx="3377485" cy="3360058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-2509797" y="905760"/>
            <a:ext cx="2628598" cy="2671969"/>
          </a:xfrm>
          <a:prstGeom prst="line">
            <a:avLst/>
          </a:prstGeom>
          <a:ln cap="flat" w="28575">
            <a:solidFill>
              <a:srgbClr val="8CA9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9" id="39"/>
          <p:cNvSpPr txBox="true"/>
          <p:nvPr/>
        </p:nvSpPr>
        <p:spPr>
          <a:xfrm rot="0">
            <a:off x="4201799" y="5979523"/>
            <a:ext cx="9874878" cy="2514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>
                <a:solidFill>
                  <a:srgbClr val="545454"/>
                </a:solidFill>
                <a:latin typeface="DM Sans"/>
              </a:rPr>
              <a:t>Волонтеры нашего центра также принимают участие в организации множества мероприятий вуза, городских, региональных и всероссийских мероприятий.</a:t>
            </a:r>
          </a:p>
          <a:p>
            <a:pPr algn="ctr">
              <a:lnSpc>
                <a:spcPts val="3360"/>
              </a:lnSpc>
            </a:pPr>
          </a:p>
          <a:p>
            <a:pPr algn="ctr">
              <a:lnSpc>
                <a:spcPts val="3360"/>
              </a:lnSpc>
            </a:pPr>
          </a:p>
          <a:p>
            <a:pPr algn="ctr">
              <a:lnSpc>
                <a:spcPts val="3360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204191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204191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5400000">
            <a:off x="17204191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120382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15036573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6120382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-10800000">
            <a:off x="15036573" y="21125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5400000">
            <a:off x="12770705" y="-5510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-10800000">
            <a:off x="12770705" y="102870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9525" y="7044155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83809" y="7072730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0" y="8156539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800000">
            <a:off x="0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400000">
            <a:off x="1083809" y="9240348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0800000">
            <a:off x="3321750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321750" y="8185114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5400000">
            <a:off x="4405559" y="9268923"/>
            <a:ext cx="1083809" cy="1083809"/>
          </a:xfrm>
          <a:custGeom>
            <a:avLst/>
            <a:gdLst/>
            <a:ahLst/>
            <a:cxnLst/>
            <a:rect r="r" b="b" t="t" l="l"/>
            <a:pathLst>
              <a:path h="1083809" w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3123603" y="5475036"/>
            <a:ext cx="8847511" cy="8855676"/>
            <a:chOff x="0" y="0"/>
            <a:chExt cx="11796681" cy="11807568"/>
          </a:xfrm>
        </p:grpSpPr>
        <p:grpSp>
          <p:nvGrpSpPr>
            <p:cNvPr name="Group 20" id="20"/>
            <p:cNvGrpSpPr/>
            <p:nvPr/>
          </p:nvGrpSpPr>
          <p:grpSpPr>
            <a:xfrm rot="2700000">
              <a:off x="1676828" y="2799524"/>
              <a:ext cx="9887197" cy="4753460"/>
              <a:chOff x="0" y="0"/>
              <a:chExt cx="660400" cy="3175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660400" cy="317500"/>
              </a:xfrm>
              <a:custGeom>
                <a:avLst/>
                <a:gdLst/>
                <a:ahLst/>
                <a:cxnLst/>
                <a:rect r="r" b="b" t="t" l="l"/>
                <a:pathLst>
                  <a:path h="317500" w="66040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17500"/>
                    </a:cubicBezTo>
                    <a:lnTo>
                      <a:pt x="660400" y="317500"/>
                    </a:lnTo>
                    <a:lnTo>
                      <a:pt x="0" y="317500"/>
                    </a:lnTo>
                    <a:lnTo>
                      <a:pt x="0" y="31750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sq">
                <a:solidFill>
                  <a:srgbClr val="8CA9AD"/>
                </a:solidFill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146050"/>
                <a:ext cx="660400" cy="171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53"/>
                  </a:lnSpc>
                </a:pPr>
              </a:p>
            </p:txBody>
          </p:sp>
        </p:grpSp>
        <p:sp>
          <p:nvSpPr>
            <p:cNvPr name="AutoShape 23" id="23"/>
            <p:cNvSpPr/>
            <p:nvPr/>
          </p:nvSpPr>
          <p:spPr>
            <a:xfrm>
              <a:off x="1060010" y="3892256"/>
              <a:ext cx="6913622" cy="6843603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4" id="24"/>
            <p:cNvSpPr/>
            <p:nvPr/>
          </p:nvSpPr>
          <p:spPr>
            <a:xfrm>
              <a:off x="774748" y="4309159"/>
              <a:ext cx="6718471" cy="671847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5" id="25"/>
            <p:cNvSpPr/>
            <p:nvPr/>
          </p:nvSpPr>
          <p:spPr>
            <a:xfrm>
              <a:off x="535279" y="4787119"/>
              <a:ext cx="6489522" cy="6489522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6" id="26"/>
            <p:cNvSpPr/>
            <p:nvPr/>
          </p:nvSpPr>
          <p:spPr>
            <a:xfrm>
              <a:off x="366406" y="5302142"/>
              <a:ext cx="6254021" cy="625402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7" id="27"/>
            <p:cNvSpPr/>
            <p:nvPr/>
          </p:nvSpPr>
          <p:spPr>
            <a:xfrm>
              <a:off x="174601" y="5888378"/>
              <a:ext cx="5796899" cy="5796899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8" id="28"/>
            <p:cNvSpPr/>
            <p:nvPr/>
          </p:nvSpPr>
          <p:spPr>
            <a:xfrm>
              <a:off x="13508" y="6480010"/>
              <a:ext cx="5284799" cy="531412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9" id="29"/>
            <p:cNvSpPr/>
            <p:nvPr/>
          </p:nvSpPr>
          <p:spPr>
            <a:xfrm>
              <a:off x="47865" y="7228854"/>
              <a:ext cx="4503313" cy="4480077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0" id="30"/>
            <p:cNvSpPr/>
            <p:nvPr/>
          </p:nvSpPr>
          <p:spPr>
            <a:xfrm>
              <a:off x="165620" y="8131631"/>
              <a:ext cx="3504797" cy="3562626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1" id="31"/>
            <p:cNvSpPr/>
            <p:nvPr/>
          </p:nvSpPr>
          <p:spPr>
            <a:xfrm>
              <a:off x="676661" y="9346264"/>
              <a:ext cx="1790115" cy="179011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-2634012" y="-5192964"/>
            <a:ext cx="8847511" cy="8855676"/>
            <a:chOff x="0" y="0"/>
            <a:chExt cx="11796681" cy="11807568"/>
          </a:xfrm>
        </p:grpSpPr>
        <p:grpSp>
          <p:nvGrpSpPr>
            <p:cNvPr name="Group 33" id="33"/>
            <p:cNvGrpSpPr/>
            <p:nvPr/>
          </p:nvGrpSpPr>
          <p:grpSpPr>
            <a:xfrm rot="2700000">
              <a:off x="1676828" y="2799524"/>
              <a:ext cx="9887197" cy="4753460"/>
              <a:chOff x="0" y="0"/>
              <a:chExt cx="660400" cy="31750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660400" cy="317500"/>
              </a:xfrm>
              <a:custGeom>
                <a:avLst/>
                <a:gdLst/>
                <a:ahLst/>
                <a:cxnLst/>
                <a:rect r="r" b="b" t="t" l="l"/>
                <a:pathLst>
                  <a:path h="317500" w="66040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17500"/>
                    </a:cubicBezTo>
                    <a:lnTo>
                      <a:pt x="660400" y="317500"/>
                    </a:lnTo>
                    <a:lnTo>
                      <a:pt x="0" y="317500"/>
                    </a:lnTo>
                    <a:lnTo>
                      <a:pt x="0" y="31750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sq">
                <a:solidFill>
                  <a:srgbClr val="8CA9AD"/>
                </a:solidFill>
                <a:prstDash val="solid"/>
                <a:miter/>
              </a:ln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146050"/>
                <a:ext cx="660400" cy="171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53"/>
                  </a:lnSpc>
                </a:pPr>
              </a:p>
            </p:txBody>
          </p:sp>
        </p:grpSp>
        <p:sp>
          <p:nvSpPr>
            <p:cNvPr name="AutoShape 36" id="36"/>
            <p:cNvSpPr/>
            <p:nvPr/>
          </p:nvSpPr>
          <p:spPr>
            <a:xfrm>
              <a:off x="1060010" y="3892256"/>
              <a:ext cx="6913622" cy="6843603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7" id="37"/>
            <p:cNvSpPr/>
            <p:nvPr/>
          </p:nvSpPr>
          <p:spPr>
            <a:xfrm>
              <a:off x="774748" y="4309159"/>
              <a:ext cx="6718471" cy="671847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8" id="38"/>
            <p:cNvSpPr/>
            <p:nvPr/>
          </p:nvSpPr>
          <p:spPr>
            <a:xfrm>
              <a:off x="535279" y="4787119"/>
              <a:ext cx="6489522" cy="6489522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9" id="39"/>
            <p:cNvSpPr/>
            <p:nvPr/>
          </p:nvSpPr>
          <p:spPr>
            <a:xfrm>
              <a:off x="366406" y="5302142"/>
              <a:ext cx="6254021" cy="6254021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0" id="40"/>
            <p:cNvSpPr/>
            <p:nvPr/>
          </p:nvSpPr>
          <p:spPr>
            <a:xfrm>
              <a:off x="174601" y="5888378"/>
              <a:ext cx="5796899" cy="5796899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1" id="41"/>
            <p:cNvSpPr/>
            <p:nvPr/>
          </p:nvSpPr>
          <p:spPr>
            <a:xfrm>
              <a:off x="13508" y="6480010"/>
              <a:ext cx="5284799" cy="531412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2" id="42"/>
            <p:cNvSpPr/>
            <p:nvPr/>
          </p:nvSpPr>
          <p:spPr>
            <a:xfrm>
              <a:off x="47865" y="7228854"/>
              <a:ext cx="4503313" cy="4480077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3" id="43"/>
            <p:cNvSpPr/>
            <p:nvPr/>
          </p:nvSpPr>
          <p:spPr>
            <a:xfrm>
              <a:off x="165620" y="8131631"/>
              <a:ext cx="3504797" cy="3562626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4" id="44"/>
            <p:cNvSpPr/>
            <p:nvPr/>
          </p:nvSpPr>
          <p:spPr>
            <a:xfrm>
              <a:off x="676661" y="9346264"/>
              <a:ext cx="1790115" cy="1790115"/>
            </a:xfrm>
            <a:prstGeom prst="line">
              <a:avLst/>
            </a:prstGeom>
            <a:ln cap="flat" w="38100">
              <a:solidFill>
                <a:srgbClr val="8CA9AD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45" id="45"/>
          <p:cNvGrpSpPr/>
          <p:nvPr/>
        </p:nvGrpSpPr>
        <p:grpSpPr>
          <a:xfrm rot="0">
            <a:off x="5622764" y="4962874"/>
            <a:ext cx="5246370" cy="5246370"/>
            <a:chOff x="0" y="0"/>
            <a:chExt cx="812800" cy="8128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778860"/>
                  </a:lnTo>
                  <a:cubicBezTo>
                    <a:pt x="812800" y="797604"/>
                    <a:pt x="797604" y="812800"/>
                    <a:pt x="778860" y="812800"/>
                  </a:cubicBezTo>
                  <a:lnTo>
                    <a:pt x="33940" y="812800"/>
                  </a:lnTo>
                  <a:cubicBezTo>
                    <a:pt x="15196" y="812800"/>
                    <a:pt x="0" y="797604"/>
                    <a:pt x="0" y="778860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10"/>
              <a:stretch>
                <a:fillRect l="-16551" t="0" r="-16551" b="0"/>
              </a:stretch>
            </a:blip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9852640" y="907214"/>
            <a:ext cx="7554585" cy="5246370"/>
            <a:chOff x="0" y="0"/>
            <a:chExt cx="1170403" cy="8128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170403" cy="812800"/>
            </a:xfrm>
            <a:custGeom>
              <a:avLst/>
              <a:gdLst/>
              <a:ahLst/>
              <a:cxnLst/>
              <a:rect r="r" b="b" t="t" l="l"/>
              <a:pathLst>
                <a:path h="812800" w="1170403">
                  <a:moveTo>
                    <a:pt x="23570" y="0"/>
                  </a:moveTo>
                  <a:lnTo>
                    <a:pt x="1146833" y="0"/>
                  </a:lnTo>
                  <a:cubicBezTo>
                    <a:pt x="1159850" y="0"/>
                    <a:pt x="1170403" y="10553"/>
                    <a:pt x="1170403" y="23570"/>
                  </a:cubicBezTo>
                  <a:lnTo>
                    <a:pt x="1170403" y="789230"/>
                  </a:lnTo>
                  <a:cubicBezTo>
                    <a:pt x="1170403" y="802247"/>
                    <a:pt x="1159850" y="812800"/>
                    <a:pt x="1146833" y="812800"/>
                  </a:cubicBezTo>
                  <a:lnTo>
                    <a:pt x="23570" y="812800"/>
                  </a:lnTo>
                  <a:cubicBezTo>
                    <a:pt x="10553" y="812800"/>
                    <a:pt x="0" y="802247"/>
                    <a:pt x="0" y="789230"/>
                  </a:cubicBezTo>
                  <a:lnTo>
                    <a:pt x="0" y="23570"/>
                  </a:lnTo>
                  <a:cubicBezTo>
                    <a:pt x="0" y="10553"/>
                    <a:pt x="10553" y="0"/>
                    <a:pt x="23570" y="0"/>
                  </a:cubicBezTo>
                  <a:close/>
                </a:path>
              </a:pathLst>
            </a:custGeom>
            <a:blipFill>
              <a:blip r:embed="rId11"/>
              <a:stretch>
                <a:fillRect l="-2084" t="0" r="-2084" b="0"/>
              </a:stretch>
            </a:blip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1093334" y="337598"/>
            <a:ext cx="5646218" cy="7537795"/>
            <a:chOff x="0" y="0"/>
            <a:chExt cx="874747" cy="1167802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74747" cy="1167802"/>
            </a:xfrm>
            <a:custGeom>
              <a:avLst/>
              <a:gdLst/>
              <a:ahLst/>
              <a:cxnLst/>
              <a:rect r="r" b="b" t="t" l="l"/>
              <a:pathLst>
                <a:path h="1167802" w="874747">
                  <a:moveTo>
                    <a:pt x="31537" y="0"/>
                  </a:moveTo>
                  <a:lnTo>
                    <a:pt x="843210" y="0"/>
                  </a:lnTo>
                  <a:cubicBezTo>
                    <a:pt x="860627" y="0"/>
                    <a:pt x="874747" y="14120"/>
                    <a:pt x="874747" y="31537"/>
                  </a:cubicBezTo>
                  <a:lnTo>
                    <a:pt x="874747" y="1136265"/>
                  </a:lnTo>
                  <a:cubicBezTo>
                    <a:pt x="874747" y="1144629"/>
                    <a:pt x="871424" y="1152650"/>
                    <a:pt x="865510" y="1158565"/>
                  </a:cubicBezTo>
                  <a:cubicBezTo>
                    <a:pt x="859596" y="1164479"/>
                    <a:pt x="851574" y="1167802"/>
                    <a:pt x="843210" y="1167802"/>
                  </a:cubicBezTo>
                  <a:lnTo>
                    <a:pt x="31537" y="1167802"/>
                  </a:lnTo>
                  <a:cubicBezTo>
                    <a:pt x="14120" y="1167802"/>
                    <a:pt x="0" y="1153682"/>
                    <a:pt x="0" y="1136265"/>
                  </a:cubicBezTo>
                  <a:lnTo>
                    <a:pt x="0" y="31537"/>
                  </a:lnTo>
                  <a:cubicBezTo>
                    <a:pt x="0" y="23173"/>
                    <a:pt x="3323" y="15151"/>
                    <a:pt x="9237" y="9237"/>
                  </a:cubicBezTo>
                  <a:cubicBezTo>
                    <a:pt x="15151" y="3323"/>
                    <a:pt x="23173" y="0"/>
                    <a:pt x="31537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0" r="-497" b="0"/>
              </a:stretch>
            </a:blipFill>
          </p:spPr>
        </p:sp>
      </p:grpSp>
      <p:grpSp>
        <p:nvGrpSpPr>
          <p:cNvPr name="Group 51" id="51"/>
          <p:cNvGrpSpPr/>
          <p:nvPr/>
        </p:nvGrpSpPr>
        <p:grpSpPr>
          <a:xfrm rot="0">
            <a:off x="12499726" y="4962874"/>
            <a:ext cx="5246370" cy="5246370"/>
            <a:chOff x="0" y="0"/>
            <a:chExt cx="812800" cy="8128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778860"/>
                  </a:lnTo>
                  <a:cubicBezTo>
                    <a:pt x="812800" y="797604"/>
                    <a:pt x="797604" y="812800"/>
                    <a:pt x="778860" y="812800"/>
                  </a:cubicBezTo>
                  <a:lnTo>
                    <a:pt x="33940" y="812800"/>
                  </a:lnTo>
                  <a:cubicBezTo>
                    <a:pt x="15196" y="812800"/>
                    <a:pt x="0" y="797604"/>
                    <a:pt x="0" y="778860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13"/>
              <a:stretch>
                <a:fillRect l="-24906" t="0" r="-24906" b="0"/>
              </a:stretch>
            </a:blipFill>
          </p:spPr>
        </p:sp>
      </p:grpSp>
      <p:sp>
        <p:nvSpPr>
          <p:cNvPr name="TextBox 53" id="53"/>
          <p:cNvSpPr txBox="true"/>
          <p:nvPr/>
        </p:nvSpPr>
        <p:spPr>
          <a:xfrm rot="0">
            <a:off x="0" y="178875"/>
            <a:ext cx="18278475" cy="307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227C9D"/>
                </a:solidFill>
                <a:latin typeface="Kollektif Bold"/>
              </a:rPr>
              <a:t>СОБЫТИЙНОЕ ВОЛОНТЕРСТВО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DAF70fnMuDE</dc:identifier>
  <dcterms:modified xsi:type="dcterms:W3CDTF">2011-08-01T06:04:30Z</dcterms:modified>
  <cp:revision>1</cp:revision>
  <dc:title>Colorful Modern Business Infographic Presentation</dc:title>
</cp:coreProperties>
</file>