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eg"/>
  <Override PartName="/ppt/media/image9.jpg" ContentType="image/jpeg"/>
  <Override PartName="/ppt/media/image23.jpg" ContentType="image/jpeg"/>
  <Override PartName="/ppt/media/image35.jpg" ContentType="image/jpeg"/>
  <Override PartName="/ppt/media/image36.jpg" ContentType="image/jpeg"/>
  <Override PartName="/ppt/media/image53.jpg" ContentType="image/jpeg"/>
  <Override PartName="/ppt/notesSlides/notesSlide2.xml" ContentType="application/vnd.openxmlformats-officedocument.presentationml.notesSlide+xml"/>
  <Override PartName="/ppt/media/image70.jpg" ContentType="image/jpeg"/>
  <Override PartName="/ppt/media/image71.jpg" ContentType="image/jpeg"/>
  <Override PartName="/ppt/media/image72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7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2.jpg" ContentType="image/jpeg"/>
  <Override PartName="/ppt/media/image83.jpg" ContentType="image/jpeg"/>
  <Override PartName="/ppt/media/image89.jpg" ContentType="image/jpeg"/>
  <Override PartName="/ppt/media/image90.jpg" ContentType="image/jpeg"/>
  <Override PartName="/ppt/media/image91.jpg" ContentType="image/jpeg"/>
  <Override PartName="/ppt/media/image92.jpg" ContentType="image/jpeg"/>
  <Override PartName="/ppt/media/image9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20"/>
  </p:notesMasterIdLst>
  <p:sldIdLst>
    <p:sldId id="343" r:id="rId3"/>
    <p:sldId id="413" r:id="rId4"/>
    <p:sldId id="344" r:id="rId5"/>
    <p:sldId id="345" r:id="rId6"/>
    <p:sldId id="346" r:id="rId7"/>
    <p:sldId id="348" r:id="rId8"/>
    <p:sldId id="350" r:id="rId9"/>
    <p:sldId id="351" r:id="rId10"/>
    <p:sldId id="352" r:id="rId11"/>
    <p:sldId id="354" r:id="rId12"/>
    <p:sldId id="355" r:id="rId13"/>
    <p:sldId id="357" r:id="rId14"/>
    <p:sldId id="372" r:id="rId15"/>
    <p:sldId id="392" r:id="rId16"/>
    <p:sldId id="391" r:id="rId17"/>
    <p:sldId id="401" r:id="rId18"/>
    <p:sldId id="39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87DDB-E4AB-4651-8B30-C21D449F0C0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0579E-DF2F-43DD-B3C0-AC9D8E3CF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3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2B9DE-0C72-436D-AA85-0F8AB2788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9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5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1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7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8727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083" y="1979041"/>
            <a:ext cx="8204834" cy="7711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66708" y="1979041"/>
            <a:ext cx="323088" cy="7711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9747" y="2739871"/>
            <a:ext cx="10852505" cy="12725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59130" y="5303044"/>
            <a:ext cx="11273739" cy="923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19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86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075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102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05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34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53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27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1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3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70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6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15209-9492-4E2F-80DC-8862B4D26938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F430-5DB4-43D2-A911-485A1E61B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9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579" y="479501"/>
            <a:ext cx="631698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8241" y="1410080"/>
            <a:ext cx="5094605" cy="139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12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elcomevolunteer.ru/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edu.dobro.ru/upload/uf/dca/dca621be767b50098e6eb6fd767bd1d4.pdf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hyperlink" Target="https://www.youtube.com/&#1042;&#1086;&#1083;&#1086;&#1085;&#1090;&#1077;&#1088;&#1099;&#1043;&#1086;&#1089;&#1090;&#1077;&#1087;&#1088;&#1080;&#1080;&#1084;&#1089;&#1090;&#1074;&#1072;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welcomevolunteer.ru/" TargetMode="External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3.jpeg"/><Relationship Id="rId18" Type="http://schemas.openxmlformats.org/officeDocument/2006/relationships/hyperlink" Target="https://vk.com/welcomevolunteer" TargetMode="External"/><Relationship Id="rId3" Type="http://schemas.openxmlformats.org/officeDocument/2006/relationships/image" Target="../media/image71.jpg"/><Relationship Id="rId21" Type="http://schemas.openxmlformats.org/officeDocument/2006/relationships/hyperlink" Target="https://www.facebook.com/WelcomeVolunteerRU" TargetMode="External"/><Relationship Id="rId7" Type="http://schemas.openxmlformats.org/officeDocument/2006/relationships/image" Target="../media/image75.jpg"/><Relationship Id="rId12" Type="http://schemas.openxmlformats.org/officeDocument/2006/relationships/image" Target="../media/image79.jpg"/><Relationship Id="rId17" Type="http://schemas.openxmlformats.org/officeDocument/2006/relationships/hyperlink" Target="https://www.instagram.com/welcomevolunteertmn/" TargetMode="External"/><Relationship Id="rId2" Type="http://schemas.openxmlformats.org/officeDocument/2006/relationships/image" Target="../media/image70.jpg"/><Relationship Id="rId16" Type="http://schemas.openxmlformats.org/officeDocument/2006/relationships/hyperlink" Target="https://www.instagram.com/welcomevolunteer/" TargetMode="External"/><Relationship Id="rId20" Type="http://schemas.openxmlformats.org/officeDocument/2006/relationships/hyperlink" Target="https://vk.com/dobro_dmvo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g"/><Relationship Id="rId11" Type="http://schemas.openxmlformats.org/officeDocument/2006/relationships/image" Target="../media/image78.jpg"/><Relationship Id="rId5" Type="http://schemas.openxmlformats.org/officeDocument/2006/relationships/image" Target="../media/image73.jpg"/><Relationship Id="rId15" Type="http://schemas.openxmlformats.org/officeDocument/2006/relationships/image" Target="../media/image81.jpg"/><Relationship Id="rId10" Type="http://schemas.openxmlformats.org/officeDocument/2006/relationships/image" Target="../media/image77.jpg"/><Relationship Id="rId19" Type="http://schemas.openxmlformats.org/officeDocument/2006/relationships/hyperlink" Target="https://vk.com/welcomevolunteerpskov" TargetMode="External"/><Relationship Id="rId4" Type="http://schemas.openxmlformats.org/officeDocument/2006/relationships/image" Target="../media/image72.jpg"/><Relationship Id="rId9" Type="http://schemas.openxmlformats.org/officeDocument/2006/relationships/image" Target="../media/image31.jpeg"/><Relationship Id="rId14" Type="http://schemas.openxmlformats.org/officeDocument/2006/relationships/image" Target="../media/image80.jpg"/><Relationship Id="rId22" Type="http://schemas.openxmlformats.org/officeDocument/2006/relationships/hyperlink" Target="https://vk.com/audio-2001928508_95928508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12" Type="http://schemas.openxmlformats.org/officeDocument/2006/relationships/image" Target="../media/image92.jpg"/><Relationship Id="rId2" Type="http://schemas.openxmlformats.org/officeDocument/2006/relationships/image" Target="../media/image82.jp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1.jp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jpg"/><Relationship Id="rId4" Type="http://schemas.openxmlformats.org/officeDocument/2006/relationships/image" Target="../media/image84.pn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3.jpeg"/><Relationship Id="rId18" Type="http://schemas.openxmlformats.org/officeDocument/2006/relationships/hyperlink" Target="https://vk.com/welcomevolunteer" TargetMode="External"/><Relationship Id="rId3" Type="http://schemas.openxmlformats.org/officeDocument/2006/relationships/image" Target="../media/image71.jpg"/><Relationship Id="rId21" Type="http://schemas.openxmlformats.org/officeDocument/2006/relationships/hyperlink" Target="https://www.facebook.com/WelcomeVolunteerRU" TargetMode="External"/><Relationship Id="rId7" Type="http://schemas.openxmlformats.org/officeDocument/2006/relationships/image" Target="../media/image75.jpg"/><Relationship Id="rId12" Type="http://schemas.openxmlformats.org/officeDocument/2006/relationships/image" Target="../media/image79.jpg"/><Relationship Id="rId17" Type="http://schemas.openxmlformats.org/officeDocument/2006/relationships/hyperlink" Target="https://www.instagram.com/welcomevolunteertmn/" TargetMode="External"/><Relationship Id="rId2" Type="http://schemas.openxmlformats.org/officeDocument/2006/relationships/image" Target="../media/image70.jpg"/><Relationship Id="rId16" Type="http://schemas.openxmlformats.org/officeDocument/2006/relationships/hyperlink" Target="https://www.instagram.com/welcomevolunteer/" TargetMode="External"/><Relationship Id="rId20" Type="http://schemas.openxmlformats.org/officeDocument/2006/relationships/hyperlink" Target="https://vk.com/dobro_dmvo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g"/><Relationship Id="rId11" Type="http://schemas.openxmlformats.org/officeDocument/2006/relationships/image" Target="../media/image78.jpg"/><Relationship Id="rId5" Type="http://schemas.openxmlformats.org/officeDocument/2006/relationships/image" Target="../media/image73.jpg"/><Relationship Id="rId15" Type="http://schemas.openxmlformats.org/officeDocument/2006/relationships/image" Target="../media/image81.jpg"/><Relationship Id="rId10" Type="http://schemas.openxmlformats.org/officeDocument/2006/relationships/image" Target="../media/image77.jpg"/><Relationship Id="rId19" Type="http://schemas.openxmlformats.org/officeDocument/2006/relationships/hyperlink" Target="https://vk.com/welcomevolunteerpskov" TargetMode="External"/><Relationship Id="rId4" Type="http://schemas.openxmlformats.org/officeDocument/2006/relationships/image" Target="../media/image72.jpg"/><Relationship Id="rId9" Type="http://schemas.openxmlformats.org/officeDocument/2006/relationships/image" Target="../media/image31.jpeg"/><Relationship Id="rId14" Type="http://schemas.openxmlformats.org/officeDocument/2006/relationships/image" Target="../media/image80.jpg"/><Relationship Id="rId22" Type="http://schemas.openxmlformats.org/officeDocument/2006/relationships/hyperlink" Target="https://vk.com/audio-2001928508_9592850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6253"/>
          </a:xfrm>
          <a:prstGeom prst="rect">
            <a:avLst/>
          </a:prstGeom>
        </p:spPr>
      </p:pic>
      <p:pic>
        <p:nvPicPr>
          <p:cNvPr id="25" name="Рисунок 24" descr="C:\Users\Владелец\Desktop\Ресурсный_Центр_Ставрополь\Лого\логотип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15" y="5711544"/>
            <a:ext cx="1785011" cy="9838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788896" y="5774128"/>
            <a:ext cx="101692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3600"/>
            </a:pPr>
            <a:r>
              <a:rPr lang="ru-RU" sz="2600" b="1" dirty="0" smtClean="0">
                <a:latin typeface="Arial Black" panose="020B0A04020102020204" pitchFamily="34" charset="0"/>
              </a:rPr>
              <a:t>ПРОЕКТ «ВОЛОНТЕРЫ ГОСТЕПРИИМСТВА</a:t>
            </a:r>
          </a:p>
          <a:p>
            <a:pPr algn="ctr">
              <a:buSzPts val="3600"/>
            </a:pPr>
            <a:r>
              <a:rPr lang="en-US" sz="2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WELCOME VOLUNTEERS</a:t>
            </a:r>
            <a:r>
              <a:rPr lang="ru-RU" sz="2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</a:p>
          <a:p>
            <a:pPr algn="ctr">
              <a:buSzPts val="3600"/>
            </a:pPr>
            <a:endParaRPr lang="ru-RU" sz="2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3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83" y="121497"/>
            <a:ext cx="998103" cy="5515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7580158" y="757382"/>
            <a:ext cx="4381774" cy="60359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1600" y="757382"/>
            <a:ext cx="7398327" cy="600363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069" y="-267563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МЕХАНИЗМЫ И ПЕРВЫЕ РЕЗУЛЬТАТЫ РЕАЛИЗАЦИИ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C:\Users\Владелец\Desktop\Ресурсный_Центр_Ставрополь\Гостеприимство\МАТЕРИАЛЫ_ПРОЕКТА\Фото ВГ\JH8FQaH1BA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3" y="845018"/>
            <a:ext cx="1859124" cy="12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06684" y="1429985"/>
            <a:ext cx="42386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Исследования и мониторинг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C:\Users\Владелец\Downloads\DSCF3937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1" y="3425337"/>
            <a:ext cx="1931385" cy="1500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404636" y="1784192"/>
            <a:ext cx="51774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Вовлечение 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(волонтеры, работодатели, туристы)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368408" y="2514231"/>
            <a:ext cx="37144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altLang="ru-RU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76317" y="2147898"/>
            <a:ext cx="38429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Социальное проектирование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76316" y="2866715"/>
            <a:ext cx="53535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Клубы иностранных языков</a:t>
            </a:r>
            <a:endParaRPr lang="ru-RU" alt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76316" y="321771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Игротехника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интерактивные форматы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376316" y="3568707"/>
            <a:ext cx="54204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Фандрайзинг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6,5</a:t>
            </a:r>
            <a:r>
              <a:rPr kumimoji="0" lang="ru-RU" alt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млн. средств из </a:t>
            </a:r>
            <a:r>
              <a:rPr kumimoji="0" lang="ru-RU" altLang="ru-RU" sz="16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фед.бюджета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389111" y="4681444"/>
            <a:ext cx="40151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Добровольческие центры гостеприимства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центры)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376316" y="5372603"/>
            <a:ext cx="45998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Волонтерские корпуса гостеприимства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6316" y="414953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Инфраструктура:</a:t>
            </a:r>
            <a:endParaRPr lang="ru-RU" sz="2400" b="1" dirty="0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376316" y="5782129"/>
            <a:ext cx="37904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Акселератор проектов и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стартапов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молодежи в сфере гостеприимства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07" y="5058304"/>
            <a:ext cx="1926369" cy="1576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2378364" y="88266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Методы:</a:t>
            </a:r>
            <a:endParaRPr lang="ru-RU" sz="2400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1" y="2207378"/>
            <a:ext cx="1929615" cy="1085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606230" y="2514231"/>
            <a:ext cx="43698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Обучение (</a:t>
            </a:r>
            <a:r>
              <a:rPr lang="ru-RU" alt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разработана программа 72</a:t>
            </a:r>
            <a:r>
              <a:rPr lang="ru-RU" alt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ч.) </a:t>
            </a:r>
            <a:endParaRPr lang="ru-RU" alt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8009" y="673007"/>
            <a:ext cx="430991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Результаты: </a:t>
            </a:r>
          </a:p>
          <a:p>
            <a:r>
              <a:rPr lang="ru-RU" sz="1600" dirty="0" smtClean="0"/>
              <a:t>Проект </a:t>
            </a:r>
            <a:r>
              <a:rPr lang="ru-RU" sz="1600" dirty="0"/>
              <a:t>стартовал в </a:t>
            </a:r>
            <a:r>
              <a:rPr lang="ru-RU" sz="1600" dirty="0" smtClean="0"/>
              <a:t>2019 </a:t>
            </a:r>
            <a:r>
              <a:rPr lang="ru-RU" sz="1600" dirty="0"/>
              <a:t>году </a:t>
            </a:r>
            <a:r>
              <a:rPr lang="ru-RU" sz="1600" b="1" dirty="0"/>
              <a:t>при поддержке </a:t>
            </a:r>
            <a:r>
              <a:rPr lang="ru-RU" sz="1600" b="1" dirty="0" smtClean="0"/>
              <a:t>ФГБУ «</a:t>
            </a:r>
            <a:r>
              <a:rPr lang="ru-RU" sz="1600" b="1" dirty="0" err="1" smtClean="0"/>
              <a:t>Роспатриотцентр</a:t>
            </a:r>
            <a:r>
              <a:rPr lang="ru-RU" sz="1600" b="1" dirty="0" smtClean="0"/>
              <a:t>», Фонда </a:t>
            </a:r>
            <a:r>
              <a:rPr lang="ru-RU" sz="1600" b="1" dirty="0"/>
              <a:t>Президентских </a:t>
            </a:r>
            <a:r>
              <a:rPr lang="ru-RU" sz="1600" b="1" dirty="0" smtClean="0"/>
              <a:t>грантов, </a:t>
            </a:r>
            <a:r>
              <a:rPr lang="ru-RU" sz="1600" b="1" dirty="0" err="1"/>
              <a:t>Росмолодежи</a:t>
            </a:r>
            <a:r>
              <a:rPr lang="ru-RU" sz="1600" b="1" dirty="0"/>
              <a:t>, </a:t>
            </a:r>
            <a:r>
              <a:rPr lang="ru-RU" sz="1600" b="1" dirty="0" smtClean="0"/>
              <a:t>Правительства Ставропольского края, </a:t>
            </a:r>
            <a:r>
              <a:rPr lang="ru-RU" sz="1600" dirty="0" smtClean="0"/>
              <a:t>получил </a:t>
            </a:r>
            <a:r>
              <a:rPr lang="ru-RU" sz="1600" dirty="0"/>
              <a:t>статус флагмана международной программы </a:t>
            </a:r>
            <a:r>
              <a:rPr lang="ru-RU" sz="1600" b="1" dirty="0"/>
              <a:t>«Волонтеры Мира</a:t>
            </a:r>
            <a:r>
              <a:rPr lang="ru-RU" sz="1600" b="1" dirty="0" smtClean="0"/>
              <a:t>» АВЦ</a:t>
            </a:r>
            <a:r>
              <a:rPr lang="ru-RU" sz="1600" dirty="0" smtClean="0"/>
              <a:t>, вошел </a:t>
            </a:r>
          </a:p>
          <a:p>
            <a:r>
              <a:rPr lang="ru-RU" sz="1600" dirty="0" smtClean="0"/>
              <a:t>в </a:t>
            </a:r>
            <a:r>
              <a:rPr lang="ru-RU" sz="1600" b="1" dirty="0" smtClean="0"/>
              <a:t>топ – 1000 Сильных идей АСИ</a:t>
            </a:r>
            <a:r>
              <a:rPr lang="ru-RU" sz="1600" dirty="0" smtClean="0"/>
              <a:t>, стал финалистом конкурса </a:t>
            </a:r>
            <a:r>
              <a:rPr lang="ru-RU" sz="1600" b="1" dirty="0" smtClean="0"/>
              <a:t>РСВ «Мастера Гостеприимства». </a:t>
            </a:r>
            <a:r>
              <a:rPr lang="ru-RU" sz="1600" dirty="0" smtClean="0"/>
              <a:t>Разработаны </a:t>
            </a:r>
            <a:r>
              <a:rPr lang="ru-RU" sz="1600" dirty="0"/>
              <a:t>фирменный стиль, бренд-бук, апробирована и описана </a:t>
            </a:r>
            <a:r>
              <a:rPr lang="ru-RU" sz="1600" dirty="0" smtClean="0"/>
              <a:t>технология, </a:t>
            </a:r>
            <a:r>
              <a:rPr lang="ru-RU" sz="1600" dirty="0"/>
              <a:t>разработана с участием ведущих вузов и </a:t>
            </a:r>
            <a:r>
              <a:rPr lang="ru-RU" sz="1600" dirty="0" smtClean="0"/>
              <a:t>работодателей </a:t>
            </a:r>
            <a:r>
              <a:rPr lang="ru-RU" sz="1600" dirty="0"/>
              <a:t>программа обучения </a:t>
            </a:r>
            <a:r>
              <a:rPr lang="ru-RU" sz="1600" dirty="0" smtClean="0"/>
              <a:t>волонтеров – более 500 человек</a:t>
            </a:r>
          </a:p>
          <a:p>
            <a:endParaRPr lang="ru-RU" sz="1600" dirty="0" smtClean="0"/>
          </a:p>
          <a:p>
            <a:r>
              <a:rPr lang="ru-RU" dirty="0" smtClean="0"/>
              <a:t>Созданы </a:t>
            </a:r>
            <a:r>
              <a:rPr lang="ru-RU" dirty="0"/>
              <a:t>волонтерские корпуса </a:t>
            </a:r>
            <a:r>
              <a:rPr lang="ru-RU" dirty="0" smtClean="0"/>
              <a:t>гостеприимства: </a:t>
            </a:r>
            <a:r>
              <a:rPr lang="ru-RU" sz="1600" dirty="0"/>
              <a:t>Крым, </a:t>
            </a:r>
            <a:r>
              <a:rPr lang="ru-RU" sz="1600" dirty="0" smtClean="0"/>
              <a:t>Ставрополье</a:t>
            </a:r>
            <a:r>
              <a:rPr lang="ru-RU" sz="1600" dirty="0"/>
              <a:t>, КБР, </a:t>
            </a:r>
            <a:r>
              <a:rPr lang="ru-RU" sz="1600" dirty="0" smtClean="0"/>
              <a:t>РСО-Алания</a:t>
            </a:r>
            <a:r>
              <a:rPr lang="ru-RU" sz="1600" dirty="0"/>
              <a:t>, Дагестан, </a:t>
            </a:r>
            <a:r>
              <a:rPr lang="ru-RU" sz="1600" dirty="0" smtClean="0"/>
              <a:t>Ингушетия, Забайкалье, Псковская</a:t>
            </a:r>
            <a:r>
              <a:rPr lang="ru-RU" sz="1600" dirty="0"/>
              <a:t>, Томская, Омская, </a:t>
            </a:r>
            <a:r>
              <a:rPr lang="ru-RU" sz="1600" dirty="0" smtClean="0"/>
              <a:t>Тюменская, Еврейская области</a:t>
            </a:r>
            <a:r>
              <a:rPr lang="ru-RU" sz="1600" dirty="0"/>
              <a:t>, Коми, Бурятия, Марий-Эл, </a:t>
            </a:r>
            <a:r>
              <a:rPr lang="ru-RU" sz="1600" dirty="0" smtClean="0"/>
              <a:t>Севастополь</a:t>
            </a:r>
            <a:r>
              <a:rPr lang="ru-RU" sz="1600" dirty="0"/>
              <a:t>, </a:t>
            </a:r>
            <a:r>
              <a:rPr lang="ru-RU" sz="1600" dirty="0" smtClean="0"/>
              <a:t>Санкт-Петербург.</a:t>
            </a:r>
            <a:endParaRPr lang="ru-RU" sz="1600" b="1" dirty="0" smtClean="0"/>
          </a:p>
          <a:p>
            <a:r>
              <a:rPr lang="ru-RU" sz="1600" b="1" dirty="0" smtClean="0"/>
              <a:t>Методическое </a:t>
            </a:r>
            <a:r>
              <a:rPr lang="ru-RU" sz="1600" b="1" dirty="0"/>
              <a:t>пособие </a:t>
            </a:r>
            <a:r>
              <a:rPr lang="ru-RU" sz="1600" b="1" dirty="0" smtClean="0"/>
              <a:t>- </a:t>
            </a:r>
            <a:r>
              <a:rPr lang="ru-RU" sz="1600" dirty="0" smtClean="0"/>
              <a:t>на ЕИС </a:t>
            </a:r>
            <a:r>
              <a:rPr lang="en-US" sz="1600" dirty="0" smtClean="0"/>
              <a:t>DOBRO.RU</a:t>
            </a:r>
            <a:r>
              <a:rPr lang="ru-RU" sz="1600" dirty="0" smtClean="0"/>
              <a:t> </a:t>
            </a:r>
            <a:endParaRPr lang="ru-RU" sz="1600" dirty="0"/>
          </a:p>
          <a:p>
            <a:r>
              <a:rPr lang="ru-RU" sz="1600" b="1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Сайт: </a:t>
            </a:r>
            <a:r>
              <a:rPr lang="ru-RU" sz="1600" u="sng" dirty="0" smtClean="0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8"/>
              </a:rPr>
              <a:t>https</a:t>
            </a:r>
            <a:r>
              <a:rPr lang="ru-RU" sz="1600" u="sng" dirty="0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8"/>
              </a:rPr>
              <a:t>://welcomevolunteer</a:t>
            </a:r>
            <a:r>
              <a:rPr lang="en-US" sz="1600" u="sng" dirty="0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8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8"/>
              </a:rPr>
              <a:t>ru</a:t>
            </a:r>
            <a:endParaRPr lang="en-US" sz="1600" u="sng" dirty="0">
              <a:solidFill>
                <a:srgbClr val="0000FF"/>
              </a:solidFill>
              <a:ea typeface="TimesNewRomanPSMT"/>
              <a:cs typeface="Calibri" panose="020F0502020204030204" pitchFamily="34" charset="0"/>
            </a:endParaRPr>
          </a:p>
          <a:p>
            <a:endParaRPr lang="ru-RU" sz="1000" dirty="0" smtClean="0"/>
          </a:p>
        </p:txBody>
      </p:sp>
    </p:spTree>
    <p:extLst>
      <p:ext uri="{BB962C8B-B14F-4D97-AF65-F5344CB8AC3E}">
        <p14:creationId xmlns:p14="http://schemas.microsoft.com/office/powerpoint/2010/main" val="9769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623478"/>
            <a:ext cx="11668125" cy="701675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/>
              <a:t>Обучающая программа для Волонтеров гостеприимства</a:t>
            </a:r>
            <a:endParaRPr lang="ru-RU" sz="3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75" y="1353728"/>
            <a:ext cx="7134226" cy="52014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ПРОГРАММА ОБУЧЕНИЯ КООРДИНАТОРОВ И ВОЛОНТЕРОВ ПРОЕКТА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«ВОЛОНТЕРЫ ГОСТЕПРИИМСТВА» (72 ЧАСА)</a:t>
            </a:r>
          </a:p>
          <a:p>
            <a:r>
              <a:rPr lang="ru-RU" b="1" dirty="0" smtClean="0"/>
              <a:t>Сфера </a:t>
            </a:r>
            <a:r>
              <a:rPr lang="ru-RU" b="1" dirty="0"/>
              <a:t>туризма и гостеприимства как область развития добровольческого движения. Добровольческие и </a:t>
            </a:r>
            <a:r>
              <a:rPr lang="ru-RU" b="1" dirty="0" err="1" smtClean="0"/>
              <a:t>социо</a:t>
            </a:r>
            <a:r>
              <a:rPr lang="ru-RU" b="1" dirty="0" smtClean="0"/>
              <a:t>-культурные </a:t>
            </a:r>
            <a:r>
              <a:rPr lang="ru-RU" b="1" dirty="0"/>
              <a:t>проекты в сфере гостеприимства</a:t>
            </a:r>
          </a:p>
          <a:p>
            <a:r>
              <a:rPr lang="ru-RU" b="1" dirty="0"/>
              <a:t>Культурный сценарий и ценностные установки гостеприимства. Традиции и культура народов России.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 err="1"/>
              <a:t>Интеркультурная</a:t>
            </a:r>
            <a:r>
              <a:rPr lang="ru-RU" b="1" dirty="0"/>
              <a:t>» компетенция, навыки межкультурного </a:t>
            </a:r>
            <a:r>
              <a:rPr lang="ru-RU" b="1" dirty="0" smtClean="0"/>
              <a:t>общения. Мировые </a:t>
            </a:r>
            <a:r>
              <a:rPr lang="ru-RU" b="1" dirty="0"/>
              <a:t>практики встречи гостей. </a:t>
            </a:r>
          </a:p>
          <a:p>
            <a:r>
              <a:rPr lang="ru-RU" b="1" dirty="0"/>
              <a:t>Социальные компетенции и эмоциональный интеллект, их роль в организации приема </a:t>
            </a:r>
            <a:r>
              <a:rPr lang="ru-RU" b="1" dirty="0" smtClean="0"/>
              <a:t>гостей </a:t>
            </a:r>
            <a:r>
              <a:rPr lang="ru-RU" dirty="0" smtClean="0"/>
              <a:t>(Информационная компетентность, </a:t>
            </a:r>
            <a:r>
              <a:rPr lang="ru-RU" dirty="0"/>
              <a:t>умение ориентироваться в информационных потоках, работать в условиях избыточной </a:t>
            </a:r>
            <a:r>
              <a:rPr lang="ru-RU" dirty="0" smtClean="0"/>
              <a:t>информации; ориентация </a:t>
            </a:r>
            <a:r>
              <a:rPr lang="ru-RU" dirty="0"/>
              <a:t>на человека, способность к </a:t>
            </a:r>
            <a:r>
              <a:rPr lang="ru-RU" dirty="0" err="1" smtClean="0"/>
              <a:t>эмпатии</a:t>
            </a:r>
            <a:r>
              <a:rPr lang="ru-RU" dirty="0" smtClean="0"/>
              <a:t>; </a:t>
            </a:r>
            <a:r>
              <a:rPr lang="ru-RU" dirty="0" err="1" smtClean="0"/>
              <a:t>коммуникативность</a:t>
            </a:r>
            <a:r>
              <a:rPr lang="ru-RU" dirty="0"/>
              <a:t>, навыки </a:t>
            </a:r>
            <a:r>
              <a:rPr lang="ru-RU" dirty="0" err="1" smtClean="0"/>
              <a:t>самопрезентации</a:t>
            </a:r>
            <a:r>
              <a:rPr lang="ru-RU" dirty="0" smtClean="0"/>
              <a:t>; лидерские </a:t>
            </a:r>
            <a:r>
              <a:rPr lang="ru-RU" dirty="0"/>
              <a:t>качества, умение работать в </a:t>
            </a:r>
            <a:r>
              <a:rPr lang="ru-RU" dirty="0" smtClean="0"/>
              <a:t>команде; адаптивность </a:t>
            </a:r>
            <a:r>
              <a:rPr lang="ru-RU" dirty="0"/>
              <a:t>и </a:t>
            </a:r>
            <a:r>
              <a:rPr lang="ru-RU" dirty="0" smtClean="0"/>
              <a:t>гибкость,  стрессоустойчивость; </a:t>
            </a:r>
            <a:r>
              <a:rPr lang="ru-RU" dirty="0" err="1" smtClean="0"/>
              <a:t>самоменеджмент</a:t>
            </a:r>
            <a:r>
              <a:rPr lang="ru-RU" dirty="0"/>
              <a:t>, организованность и </a:t>
            </a:r>
            <a:r>
              <a:rPr lang="ru-RU" dirty="0" smtClean="0"/>
              <a:t>тайм-менеджмент)</a:t>
            </a:r>
            <a:endParaRPr lang="ru-RU" dirty="0"/>
          </a:p>
          <a:p>
            <a:r>
              <a:rPr lang="ru-RU" b="1" dirty="0"/>
              <a:t>Событийный менеджмент и </a:t>
            </a:r>
            <a:r>
              <a:rPr lang="ru-RU" b="1" dirty="0" err="1"/>
              <a:t>игротехника</a:t>
            </a:r>
            <a:r>
              <a:rPr lang="ru-RU" b="1" dirty="0"/>
              <a:t>, организация интерактивных форм взаимодействия с туристами</a:t>
            </a:r>
          </a:p>
          <a:p>
            <a:r>
              <a:rPr lang="ru-RU" b="1" dirty="0"/>
              <a:t>Формирование привлекательного туристского имиджа страны, региона в информационном пространстве: социальные сети, </a:t>
            </a:r>
            <a:r>
              <a:rPr lang="ru-RU" b="1" dirty="0" err="1"/>
              <a:t>блогосфера</a:t>
            </a:r>
            <a:r>
              <a:rPr lang="ru-RU" b="1" dirty="0"/>
              <a:t>, средства массовой коммуникации, средства визуальной коммуникации. </a:t>
            </a:r>
            <a:r>
              <a:rPr lang="ru-RU" b="1" dirty="0" err="1"/>
              <a:t>Сторителлинг</a:t>
            </a:r>
            <a:r>
              <a:rPr lang="ru-RU" b="1" dirty="0"/>
              <a:t> </a:t>
            </a:r>
          </a:p>
          <a:p>
            <a:r>
              <a:rPr lang="ru-RU" b="1" dirty="0"/>
              <a:t>Традиции, обряды, культурно-историческое </a:t>
            </a:r>
            <a:r>
              <a:rPr lang="ru-RU" b="1" dirty="0" smtClean="0"/>
              <a:t>наследие</a:t>
            </a:r>
          </a:p>
          <a:p>
            <a:pPr marL="457200" lvl="1" indent="0" fontAlgn="base">
              <a:spcBef>
                <a:spcPts val="0"/>
              </a:spcBef>
              <a:buNone/>
            </a:pPr>
            <a:endParaRPr lang="ru-RU" sz="2200" i="1" dirty="0" smtClean="0"/>
          </a:p>
          <a:p>
            <a:pPr marL="457200" lvl="1" indent="0" fontAlgn="base">
              <a:spcBef>
                <a:spcPts val="0"/>
              </a:spcBef>
              <a:buNone/>
            </a:pPr>
            <a:endParaRPr lang="ru-RU" sz="2200" i="1" dirty="0" smtClean="0"/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ru-RU" sz="2200" i="1" dirty="0" smtClean="0"/>
              <a:t>*Региональный компонент, варьируется в зависимости от территории применения практики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953376" y="1415272"/>
            <a:ext cx="3943349" cy="50629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ДОПОЛНИТЕЛЬНЫЕ </a:t>
            </a:r>
            <a:r>
              <a:rPr lang="ru-RU" b="1" dirty="0" smtClean="0">
                <a:solidFill>
                  <a:prstClr val="black"/>
                </a:solidFill>
              </a:rPr>
              <a:t>МОДУЛИ:</a:t>
            </a:r>
          </a:p>
          <a:p>
            <a:pPr marL="342900" indent="-342900">
              <a:buFont typeface="+mj-lt"/>
              <a:buAutoNum type="arabicPeriod"/>
            </a:pPr>
            <a:endParaRPr lang="ru-RU" sz="600" dirty="0" smtClean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500" dirty="0" smtClean="0">
                <a:solidFill>
                  <a:prstClr val="black"/>
                </a:solidFill>
              </a:rPr>
              <a:t>Курс </a:t>
            </a:r>
            <a:r>
              <a:rPr lang="ru-RU" sz="1500" b="1" dirty="0">
                <a:solidFill>
                  <a:prstClr val="black"/>
                </a:solidFill>
              </a:rPr>
              <a:t>«</a:t>
            </a:r>
            <a:r>
              <a:rPr lang="ru-RU" sz="1500" b="1" dirty="0" err="1">
                <a:solidFill>
                  <a:prstClr val="black"/>
                </a:solidFill>
              </a:rPr>
              <a:t>Брендинг</a:t>
            </a:r>
            <a:r>
              <a:rPr lang="ru-RU" sz="1500" b="1" dirty="0">
                <a:solidFill>
                  <a:prstClr val="black"/>
                </a:solidFill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</a:rPr>
              <a:t>территории</a:t>
            </a:r>
          </a:p>
          <a:p>
            <a:r>
              <a:rPr lang="ru-RU" sz="1500" b="1" dirty="0" smtClean="0">
                <a:solidFill>
                  <a:prstClr val="black"/>
                </a:solidFill>
              </a:rPr>
              <a:t>начинается </a:t>
            </a:r>
            <a:r>
              <a:rPr lang="ru-RU" sz="1500" b="1" dirty="0">
                <a:solidFill>
                  <a:prstClr val="black"/>
                </a:solidFill>
              </a:rPr>
              <a:t>с тебя!»</a:t>
            </a:r>
            <a:r>
              <a:rPr lang="ru-RU" sz="1500" dirty="0">
                <a:solidFill>
                  <a:prstClr val="black"/>
                </a:solidFill>
              </a:rPr>
              <a:t> (12 </a:t>
            </a:r>
            <a:r>
              <a:rPr lang="ru-RU" sz="1500" dirty="0" smtClean="0">
                <a:solidFill>
                  <a:prstClr val="black"/>
                </a:solidFill>
              </a:rPr>
              <a:t>часов)</a:t>
            </a:r>
          </a:p>
          <a:p>
            <a:r>
              <a:rPr lang="ru-RU" sz="1500" b="1" dirty="0" smtClean="0">
                <a:solidFill>
                  <a:prstClr val="black"/>
                </a:solidFill>
              </a:rPr>
              <a:t>2.   </a:t>
            </a:r>
            <a:r>
              <a:rPr lang="ru-RU" sz="1500" b="1" dirty="0" err="1" smtClean="0">
                <a:solidFill>
                  <a:prstClr val="black"/>
                </a:solidFill>
              </a:rPr>
              <a:t>Медиашкола</a:t>
            </a:r>
            <a:r>
              <a:rPr lang="ru-RU" sz="1500" dirty="0" smtClean="0">
                <a:solidFill>
                  <a:prstClr val="black"/>
                </a:solidFill>
              </a:rPr>
              <a:t> </a:t>
            </a:r>
            <a:r>
              <a:rPr lang="ru-RU" sz="1500" dirty="0">
                <a:solidFill>
                  <a:prstClr val="black"/>
                </a:solidFill>
              </a:rPr>
              <a:t>(36 </a:t>
            </a:r>
            <a:r>
              <a:rPr lang="ru-RU" sz="1500" dirty="0" smtClean="0">
                <a:solidFill>
                  <a:prstClr val="black"/>
                </a:solidFill>
              </a:rPr>
              <a:t>часов);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3.   Программа </a:t>
            </a:r>
            <a:r>
              <a:rPr lang="ru-RU" sz="1500" dirty="0" err="1">
                <a:solidFill>
                  <a:prstClr val="black"/>
                </a:solidFill>
              </a:rPr>
              <a:t>воркшопов</a:t>
            </a:r>
            <a:r>
              <a:rPr lang="ru-RU" sz="1500" dirty="0">
                <a:solidFill>
                  <a:prstClr val="black"/>
                </a:solidFill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</a:rPr>
              <a:t>«</a:t>
            </a:r>
            <a:r>
              <a:rPr lang="ru-RU" sz="1500" b="1" dirty="0">
                <a:solidFill>
                  <a:prstClr val="black"/>
                </a:solidFill>
              </a:rPr>
              <a:t>Гостям рады трижды</a:t>
            </a:r>
            <a:r>
              <a:rPr lang="ru-RU" sz="1500" b="1" dirty="0" smtClean="0">
                <a:solidFill>
                  <a:prstClr val="black"/>
                </a:solidFill>
              </a:rPr>
              <a:t>»</a:t>
            </a:r>
            <a:r>
              <a:rPr lang="ru-RU" sz="1500" dirty="0" smtClean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- </a:t>
            </a:r>
            <a:r>
              <a:rPr lang="ru-RU" sz="1400" b="1" dirty="0" smtClean="0">
                <a:solidFill>
                  <a:prstClr val="black"/>
                </a:solidFill>
              </a:rPr>
              <a:t>создание </a:t>
            </a:r>
            <a:r>
              <a:rPr lang="ru-RU" sz="1400" b="1" dirty="0">
                <a:solidFill>
                  <a:prstClr val="black"/>
                </a:solidFill>
              </a:rPr>
              <a:t>некоммерческих туристических </a:t>
            </a:r>
            <a:r>
              <a:rPr lang="ru-RU" sz="1400" b="1" dirty="0" smtClean="0">
                <a:solidFill>
                  <a:prstClr val="black"/>
                </a:solidFill>
              </a:rPr>
              <a:t>продуктов </a:t>
            </a:r>
            <a:r>
              <a:rPr lang="ru-RU" sz="1400" b="1" dirty="0">
                <a:solidFill>
                  <a:prstClr val="black"/>
                </a:solidFill>
              </a:rPr>
              <a:t>“Туризм </a:t>
            </a:r>
            <a:r>
              <a:rPr lang="ru-RU" sz="1400" b="1" dirty="0" smtClean="0">
                <a:solidFill>
                  <a:prstClr val="black"/>
                </a:solidFill>
              </a:rPr>
              <a:t>впечатлений: увидеть</a:t>
            </a:r>
            <a:r>
              <a:rPr lang="ru-RU" sz="1400" b="1" dirty="0">
                <a:solidFill>
                  <a:prstClr val="black"/>
                </a:solidFill>
              </a:rPr>
              <a:t>, услышать, поучаствовать, попробовать, вдохнуть, </a:t>
            </a:r>
            <a:r>
              <a:rPr lang="ru-RU" sz="1400" b="1" dirty="0" smtClean="0">
                <a:solidFill>
                  <a:prstClr val="black"/>
                </a:solidFill>
              </a:rPr>
              <a:t>узнать!»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4.   Интернет-курс по созданию медиа контента в </a:t>
            </a:r>
            <a:r>
              <a:rPr lang="ru-RU" sz="1500" dirty="0" err="1" smtClean="0">
                <a:solidFill>
                  <a:prstClr val="black"/>
                </a:solidFill>
              </a:rPr>
              <a:t>соц.сетях</a:t>
            </a:r>
            <a:r>
              <a:rPr lang="ru-RU" sz="1500" dirty="0" smtClean="0">
                <a:solidFill>
                  <a:prstClr val="black"/>
                </a:solidFill>
              </a:rPr>
              <a:t>, популяризирующего достопримечательности и внутренний туризм </a:t>
            </a:r>
            <a:r>
              <a:rPr lang="ru-RU" sz="1500" b="1" dirty="0" smtClean="0">
                <a:solidFill>
                  <a:prstClr val="black"/>
                </a:solidFill>
              </a:rPr>
              <a:t>«</a:t>
            </a:r>
            <a:r>
              <a:rPr lang="ru-RU" sz="1500" b="1" dirty="0" err="1" smtClean="0">
                <a:solidFill>
                  <a:prstClr val="black"/>
                </a:solidFill>
              </a:rPr>
              <a:t>ТикТокТур.РФ</a:t>
            </a:r>
            <a:r>
              <a:rPr lang="ru-RU" sz="1500" b="1" dirty="0" smtClean="0">
                <a:solidFill>
                  <a:prstClr val="black"/>
                </a:solidFill>
              </a:rPr>
              <a:t>»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5. Мастер-классы </a:t>
            </a:r>
            <a:r>
              <a:rPr lang="ru-RU" sz="1500" dirty="0">
                <a:solidFill>
                  <a:prstClr val="black"/>
                </a:solidFill>
              </a:rPr>
              <a:t>по </a:t>
            </a:r>
            <a:r>
              <a:rPr lang="ru-RU" sz="1500" dirty="0" smtClean="0">
                <a:solidFill>
                  <a:prstClr val="black"/>
                </a:solidFill>
              </a:rPr>
              <a:t>вокалу,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хореографии </a:t>
            </a:r>
            <a:r>
              <a:rPr lang="ru-RU" sz="1500" dirty="0">
                <a:solidFill>
                  <a:prstClr val="black"/>
                </a:solidFill>
              </a:rPr>
              <a:t>и народным танцам </a:t>
            </a:r>
            <a:endParaRPr lang="ru-RU" sz="1500" dirty="0" smtClean="0">
              <a:solidFill>
                <a:prstClr val="black"/>
              </a:solidFill>
            </a:endParaRPr>
          </a:p>
          <a:p>
            <a:r>
              <a:rPr lang="ru-RU" sz="1500" b="1" dirty="0" smtClean="0">
                <a:solidFill>
                  <a:prstClr val="black"/>
                </a:solidFill>
              </a:rPr>
              <a:t>«</a:t>
            </a:r>
            <a:r>
              <a:rPr lang="ru-RU" sz="1500" b="1" dirty="0" err="1" smtClean="0">
                <a:solidFill>
                  <a:prstClr val="black"/>
                </a:solidFill>
              </a:rPr>
              <a:t>Флеш</a:t>
            </a:r>
            <a:r>
              <a:rPr lang="ru-RU" sz="1500" b="1" dirty="0" smtClean="0">
                <a:solidFill>
                  <a:prstClr val="black"/>
                </a:solidFill>
              </a:rPr>
              <a:t>-моб гостеприимства»</a:t>
            </a:r>
            <a:r>
              <a:rPr lang="ru-RU" sz="1500" dirty="0" smtClean="0">
                <a:solidFill>
                  <a:prstClr val="black"/>
                </a:solidFill>
              </a:rPr>
              <a:t> (</a:t>
            </a:r>
            <a:r>
              <a:rPr lang="ru-RU" sz="1500" dirty="0">
                <a:solidFill>
                  <a:prstClr val="black"/>
                </a:solidFill>
              </a:rPr>
              <a:t>36 </a:t>
            </a:r>
            <a:r>
              <a:rPr lang="ru-RU" sz="1500" dirty="0" smtClean="0">
                <a:solidFill>
                  <a:prstClr val="black"/>
                </a:solidFill>
              </a:rPr>
              <a:t>часов);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6. Социально-психологический </a:t>
            </a:r>
            <a:r>
              <a:rPr lang="ru-RU" sz="1500" dirty="0">
                <a:solidFill>
                  <a:prstClr val="black"/>
                </a:solidFill>
              </a:rPr>
              <a:t>танцевальный тренинг </a:t>
            </a:r>
            <a:r>
              <a:rPr lang="ru-RU" sz="1500" b="1" dirty="0">
                <a:solidFill>
                  <a:prstClr val="black"/>
                </a:solidFill>
              </a:rPr>
              <a:t>«Международный танец гостеприимства</a:t>
            </a:r>
            <a:r>
              <a:rPr lang="ru-RU" sz="1500" b="1" dirty="0" smtClean="0">
                <a:solidFill>
                  <a:prstClr val="black"/>
                </a:solidFill>
              </a:rPr>
              <a:t>»</a:t>
            </a:r>
          </a:p>
          <a:p>
            <a:r>
              <a:rPr lang="ru-RU" sz="1500" b="1" dirty="0" smtClean="0">
                <a:solidFill>
                  <a:prstClr val="black"/>
                </a:solidFill>
              </a:rPr>
              <a:t>7.</a:t>
            </a:r>
            <a:r>
              <a:rPr lang="ru-RU" sz="1500" dirty="0" smtClean="0">
                <a:solidFill>
                  <a:prstClr val="black"/>
                </a:solidFill>
              </a:rPr>
              <a:t> ЗОЖ-тренинг </a:t>
            </a:r>
            <a:r>
              <a:rPr lang="ru-RU" sz="1500" b="1" dirty="0" smtClean="0">
                <a:solidFill>
                  <a:prstClr val="black"/>
                </a:solidFill>
              </a:rPr>
              <a:t>«Пробежка с гидом»</a:t>
            </a:r>
          </a:p>
          <a:p>
            <a:r>
              <a:rPr lang="ru-RU" sz="1500" b="1" dirty="0" smtClean="0">
                <a:solidFill>
                  <a:prstClr val="black"/>
                </a:solidFill>
              </a:rPr>
              <a:t>8. </a:t>
            </a:r>
            <a:r>
              <a:rPr lang="ru-RU" sz="1500" dirty="0" smtClean="0">
                <a:solidFill>
                  <a:prstClr val="black"/>
                </a:solidFill>
              </a:rPr>
              <a:t>Инклюзивный тренинг </a:t>
            </a:r>
            <a:r>
              <a:rPr lang="ru-RU" sz="1500" b="1" dirty="0" smtClean="0">
                <a:solidFill>
                  <a:prstClr val="black"/>
                </a:solidFill>
              </a:rPr>
              <a:t>«Зоркие сердца»</a:t>
            </a:r>
            <a:endParaRPr lang="ru-RU" sz="1500" dirty="0" smtClean="0">
              <a:solidFill>
                <a:prstClr val="black"/>
              </a:solidFill>
            </a:endParaRPr>
          </a:p>
        </p:txBody>
      </p:sp>
      <p:pic>
        <p:nvPicPr>
          <p:cNvPr id="13" name="Рисунок 12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093" y="152400"/>
            <a:ext cx="1153457" cy="62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8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05076" y="30509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800411" y="1742217"/>
            <a:ext cx="4265431" cy="45744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</a:t>
            </a:r>
          </a:p>
          <a:p>
            <a:pPr marL="0" indent="0">
              <a:buNone/>
            </a:pPr>
            <a:r>
              <a:rPr lang="ru-RU" sz="2000" dirty="0" smtClean="0"/>
              <a:t>Саморазвитие </a:t>
            </a:r>
            <a:r>
              <a:rPr lang="ru-RU" sz="2000" dirty="0"/>
              <a:t>и компетенции, необходимые в современном </a:t>
            </a:r>
            <a:r>
              <a:rPr lang="ru-RU" sz="2000" b="1" dirty="0"/>
              <a:t>глобальном</a:t>
            </a:r>
            <a:r>
              <a:rPr lang="ru-RU" sz="2000" dirty="0"/>
              <a:t> </a:t>
            </a:r>
            <a:r>
              <a:rPr lang="ru-RU" sz="2000" b="1" dirty="0" smtClean="0"/>
              <a:t>мире.</a:t>
            </a:r>
          </a:p>
          <a:p>
            <a:pPr marL="0" indent="0">
              <a:buNone/>
            </a:pPr>
            <a:r>
              <a:rPr lang="ru-RU" sz="2000" b="1" dirty="0" smtClean="0"/>
              <a:t>Трудоустройство</a:t>
            </a:r>
            <a:r>
              <a:rPr lang="ru-RU" sz="2000" dirty="0" smtClean="0"/>
              <a:t> </a:t>
            </a:r>
            <a:r>
              <a:rPr lang="ru-RU" sz="2000" dirty="0"/>
              <a:t>и собственный </a:t>
            </a:r>
            <a:r>
              <a:rPr lang="ru-RU" sz="2000" dirty="0" err="1"/>
              <a:t>стартап</a:t>
            </a:r>
            <a:r>
              <a:rPr lang="ru-RU" sz="2000" dirty="0"/>
              <a:t> в самой увлекательной сфере: путешествия, события, </a:t>
            </a:r>
            <a:r>
              <a:rPr lang="ru-RU" sz="2000" dirty="0" smtClean="0"/>
              <a:t>туризм. </a:t>
            </a:r>
            <a:endParaRPr lang="ru-RU" sz="2000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2 </a:t>
            </a:r>
            <a:endParaRPr lang="ru-RU" sz="32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000" dirty="0" smtClean="0"/>
              <a:t>Друзья </a:t>
            </a:r>
            <a:r>
              <a:rPr lang="ru-RU" sz="2000" dirty="0"/>
              <a:t>из всех уголков </a:t>
            </a:r>
            <a:r>
              <a:rPr lang="ru-RU" sz="2000" dirty="0" smtClean="0"/>
              <a:t>планеты</a:t>
            </a:r>
            <a:r>
              <a:rPr lang="ru-RU" sz="2000" dirty="0"/>
              <a:t>, которые </a:t>
            </a:r>
            <a:r>
              <a:rPr lang="ru-RU" sz="2000" b="1" dirty="0"/>
              <a:t>ждут тебя в гости</a:t>
            </a:r>
            <a:r>
              <a:rPr lang="ru-RU" sz="2000" dirty="0" smtClean="0"/>
              <a:t>!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События </a:t>
            </a:r>
            <a:r>
              <a:rPr lang="ru-RU" sz="2000" dirty="0"/>
              <a:t>и путешествия, эмоции и впечатления, </a:t>
            </a:r>
            <a:r>
              <a:rPr lang="ru-RU" sz="2000" b="1" dirty="0"/>
              <a:t>яркая жизнь </a:t>
            </a:r>
            <a:r>
              <a:rPr lang="ru-RU" sz="2000" dirty="0"/>
              <a:t>в команде ярких </a:t>
            </a:r>
            <a:r>
              <a:rPr lang="ru-RU" sz="2000" dirty="0" smtClean="0"/>
              <a:t>людей!</a:t>
            </a:r>
            <a:endParaRPr lang="ru-RU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" name="Рисунок 5" descr="C:\Users\Владелец\Desktop\Ресурсный_Центр_Ставрополь\Лого\логотип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56" y="613475"/>
            <a:ext cx="1153457" cy="6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533607" y="1853773"/>
            <a:ext cx="43804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endParaRPr lang="ru-RU" sz="18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Формируя </a:t>
            </a:r>
            <a:r>
              <a:rPr lang="ru-RU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туристскую привлекательность региона, ты сам развиваешь свою территорию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30" y="3801420"/>
            <a:ext cx="4271963" cy="2403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2159" y="246441"/>
            <a:ext cx="804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latin typeface="Calibri Light" panose="020F0302020204030204"/>
              </a:rPr>
              <a:t>3 КЛЮЧЕВЫХ </a:t>
            </a:r>
            <a:r>
              <a:rPr lang="ru-RU" sz="4400" b="1" dirty="0" smtClean="0">
                <a:solidFill>
                  <a:prstClr val="black"/>
                </a:solidFill>
                <a:latin typeface="Calibri Light" panose="020F0302020204030204"/>
              </a:rPr>
              <a:t>ЭФФЕКТА ДЛЯ ВОЛОНТЕРА </a:t>
            </a:r>
            <a:r>
              <a:rPr lang="ru-RU" sz="4400" b="1" dirty="0">
                <a:solidFill>
                  <a:prstClr val="black"/>
                </a:solidFill>
                <a:latin typeface="Calibri Light" panose="020F0302020204030204"/>
              </a:rPr>
              <a:t>ГОСТЕПРИИМСТВА</a:t>
            </a:r>
          </a:p>
        </p:txBody>
      </p:sp>
    </p:spTree>
    <p:extLst>
      <p:ext uri="{BB962C8B-B14F-4D97-AF65-F5344CB8AC3E}">
        <p14:creationId xmlns:p14="http://schemas.microsoft.com/office/powerpoint/2010/main" val="17342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6" y="1076768"/>
            <a:ext cx="3366691" cy="47476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1237" y="4870348"/>
            <a:ext cx="642573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Методическое </a:t>
            </a:r>
            <a:r>
              <a:rPr lang="ru-RU" b="1" dirty="0">
                <a:solidFill>
                  <a:prstClr val="black"/>
                </a:solidFill>
              </a:rPr>
              <a:t>пособие по развитию направления </a:t>
            </a:r>
            <a:r>
              <a:rPr lang="ru-RU" dirty="0" smtClean="0">
                <a:solidFill>
                  <a:prstClr val="black"/>
                </a:solidFill>
              </a:rPr>
              <a:t>«ДОБРОВОЛЬЧЕСТВО </a:t>
            </a:r>
            <a:r>
              <a:rPr lang="ru-RU" dirty="0">
                <a:solidFill>
                  <a:prstClr val="black"/>
                </a:solidFill>
              </a:rPr>
              <a:t>В СФЕРЕ </a:t>
            </a:r>
            <a:r>
              <a:rPr lang="ru-RU" dirty="0" smtClean="0">
                <a:solidFill>
                  <a:prstClr val="black"/>
                </a:solidFill>
              </a:rPr>
              <a:t>ГОСТЕПРИИМСТВА» на </a:t>
            </a:r>
            <a:r>
              <a:rPr lang="en-US" dirty="0">
                <a:solidFill>
                  <a:prstClr val="black"/>
                </a:solidFill>
              </a:rPr>
              <a:t>Dobro</a:t>
            </a:r>
            <a:r>
              <a:rPr lang="ru-RU" dirty="0">
                <a:solidFill>
                  <a:prstClr val="black"/>
                </a:solidFill>
              </a:rPr>
              <a:t>.</a:t>
            </a:r>
            <a:r>
              <a:rPr lang="en-US" dirty="0" err="1">
                <a:solidFill>
                  <a:prstClr val="black"/>
                </a:solidFill>
              </a:rPr>
              <a:t>ru</a:t>
            </a:r>
            <a:r>
              <a:rPr lang="ru-RU" dirty="0">
                <a:solidFill>
                  <a:prstClr val="black"/>
                </a:solidFill>
              </a:rPr>
              <a:t>: </a:t>
            </a:r>
            <a:r>
              <a:rPr lang="ru-RU" sz="1400" b="1" u="sng" dirty="0" smtClean="0">
                <a:solidFill>
                  <a:prstClr val="black"/>
                </a:solidFill>
                <a:hlinkClick r:id="rId3"/>
              </a:rPr>
              <a:t>https</a:t>
            </a:r>
            <a:r>
              <a:rPr lang="ru-RU" sz="1400" b="1" u="sng" dirty="0">
                <a:solidFill>
                  <a:prstClr val="black"/>
                </a:solidFill>
                <a:hlinkClick r:id="rId3"/>
              </a:rPr>
              <a:t>://edu.dobro.ru/upload/uf/dca/dca621be767b50098e6eb6fd767bd1d4.pdf</a:t>
            </a:r>
            <a:endParaRPr lang="ru-RU" sz="1400" b="1" u="sng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Обучающие программы для волонтеров на сайте: </a:t>
            </a:r>
            <a:r>
              <a:rPr lang="ru-RU" sz="1400" b="1" u="sng" dirty="0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4"/>
              </a:rPr>
              <a:t>https://welcomevolunteer</a:t>
            </a:r>
            <a:r>
              <a:rPr lang="en-US" sz="1400" b="1" u="sng" dirty="0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4"/>
              </a:rPr>
              <a:t>.</a:t>
            </a:r>
            <a:r>
              <a:rPr lang="en-US" sz="1400" b="1" u="sng" dirty="0" err="1">
                <a:solidFill>
                  <a:srgbClr val="0000FF"/>
                </a:solidFill>
                <a:ea typeface="TimesNewRomanPSMT"/>
                <a:cs typeface="Calibri" panose="020F0502020204030204" pitchFamily="34" charset="0"/>
                <a:hlinkClick r:id="rId4"/>
              </a:rPr>
              <a:t>ru</a:t>
            </a:r>
            <a:r>
              <a:rPr lang="ru-RU" sz="1400" b="1" dirty="0">
                <a:solidFill>
                  <a:prstClr val="black"/>
                </a:solidFill>
                <a:ea typeface="TimesNewRomanPSMT"/>
                <a:cs typeface="Calibri" panose="020F0502020204030204" pitchFamily="34" charset="0"/>
              </a:rPr>
              <a:t> </a:t>
            </a:r>
            <a:endParaRPr lang="ru-RU" sz="1400" b="1" dirty="0">
              <a:solidFill>
                <a:prstClr val="black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b="1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Обучающие программы для волонтеров на </a:t>
            </a:r>
            <a:r>
              <a:rPr lang="en-US" b="1" dirty="0" err="1" smtClean="0">
                <a:solidFill>
                  <a:prstClr val="black"/>
                </a:solidFill>
              </a:rPr>
              <a:t>Youtube</a:t>
            </a:r>
            <a:r>
              <a:rPr lang="ru-RU" b="1" dirty="0" smtClean="0">
                <a:solidFill>
                  <a:prstClr val="black"/>
                </a:solidFill>
              </a:rPr>
              <a:t>:</a:t>
            </a:r>
            <a:r>
              <a:rPr lang="ru-RU" b="1" u="sng" dirty="0" smtClean="0">
                <a:solidFill>
                  <a:prstClr val="black"/>
                </a:solidFill>
              </a:rPr>
              <a:t> </a:t>
            </a:r>
            <a:endParaRPr lang="ru-RU" b="1" u="sng" dirty="0">
              <a:solidFill>
                <a:prstClr val="black"/>
              </a:solidFill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https://www.youtube.com/</a:t>
            </a:r>
            <a:r>
              <a:rPr lang="ru-RU" sz="1400" b="1" dirty="0" err="1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ВолонтерыГостеприимства</a:t>
            </a:r>
            <a:r>
              <a:rPr lang="ru-RU" sz="1400" b="1" dirty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167" y="211230"/>
            <a:ext cx="3317817" cy="4653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912" y="211230"/>
            <a:ext cx="3029856" cy="4653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9" y="106762"/>
            <a:ext cx="2831422" cy="995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99" y="106762"/>
            <a:ext cx="896762" cy="995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810" y="4926245"/>
            <a:ext cx="2948405" cy="18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09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407368" y="620688"/>
            <a:ext cx="8944108" cy="4630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573699" y="639481"/>
            <a:ext cx="8777777" cy="313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dirty="0">
                <a:latin typeface="Montserrat"/>
              </a:rPr>
              <a:t>МЫ В СОЦ.СЕТЯХ </a:t>
            </a:r>
            <a:r>
              <a:rPr lang="en-US" sz="1900" b="1" dirty="0">
                <a:latin typeface="Montserrat"/>
              </a:rPr>
              <a:t> </a:t>
            </a:r>
            <a:r>
              <a:rPr lang="en-US" sz="2200" b="1" dirty="0">
                <a:latin typeface="Calibri Light"/>
              </a:rPr>
              <a:t>#</a:t>
            </a:r>
            <a:r>
              <a:rPr lang="ru-RU" sz="2200" b="1" dirty="0" err="1">
                <a:latin typeface="Calibri Light"/>
              </a:rPr>
              <a:t>ВолонтерыГостеприимства</a:t>
            </a:r>
            <a:r>
              <a:rPr lang="en-US" sz="2200" b="1" dirty="0">
                <a:latin typeface="Calibri Light"/>
              </a:rPr>
              <a:t> </a:t>
            </a:r>
            <a:r>
              <a:rPr lang="ru-RU" sz="2200" b="1" dirty="0">
                <a:latin typeface="Calibri Light"/>
              </a:rPr>
              <a:t> </a:t>
            </a:r>
            <a:r>
              <a:rPr lang="en-US" sz="2200" b="1" dirty="0">
                <a:latin typeface="Calibri Light"/>
              </a:rPr>
              <a:t>#</a:t>
            </a:r>
            <a:r>
              <a:rPr lang="en-US" sz="2200" b="1" dirty="0">
                <a:latin typeface="Calibri Light"/>
                <a:ea typeface="TimesNewRomanPSMT"/>
                <a:cs typeface="Calibri"/>
              </a:rPr>
              <a:t>W</a:t>
            </a:r>
            <a:r>
              <a:rPr lang="ru-RU" sz="2200" b="1" dirty="0" err="1">
                <a:latin typeface="Calibri Light"/>
                <a:ea typeface="TimesNewRomanPSMT"/>
                <a:cs typeface="Calibri"/>
              </a:rPr>
              <a:t>elcome</a:t>
            </a:r>
            <a:r>
              <a:rPr lang="en-US" sz="2200" b="1" dirty="0">
                <a:latin typeface="Calibri Light"/>
                <a:ea typeface="TimesNewRomanPSMT"/>
                <a:cs typeface="Calibri"/>
              </a:rPr>
              <a:t>V</a:t>
            </a:r>
            <a:r>
              <a:rPr lang="ru-RU" sz="2200" b="1" dirty="0" err="1">
                <a:latin typeface="Calibri Light"/>
                <a:ea typeface="TimesNewRomanPSMT"/>
                <a:cs typeface="Calibri"/>
              </a:rPr>
              <a:t>olunteer</a:t>
            </a:r>
            <a:endParaRPr lang="ru-RU" sz="2200" b="1" dirty="0">
              <a:latin typeface="Calibri Light"/>
              <a:ea typeface="Times New Roman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900" b="1" dirty="0">
              <a:latin typeface="Montserrat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47573" y="1915633"/>
            <a:ext cx="1409700" cy="1409700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38237" y="3325334"/>
            <a:ext cx="1409700" cy="1409700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 bwMode="auto">
          <a:xfrm>
            <a:off x="6523886" y="3188071"/>
            <a:ext cx="92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события</a:t>
            </a:r>
          </a:p>
        </p:txBody>
      </p:sp>
      <p:sp>
        <p:nvSpPr>
          <p:cNvPr id="9" name="TextBox 10"/>
          <p:cNvSpPr txBox="1"/>
          <p:nvPr/>
        </p:nvSpPr>
        <p:spPr bwMode="auto">
          <a:xfrm>
            <a:off x="6490634" y="4561078"/>
            <a:ext cx="959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обучение</a:t>
            </a:r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13007" y="1958487"/>
            <a:ext cx="1366846" cy="1366846"/>
          </a:xfrm>
          <a:prstGeom prst="rect">
            <a:avLst/>
          </a:prstGeom>
        </p:spPr>
      </p:pic>
      <p:sp>
        <p:nvSpPr>
          <p:cNvPr id="11" name="TextBox 12"/>
          <p:cNvSpPr txBox="1"/>
          <p:nvPr/>
        </p:nvSpPr>
        <p:spPr bwMode="auto">
          <a:xfrm>
            <a:off x="10517368" y="3184013"/>
            <a:ext cx="118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ютуб (акции)</a:t>
            </a:r>
          </a:p>
        </p:txBody>
      </p:sp>
      <p:pic>
        <p:nvPicPr>
          <p:cNvPr id="12" name="Рисунок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0715" y="4894614"/>
            <a:ext cx="1882115" cy="1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Dell-User\Pictures\c1IiAeAWZeM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108466" y="4943008"/>
            <a:ext cx="1471953" cy="98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63254" y="4996887"/>
            <a:ext cx="1393148" cy="92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129;p7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10009248" y="4971948"/>
            <a:ext cx="1945178" cy="97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144;p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9934432" y="577097"/>
            <a:ext cx="2108234" cy="125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030987" y="5021232"/>
            <a:ext cx="1393003" cy="92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757794" y="5021230"/>
            <a:ext cx="1382161" cy="92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25" descr="C:\Users\Владелец\Downloads\WhatsApp Image 2019-11-25 at 23.58.56 (1).jpeg"/>
          <p:cNvPicPr/>
          <p:nvPr/>
        </p:nvPicPr>
        <p:blipFill>
          <a:blip r:embed="rId12"/>
          <a:stretch/>
        </p:blipFill>
        <p:spPr bwMode="auto">
          <a:xfrm>
            <a:off x="8804256" y="5028302"/>
            <a:ext cx="1323213" cy="89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Объект 2"/>
          <p:cNvPicPr/>
          <p:nvPr/>
        </p:nvPicPr>
        <p:blipFill>
          <a:blip r:embed="rId13"/>
          <a:stretch/>
        </p:blipFill>
        <p:spPr bwMode="auto">
          <a:xfrm>
            <a:off x="7325438" y="5021230"/>
            <a:ext cx="1616549" cy="92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1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452660" y="3425477"/>
            <a:ext cx="1287540" cy="1287540"/>
          </a:xfrm>
          <a:prstGeom prst="rect">
            <a:avLst/>
          </a:prstGeom>
        </p:spPr>
      </p:pic>
      <p:sp>
        <p:nvSpPr>
          <p:cNvPr id="22" name="TextBox 30"/>
          <p:cNvSpPr txBox="1"/>
          <p:nvPr/>
        </p:nvSpPr>
        <p:spPr bwMode="auto">
          <a:xfrm>
            <a:off x="10591820" y="4581417"/>
            <a:ext cx="1083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методичка</a:t>
            </a:r>
          </a:p>
        </p:txBody>
      </p:sp>
      <p:pic>
        <p:nvPicPr>
          <p:cNvPr id="23" name="Google Shape;348;p18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7589133" y="1975107"/>
            <a:ext cx="2886670" cy="276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2"/>
          <p:cNvSpPr/>
          <p:nvPr/>
        </p:nvSpPr>
        <p:spPr bwMode="auto">
          <a:xfrm>
            <a:off x="482260" y="171086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600">
              <a:solidFill>
                <a:prstClr val="black"/>
              </a:solidFill>
              <a:latin typeface="Calibri Light"/>
              <a:ea typeface="TimesNewRomanPSMT"/>
              <a:cs typeface="Calibri"/>
            </a:endParaRPr>
          </a:p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Instagram Волонтеры Гостеприимства | welcomevolunteer</a:t>
            </a:r>
            <a:endParaRPr lang="ru-RU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16" tooltip="https://www.instagram.com/welcomevolunteer/"/>
              </a:rPr>
              <a:t>https://www.instagram.com/welcomevolunteerkbr/</a:t>
            </a:r>
            <a:endParaRPr/>
          </a:p>
          <a:p>
            <a:pPr>
              <a:defRPr/>
            </a:pPr>
            <a:r>
              <a:rPr lang="ru-RU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16" tooltip="https://www.instagram.com/welcomevolunteer/"/>
              </a:rPr>
              <a:t>https://www.instagram.com/welcomevolunteer/</a:t>
            </a:r>
            <a:endParaRPr lang="en-US" sz="1600" u="sng">
              <a:solidFill>
                <a:srgbClr val="0000FF"/>
              </a:solidFill>
              <a:latin typeface="Calibri Light"/>
              <a:ea typeface="TimesNewRomanPSMT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 New Roman"/>
                <a:cs typeface="Calibri"/>
                <a:hlinkClick r:id="rId17" tooltip="https://www.instagram.com/welcomevolunteertmn/"/>
              </a:rPr>
              <a:t>https://www.instagram.com/welcomevolunteertmn/</a:t>
            </a:r>
            <a:endParaRPr lang="en-US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Vkontakte Волонтеры Гостеприимства | welcomevolunteer</a:t>
            </a:r>
            <a:endParaRPr lang="ru-RU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ru-RU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18" tooltip="https://vk.com/welcomevolunteer"/>
              </a:rPr>
              <a:t>https://vk.com/welcomevolunteer</a:t>
            </a: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 </a:t>
            </a: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 New Roman"/>
                <a:cs typeface="Calibri"/>
                <a:hlinkClick r:id="rId19" tooltip="https://vk.com/welcomevolunteerpskov"/>
              </a:rPr>
              <a:t>https://vk.com/welcomevolunteerpskov</a:t>
            </a:r>
            <a:endParaRPr lang="en-US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 New Roman"/>
                <a:cs typeface="Calibri"/>
                <a:hlinkClick r:id="rId20" tooltip="https://vk.com/dobro_dmvo"/>
              </a:rPr>
              <a:t>https://vk.com/dobro_dmvo</a:t>
            </a:r>
            <a:endParaRPr lang="en-US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Facebook Волонтеры гостеприимства | @WelcomeVolunteerRU </a:t>
            </a:r>
            <a:endParaRPr lang="en-US" sz="1600">
              <a:solidFill>
                <a:prstClr val="black"/>
              </a:solidFill>
              <a:latin typeface="Calibri Light"/>
              <a:ea typeface="TimesNewRomanPSMT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NewRomanPSMT"/>
                <a:cs typeface="Calibri"/>
                <a:hlinkClick r:id="rId21" tooltip="https://www.facebook.com/WelcomeVolunteerRU"/>
              </a:rPr>
              <a:t>https://www.facebook.com/profile.php?id=100008318076612</a:t>
            </a:r>
            <a:endParaRPr/>
          </a:p>
          <a:p>
            <a:pPr>
              <a:defRPr/>
            </a:pPr>
            <a:r>
              <a:rPr lang="ru-RU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21" tooltip="https://www.facebook.com/WelcomeVolunteerRU"/>
              </a:rPr>
              <a:t>https://www.facebook.com/WelcomeVolunteerRU</a:t>
            </a:r>
            <a:endParaRPr lang="ru-RU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</p:txBody>
      </p:sp>
      <p:sp>
        <p:nvSpPr>
          <p:cNvPr id="25" name="Прямоугольник 23"/>
          <p:cNvSpPr/>
          <p:nvPr/>
        </p:nvSpPr>
        <p:spPr bwMode="auto">
          <a:xfrm>
            <a:off x="573699" y="11326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latin typeface="Calibri Light"/>
              </a:rPr>
              <a:t>Песня </a:t>
            </a:r>
            <a:r>
              <a:rPr lang="en-US" b="1" dirty="0" smtClean="0">
                <a:latin typeface="Calibri Light"/>
              </a:rPr>
              <a:t>Go!</a:t>
            </a:r>
            <a:r>
              <a:rPr lang="ru-RU" b="1" dirty="0" smtClean="0">
                <a:latin typeface="Calibri Light"/>
              </a:rPr>
              <a:t> («</a:t>
            </a:r>
            <a:r>
              <a:rPr lang="ru-RU" b="1" dirty="0">
                <a:latin typeface="Calibri Light"/>
              </a:rPr>
              <a:t>Волонтеры Гостеприимства</a:t>
            </a:r>
            <a:r>
              <a:rPr lang="ru-RU" b="1" dirty="0" smtClean="0">
                <a:latin typeface="Calibri Light"/>
              </a:rPr>
              <a:t>»)</a:t>
            </a:r>
            <a:r>
              <a:rPr lang="ru-RU" dirty="0" smtClean="0">
                <a:latin typeface="Calibri Light"/>
              </a:rPr>
              <a:t> по ссылке:</a:t>
            </a:r>
          </a:p>
          <a:p>
            <a:pPr>
              <a:defRPr/>
            </a:pPr>
            <a:r>
              <a:rPr lang="en-US" dirty="0">
                <a:latin typeface="Calibri Light"/>
                <a:hlinkClick r:id="rId22"/>
              </a:rPr>
              <a:t>https://</a:t>
            </a:r>
            <a:r>
              <a:rPr lang="en-US" dirty="0" smtClean="0">
                <a:latin typeface="Calibri Light"/>
                <a:hlinkClick r:id="rId22"/>
              </a:rPr>
              <a:t>vk.com/audio-2001928508_95928508</a:t>
            </a:r>
            <a:r>
              <a:rPr lang="ru-RU" dirty="0" smtClean="0">
                <a:latin typeface="Calibri Light"/>
              </a:rPr>
              <a:t> </a:t>
            </a:r>
            <a:r>
              <a:rPr lang="ru-RU" dirty="0">
                <a:latin typeface="Calibri Light"/>
              </a:rPr>
              <a:t> </a:t>
            </a:r>
            <a:endParaRPr lang="ru-RU" sz="1600" dirty="0">
              <a:solidFill>
                <a:prstClr val="black"/>
              </a:solidFill>
              <a:latin typeface="Calibri Light"/>
              <a:ea typeface="TimesNewRomanPSMT"/>
              <a:cs typeface="Calibri"/>
            </a:endParaRPr>
          </a:p>
        </p:txBody>
      </p:sp>
      <p:sp>
        <p:nvSpPr>
          <p:cNvPr id="26" name="TextBox 24"/>
          <p:cNvSpPr txBox="1"/>
          <p:nvPr/>
        </p:nvSpPr>
        <p:spPr bwMode="auto">
          <a:xfrm>
            <a:off x="6247573" y="1159462"/>
            <a:ext cx="317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/>
              <a:t>Премьера песни  </a:t>
            </a:r>
            <a:r>
              <a:rPr lang="ru-RU" dirty="0"/>
              <a:t>состоялась </a:t>
            </a:r>
            <a:endParaRPr lang="en-US" dirty="0"/>
          </a:p>
          <a:p>
            <a:pPr>
              <a:defRPr/>
            </a:pPr>
            <a:r>
              <a:rPr lang="ru-RU" dirty="0"/>
              <a:t>13 сентября 2021 года!</a:t>
            </a:r>
          </a:p>
        </p:txBody>
      </p:sp>
    </p:spTree>
    <p:extLst>
      <p:ext uri="{BB962C8B-B14F-4D97-AF65-F5344CB8AC3E}">
        <p14:creationId xmlns:p14="http://schemas.microsoft.com/office/powerpoint/2010/main" val="4090995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79604" y="4669624"/>
            <a:ext cx="1086663" cy="2059240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64132" y="850248"/>
            <a:ext cx="1198881" cy="234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07853" y="892248"/>
            <a:ext cx="1539364" cy="284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76243" y="907412"/>
            <a:ext cx="1127318" cy="206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3921" y="892248"/>
            <a:ext cx="1545721" cy="284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3489239" y="0"/>
            <a:ext cx="11360800" cy="763600"/>
          </a:xfrm>
        </p:spPr>
        <p:txBody>
          <a:bodyPr/>
          <a:lstStyle/>
          <a:p>
            <a:pPr>
              <a:defRPr/>
            </a:pPr>
            <a:r>
              <a:rPr lang="ru-RU" b="1">
                <a:latin typeface="Calibri"/>
              </a:rPr>
              <a:t>Команда проекта:</a:t>
            </a:r>
          </a:p>
        </p:txBody>
      </p:sp>
      <p:sp>
        <p:nvSpPr>
          <p:cNvPr id="11" name="Прямоугольник 6"/>
          <p:cNvSpPr/>
          <p:nvPr/>
        </p:nvSpPr>
        <p:spPr bwMode="auto">
          <a:xfrm>
            <a:off x="6215464" y="2756145"/>
            <a:ext cx="1230366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Мсоева Римма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в РСО-Алания</a:t>
            </a:r>
          </a:p>
        </p:txBody>
      </p:sp>
      <p:pic>
        <p:nvPicPr>
          <p:cNvPr id="12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370440" y="4239079"/>
            <a:ext cx="1107391" cy="206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8"/>
          <p:cNvSpPr/>
          <p:nvPr/>
        </p:nvSpPr>
        <p:spPr bwMode="auto">
          <a:xfrm>
            <a:off x="4495077" y="5988720"/>
            <a:ext cx="140164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Кочесокова Зара</a:t>
            </a:r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КБР</a:t>
            </a:r>
            <a:endParaRPr lang="ru-RU" sz="1100">
              <a:solidFill>
                <a:prstClr val="black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 bwMode="auto">
          <a:xfrm>
            <a:off x="2853872" y="3598431"/>
            <a:ext cx="18797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SzPts val="1100"/>
              <a:defRPr/>
            </a:pPr>
            <a:r>
              <a:rPr lang="ru-RU" sz="1600" b="1">
                <a:solidFill>
                  <a:prstClr val="black"/>
                </a:solidFill>
                <a:ea typeface="Times New Roman"/>
                <a:cs typeface="Calibri"/>
              </a:rPr>
              <a:t>Гедугова Джуна</a:t>
            </a:r>
          </a:p>
          <a:p>
            <a:pPr>
              <a:buSzPts val="1100"/>
              <a:defRPr/>
            </a:pPr>
            <a:r>
              <a:rPr lang="ru-RU" sz="1100" b="1">
                <a:solidFill>
                  <a:prstClr val="black"/>
                </a:solidFill>
                <a:latin typeface="Calibri Light"/>
                <a:ea typeface="Times New Roman"/>
                <a:cs typeface="Calibri"/>
              </a:rPr>
              <a:t>Координатор</a:t>
            </a:r>
            <a:endParaRPr/>
          </a:p>
          <a:p>
            <a:pPr>
              <a:buSzPts val="1100"/>
              <a:defRPr/>
            </a:pPr>
            <a:r>
              <a:rPr lang="ru-RU" sz="1100" b="1">
                <a:solidFill>
                  <a:prstClr val="black"/>
                </a:solidFill>
                <a:latin typeface="Calibri Light"/>
                <a:ea typeface="Times New Roman"/>
                <a:cs typeface="Calibri"/>
              </a:rPr>
              <a:t>в Ставропольском крае </a:t>
            </a:r>
          </a:p>
          <a:p>
            <a:pPr>
              <a:buSzPts val="1100"/>
              <a:defRPr/>
            </a:pPr>
            <a:r>
              <a:rPr lang="ru-RU" sz="1100" b="1">
                <a:solidFill>
                  <a:prstClr val="black"/>
                </a:solidFill>
                <a:latin typeface="Calibri Light"/>
                <a:ea typeface="Times New Roman"/>
                <a:cs typeface="Calibri"/>
              </a:rPr>
              <a:t>Куратор международного направления</a:t>
            </a:r>
          </a:p>
        </p:txBody>
      </p:sp>
      <p:sp>
        <p:nvSpPr>
          <p:cNvPr id="15" name="TextBox 12"/>
          <p:cNvSpPr txBox="1"/>
          <p:nvPr/>
        </p:nvSpPr>
        <p:spPr bwMode="auto">
          <a:xfrm>
            <a:off x="290286" y="3598431"/>
            <a:ext cx="244849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</a:rPr>
              <a:t>Козак Елена</a:t>
            </a:r>
            <a:endParaRPr dirty="0"/>
          </a:p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Автор, </a:t>
            </a:r>
            <a:r>
              <a:rPr lang="ru-RU" sz="1400" dirty="0" smtClean="0">
                <a:solidFill>
                  <a:prstClr val="black"/>
                </a:solidFill>
              </a:rPr>
              <a:t>руководитель проекта </a:t>
            </a:r>
            <a:endParaRPr dirty="0"/>
          </a:p>
          <a:p>
            <a:pPr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т.89097658699 </a:t>
            </a:r>
            <a:r>
              <a:rPr lang="en-US" sz="1400" dirty="0">
                <a:solidFill>
                  <a:prstClr val="black"/>
                </a:solidFill>
              </a:rPr>
              <a:t>kozak@avcrf.ru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6" name="Рисунок 1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647813" y="892248"/>
            <a:ext cx="1081883" cy="220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7"/>
          <p:cNvSpPr/>
          <p:nvPr/>
        </p:nvSpPr>
        <p:spPr bwMode="auto">
          <a:xfrm>
            <a:off x="4404526" y="2930549"/>
            <a:ext cx="1711601" cy="692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solidFill>
                  <a:prstClr val="black"/>
                </a:solidFill>
              </a:rPr>
              <a:t>Янкова Гинка </a:t>
            </a:r>
            <a:endParaRPr/>
          </a:p>
          <a:p>
            <a:pPr>
              <a:defRPr/>
            </a:pPr>
            <a:r>
              <a:rPr lang="ru-RU" sz="1200">
                <a:solidFill>
                  <a:prstClr val="black"/>
                </a:solidFill>
              </a:rPr>
              <a:t>Future Team Bulgaria</a:t>
            </a:r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Болгарии</a:t>
            </a:r>
          </a:p>
        </p:txBody>
      </p:sp>
      <p:sp>
        <p:nvSpPr>
          <p:cNvPr id="18" name="Прямоугольник 19"/>
          <p:cNvSpPr/>
          <p:nvPr/>
        </p:nvSpPr>
        <p:spPr bwMode="auto">
          <a:xfrm>
            <a:off x="9194816" y="2974798"/>
            <a:ext cx="1263037" cy="611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ru-RU" sz="1100">
              <a:solidFill>
                <a:prstClr val="black"/>
              </a:solidFill>
            </a:endParaRPr>
          </a:p>
        </p:txBody>
      </p:sp>
      <p:sp>
        <p:nvSpPr>
          <p:cNvPr id="19" name="Прямоугольник 2"/>
          <p:cNvSpPr/>
          <p:nvPr/>
        </p:nvSpPr>
        <p:spPr bwMode="auto">
          <a:xfrm>
            <a:off x="9151495" y="3013478"/>
            <a:ext cx="14083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/>
              <a:t>Зеленцова Анна</a:t>
            </a:r>
            <a:endParaRPr/>
          </a:p>
          <a:p>
            <a:pPr>
              <a:defRPr/>
            </a:pPr>
            <a:r>
              <a:rPr lang="ru-RU" sz="1100" b="1"/>
              <a:t>Координатор </a:t>
            </a:r>
            <a:endParaRPr/>
          </a:p>
          <a:p>
            <a:pPr>
              <a:defRPr/>
            </a:pPr>
            <a:r>
              <a:rPr lang="ru-RU" sz="1100" b="1"/>
              <a:t>в Томской области</a:t>
            </a:r>
          </a:p>
        </p:txBody>
      </p:sp>
      <p:pic>
        <p:nvPicPr>
          <p:cNvPr id="20" name="Рисунок 1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530282" y="880004"/>
            <a:ext cx="1181476" cy="229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 bwMode="auto">
          <a:xfrm>
            <a:off x="7567382" y="2949696"/>
            <a:ext cx="1493721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Палеев Антон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Тюменской области куратор по УФО</a:t>
            </a:r>
            <a:endParaRPr lang="ru-RU" sz="1100">
              <a:solidFill>
                <a:prstClr val="black"/>
              </a:solidFill>
            </a:endParaRPr>
          </a:p>
        </p:txBody>
      </p:sp>
      <p:pic>
        <p:nvPicPr>
          <p:cNvPr id="22" name="Рисунок 13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512363" y="3950317"/>
            <a:ext cx="1097479" cy="2145323"/>
          </a:xfrm>
          <a:prstGeom prst="rect">
            <a:avLst/>
          </a:prstGeom>
        </p:spPr>
      </p:pic>
      <p:sp>
        <p:nvSpPr>
          <p:cNvPr id="23" name="Прямоугольник 21"/>
          <p:cNvSpPr/>
          <p:nvPr/>
        </p:nvSpPr>
        <p:spPr bwMode="auto">
          <a:xfrm>
            <a:off x="8601467" y="5991853"/>
            <a:ext cx="140164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Фуганов Артем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Санкт-Петербурге</a:t>
            </a:r>
            <a:endParaRPr lang="ru-RU" sz="1100">
              <a:solidFill>
                <a:prstClr val="black"/>
              </a:solidFill>
            </a:endParaRPr>
          </a:p>
        </p:txBody>
      </p:sp>
      <p:sp>
        <p:nvSpPr>
          <p:cNvPr id="24" name="Прямоугольник 24"/>
          <p:cNvSpPr/>
          <p:nvPr/>
        </p:nvSpPr>
        <p:spPr bwMode="auto">
          <a:xfrm>
            <a:off x="2979312" y="5783187"/>
            <a:ext cx="1401645" cy="93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" sz="1100" b="1" dirty="0">
                <a:solidFill>
                  <a:prstClr val="black"/>
                </a:solidFill>
              </a:rPr>
              <a:t>Mohammed Ihsan </a:t>
            </a:r>
            <a:endParaRPr lang="ru-RU" sz="1100" b="1" dirty="0"/>
          </a:p>
          <a:p>
            <a:pPr>
              <a:defRPr/>
            </a:pPr>
            <a:r>
              <a:rPr lang="ru-RU" sz="1100" b="1" dirty="0" err="1">
                <a:solidFill>
                  <a:prstClr val="black"/>
                </a:solidFill>
              </a:rPr>
              <a:t>Амбассадор</a:t>
            </a:r>
            <a:r>
              <a:rPr lang="ru-RU" sz="1100" b="1" dirty="0">
                <a:solidFill>
                  <a:prstClr val="black"/>
                </a:solidFill>
              </a:rPr>
              <a:t>, куратор международных проектов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25" name="Рисунок 25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956756" y="3835542"/>
            <a:ext cx="1206141" cy="214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7"/>
          <p:cNvSpPr/>
          <p:nvPr/>
        </p:nvSpPr>
        <p:spPr bwMode="auto">
          <a:xfrm>
            <a:off x="10184995" y="5765422"/>
            <a:ext cx="196407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Рахманова Кристина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Забайкалье, куратор по ДВФО</a:t>
            </a:r>
            <a:endParaRPr lang="ru-RU" sz="1100">
              <a:solidFill>
                <a:prstClr val="black"/>
              </a:solidFill>
            </a:endParaRPr>
          </a:p>
        </p:txBody>
      </p:sp>
      <p:pic>
        <p:nvPicPr>
          <p:cNvPr id="27" name="Рисунок 4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953430" y="3736819"/>
            <a:ext cx="1042103" cy="1849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6"/>
          <p:cNvSpPr/>
          <p:nvPr/>
        </p:nvSpPr>
        <p:spPr bwMode="auto">
          <a:xfrm>
            <a:off x="7236387" y="5207196"/>
            <a:ext cx="140164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Сухарева Надежда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Псковской области</a:t>
            </a:r>
            <a:endParaRPr lang="ru-RU" sz="1100">
              <a:solidFill>
                <a:prstClr val="black"/>
              </a:solidFill>
            </a:endParaRPr>
          </a:p>
        </p:txBody>
      </p:sp>
      <p:pic>
        <p:nvPicPr>
          <p:cNvPr id="29" name="Рисунок 10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466242" y="852249"/>
            <a:ext cx="1163783" cy="224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 bwMode="auto">
          <a:xfrm>
            <a:off x="10668694" y="2974798"/>
            <a:ext cx="1480375" cy="611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ru-RU" sz="110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0628895" y="2975598"/>
            <a:ext cx="163930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/>
              <a:t>Астахова Катя</a:t>
            </a:r>
            <a:endParaRPr/>
          </a:p>
          <a:p>
            <a:pPr>
              <a:defRPr/>
            </a:pPr>
            <a:r>
              <a:rPr lang="ru-RU" sz="1100" b="1"/>
              <a:t>Координатор </a:t>
            </a:r>
            <a:endParaRPr/>
          </a:p>
          <a:p>
            <a:pPr>
              <a:defRPr/>
            </a:pPr>
            <a:r>
              <a:rPr lang="ru-RU" sz="1100" b="1"/>
              <a:t>в Севастополе, Крыму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rcRect l="10572" t="2882" r="29379" b="-2882"/>
          <a:stretch/>
        </p:blipFill>
        <p:spPr bwMode="auto">
          <a:xfrm>
            <a:off x="5758817" y="3950317"/>
            <a:ext cx="985098" cy="213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 bwMode="auto">
          <a:xfrm>
            <a:off x="6147199" y="5904081"/>
            <a:ext cx="129185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Логунова Дарья</a:t>
            </a:r>
            <a:endParaRPr/>
          </a:p>
          <a:p>
            <a:pPr>
              <a:defRPr/>
            </a:pPr>
            <a:r>
              <a:rPr lang="ru-RU" sz="1100" b="1">
                <a:solidFill>
                  <a:prstClr val="black"/>
                </a:solidFill>
              </a:rPr>
              <a:t>Координатор в Ярославской обл.</a:t>
            </a:r>
            <a:endParaRPr lang="ru-RU" sz="1100">
              <a:solidFill>
                <a:prstClr val="black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21" y="54051"/>
            <a:ext cx="2524943" cy="1168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t="3386" r="34891"/>
          <a:stretch/>
        </p:blipFill>
        <p:spPr>
          <a:xfrm>
            <a:off x="1113579" y="4501639"/>
            <a:ext cx="1098101" cy="1790296"/>
          </a:xfrm>
          <a:prstGeom prst="rect">
            <a:avLst/>
          </a:prstGeom>
        </p:spPr>
      </p:pic>
      <p:sp>
        <p:nvSpPr>
          <p:cNvPr id="35" name="Прямоугольник 24"/>
          <p:cNvSpPr/>
          <p:nvPr/>
        </p:nvSpPr>
        <p:spPr bwMode="auto">
          <a:xfrm>
            <a:off x="1428819" y="5867825"/>
            <a:ext cx="140164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</a:rPr>
              <a:t>Максим </a:t>
            </a:r>
            <a:r>
              <a:rPr lang="ru-RU" sz="1100" b="1" dirty="0" err="1" smtClean="0">
                <a:solidFill>
                  <a:prstClr val="black"/>
                </a:solidFill>
              </a:rPr>
              <a:t>Кустовр</a:t>
            </a:r>
            <a:r>
              <a:rPr lang="ru-RU" sz="1100" b="1" dirty="0">
                <a:solidFill>
                  <a:prstClr val="black"/>
                </a:solidFill>
              </a:rPr>
              <a:t>, </a:t>
            </a:r>
            <a:r>
              <a:rPr lang="ru-RU" sz="1100" b="1" dirty="0" err="1" smtClean="0">
                <a:solidFill>
                  <a:prstClr val="black"/>
                </a:solidFill>
              </a:rPr>
              <a:t>тим</a:t>
            </a:r>
            <a:r>
              <a:rPr lang="ru-RU" sz="1100" b="1" dirty="0" smtClean="0">
                <a:solidFill>
                  <a:prstClr val="black"/>
                </a:solidFill>
              </a:rPr>
              <a:t>-лидер школьных проектов</a:t>
            </a:r>
            <a:endParaRPr lang="ru-RU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2192000" cy="6752070"/>
            <a:chOff x="0" y="12"/>
            <a:chExt cx="12192000" cy="6752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2192000" cy="57082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71721" y="5403342"/>
              <a:ext cx="7710678" cy="1348740"/>
            </a:xfrm>
            <a:custGeom>
              <a:avLst/>
              <a:gdLst/>
              <a:ahLst/>
              <a:cxnLst/>
              <a:rect l="l" t="t" r="r" b="b"/>
              <a:pathLst>
                <a:path w="7559040" h="1348740">
                  <a:moveTo>
                    <a:pt x="7334250" y="0"/>
                  </a:moveTo>
                  <a:lnTo>
                    <a:pt x="224789" y="0"/>
                  </a:lnTo>
                  <a:lnTo>
                    <a:pt x="179450" y="4572"/>
                  </a:lnTo>
                  <a:lnTo>
                    <a:pt x="137287" y="17653"/>
                  </a:lnTo>
                  <a:lnTo>
                    <a:pt x="99060" y="38354"/>
                  </a:lnTo>
                  <a:lnTo>
                    <a:pt x="65786" y="65786"/>
                  </a:lnTo>
                  <a:lnTo>
                    <a:pt x="38353" y="99060"/>
                  </a:lnTo>
                  <a:lnTo>
                    <a:pt x="17652" y="137287"/>
                  </a:lnTo>
                  <a:lnTo>
                    <a:pt x="4572" y="179451"/>
                  </a:lnTo>
                  <a:lnTo>
                    <a:pt x="0" y="224790"/>
                  </a:lnTo>
                  <a:lnTo>
                    <a:pt x="0" y="1123950"/>
                  </a:lnTo>
                  <a:lnTo>
                    <a:pt x="4572" y="1169250"/>
                  </a:lnTo>
                  <a:lnTo>
                    <a:pt x="17652" y="1211440"/>
                  </a:lnTo>
                  <a:lnTo>
                    <a:pt x="38353" y="1249629"/>
                  </a:lnTo>
                  <a:lnTo>
                    <a:pt x="65786" y="1282903"/>
                  </a:lnTo>
                  <a:lnTo>
                    <a:pt x="99060" y="1310347"/>
                  </a:lnTo>
                  <a:lnTo>
                    <a:pt x="137287" y="1331073"/>
                  </a:lnTo>
                  <a:lnTo>
                    <a:pt x="179450" y="1344171"/>
                  </a:lnTo>
                  <a:lnTo>
                    <a:pt x="224789" y="1348740"/>
                  </a:lnTo>
                  <a:lnTo>
                    <a:pt x="7334250" y="1348740"/>
                  </a:lnTo>
                  <a:lnTo>
                    <a:pt x="7379588" y="1344171"/>
                  </a:lnTo>
                  <a:lnTo>
                    <a:pt x="7421753" y="1331073"/>
                  </a:lnTo>
                  <a:lnTo>
                    <a:pt x="7459980" y="1310347"/>
                  </a:lnTo>
                  <a:lnTo>
                    <a:pt x="7493254" y="1282903"/>
                  </a:lnTo>
                  <a:lnTo>
                    <a:pt x="7520685" y="1249629"/>
                  </a:lnTo>
                  <a:lnTo>
                    <a:pt x="7541386" y="1211440"/>
                  </a:lnTo>
                  <a:lnTo>
                    <a:pt x="7554468" y="1169250"/>
                  </a:lnTo>
                  <a:lnTo>
                    <a:pt x="7559039" y="1123950"/>
                  </a:lnTo>
                  <a:lnTo>
                    <a:pt x="7559039" y="224790"/>
                  </a:lnTo>
                  <a:lnTo>
                    <a:pt x="7554468" y="179451"/>
                  </a:lnTo>
                  <a:lnTo>
                    <a:pt x="7541386" y="137287"/>
                  </a:lnTo>
                  <a:lnTo>
                    <a:pt x="7520685" y="99060"/>
                  </a:lnTo>
                  <a:lnTo>
                    <a:pt x="7493254" y="65786"/>
                  </a:lnTo>
                  <a:lnTo>
                    <a:pt x="7459980" y="38354"/>
                  </a:lnTo>
                  <a:lnTo>
                    <a:pt x="7421753" y="17653"/>
                  </a:lnTo>
                  <a:lnTo>
                    <a:pt x="7379588" y="4572"/>
                  </a:lnTo>
                  <a:lnTo>
                    <a:pt x="7334250" y="0"/>
                  </a:lnTo>
                  <a:close/>
                </a:path>
              </a:pathLst>
            </a:custGeom>
            <a:solidFill>
              <a:srgbClr val="2C75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871720" y="5403342"/>
              <a:ext cx="7710679" cy="1348740"/>
            </a:xfrm>
            <a:custGeom>
              <a:avLst/>
              <a:gdLst/>
              <a:ahLst/>
              <a:cxnLst/>
              <a:rect l="l" t="t" r="r" b="b"/>
              <a:pathLst>
                <a:path w="7559040" h="1348740">
                  <a:moveTo>
                    <a:pt x="0" y="224790"/>
                  </a:moveTo>
                  <a:lnTo>
                    <a:pt x="4572" y="179451"/>
                  </a:lnTo>
                  <a:lnTo>
                    <a:pt x="17652" y="137287"/>
                  </a:lnTo>
                  <a:lnTo>
                    <a:pt x="38353" y="99060"/>
                  </a:lnTo>
                  <a:lnTo>
                    <a:pt x="65786" y="65786"/>
                  </a:lnTo>
                  <a:lnTo>
                    <a:pt x="99060" y="38354"/>
                  </a:lnTo>
                  <a:lnTo>
                    <a:pt x="137287" y="17653"/>
                  </a:lnTo>
                  <a:lnTo>
                    <a:pt x="179450" y="4572"/>
                  </a:lnTo>
                  <a:lnTo>
                    <a:pt x="224789" y="0"/>
                  </a:lnTo>
                  <a:lnTo>
                    <a:pt x="7334250" y="0"/>
                  </a:lnTo>
                  <a:lnTo>
                    <a:pt x="7379588" y="4572"/>
                  </a:lnTo>
                  <a:lnTo>
                    <a:pt x="7421753" y="17653"/>
                  </a:lnTo>
                  <a:lnTo>
                    <a:pt x="7459980" y="38354"/>
                  </a:lnTo>
                  <a:lnTo>
                    <a:pt x="7493254" y="65786"/>
                  </a:lnTo>
                  <a:lnTo>
                    <a:pt x="7520685" y="99060"/>
                  </a:lnTo>
                  <a:lnTo>
                    <a:pt x="7541386" y="137287"/>
                  </a:lnTo>
                  <a:lnTo>
                    <a:pt x="7554468" y="179451"/>
                  </a:lnTo>
                  <a:lnTo>
                    <a:pt x="7559039" y="224790"/>
                  </a:lnTo>
                  <a:lnTo>
                    <a:pt x="7559039" y="1123950"/>
                  </a:lnTo>
                  <a:lnTo>
                    <a:pt x="7554468" y="1169250"/>
                  </a:lnTo>
                  <a:lnTo>
                    <a:pt x="7541386" y="1211440"/>
                  </a:lnTo>
                  <a:lnTo>
                    <a:pt x="7520685" y="1249629"/>
                  </a:lnTo>
                  <a:lnTo>
                    <a:pt x="7493254" y="1282903"/>
                  </a:lnTo>
                  <a:lnTo>
                    <a:pt x="7459980" y="1310347"/>
                  </a:lnTo>
                  <a:lnTo>
                    <a:pt x="7421753" y="1331073"/>
                  </a:lnTo>
                  <a:lnTo>
                    <a:pt x="7379588" y="1344171"/>
                  </a:lnTo>
                  <a:lnTo>
                    <a:pt x="7334250" y="1348740"/>
                  </a:lnTo>
                  <a:lnTo>
                    <a:pt x="224789" y="1348740"/>
                  </a:lnTo>
                  <a:lnTo>
                    <a:pt x="179450" y="1344171"/>
                  </a:lnTo>
                  <a:lnTo>
                    <a:pt x="137287" y="1331073"/>
                  </a:lnTo>
                  <a:lnTo>
                    <a:pt x="99060" y="1310347"/>
                  </a:lnTo>
                  <a:lnTo>
                    <a:pt x="65786" y="1282903"/>
                  </a:lnTo>
                  <a:lnTo>
                    <a:pt x="38353" y="1249629"/>
                  </a:lnTo>
                  <a:lnTo>
                    <a:pt x="17652" y="1211440"/>
                  </a:lnTo>
                  <a:lnTo>
                    <a:pt x="4572" y="1169250"/>
                  </a:lnTo>
                  <a:lnTo>
                    <a:pt x="0" y="1123950"/>
                  </a:lnTo>
                  <a:lnTo>
                    <a:pt x="0" y="224790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24882" y="5563479"/>
            <a:ext cx="7557517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Опыт реализации </a:t>
            </a:r>
            <a:r>
              <a:rPr kumimoji="0" sz="2600" b="1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«Волонтеры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гостеприимства»</a:t>
            </a:r>
            <a:r>
              <a:rPr kumimoji="0" sz="26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2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регионах</a:t>
            </a:r>
            <a:r>
              <a:rPr kumimoji="0" sz="2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РФ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892" y="3328796"/>
            <a:ext cx="721931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ВОЛОНТЕРЫ</a:t>
            </a:r>
            <a:r>
              <a:rPr kumimoji="0" sz="26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ГОСТЕПРИИМСТВА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77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WELCOME</a:t>
            </a:r>
            <a:r>
              <a:rPr kumimoji="0" sz="2600" b="0" i="0" u="none" strike="noStrike" kern="1200" cap="none" spc="-20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VOLUNTEERS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675628"/>
            <a:ext cx="4233672" cy="20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8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4"/>
          <p:cNvSpPr/>
          <p:nvPr/>
        </p:nvSpPr>
        <p:spPr bwMode="auto">
          <a:xfrm>
            <a:off x="407368" y="620688"/>
            <a:ext cx="8944108" cy="4630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5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573699" y="639481"/>
            <a:ext cx="8777777" cy="313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b="1" dirty="0">
                <a:latin typeface="Montserrat"/>
              </a:rPr>
              <a:t>МЫ В СОЦ.СЕТЯХ </a:t>
            </a:r>
            <a:r>
              <a:rPr lang="en-US" sz="1900" b="1" dirty="0">
                <a:latin typeface="Montserrat"/>
              </a:rPr>
              <a:t> </a:t>
            </a:r>
            <a:r>
              <a:rPr lang="en-US" sz="2200" b="1" dirty="0">
                <a:latin typeface="Calibri Light"/>
              </a:rPr>
              <a:t>#</a:t>
            </a:r>
            <a:r>
              <a:rPr lang="ru-RU" sz="2200" b="1" dirty="0" err="1">
                <a:latin typeface="Calibri Light"/>
              </a:rPr>
              <a:t>ВолонтерыГостеприимства</a:t>
            </a:r>
            <a:r>
              <a:rPr lang="en-US" sz="2200" b="1" dirty="0">
                <a:latin typeface="Calibri Light"/>
              </a:rPr>
              <a:t> </a:t>
            </a:r>
            <a:r>
              <a:rPr lang="ru-RU" sz="2200" b="1" dirty="0">
                <a:latin typeface="Calibri Light"/>
              </a:rPr>
              <a:t> </a:t>
            </a:r>
            <a:r>
              <a:rPr lang="en-US" sz="2200" b="1" dirty="0">
                <a:latin typeface="Calibri Light"/>
              </a:rPr>
              <a:t>#</a:t>
            </a:r>
            <a:r>
              <a:rPr lang="en-US" sz="2200" b="1" dirty="0">
                <a:latin typeface="Calibri Light"/>
                <a:ea typeface="TimesNewRomanPSMT"/>
                <a:cs typeface="Calibri"/>
              </a:rPr>
              <a:t>W</a:t>
            </a:r>
            <a:r>
              <a:rPr lang="ru-RU" sz="2200" b="1" dirty="0" err="1">
                <a:latin typeface="Calibri Light"/>
                <a:ea typeface="TimesNewRomanPSMT"/>
                <a:cs typeface="Calibri"/>
              </a:rPr>
              <a:t>elcome</a:t>
            </a:r>
            <a:r>
              <a:rPr lang="en-US" sz="2200" b="1" dirty="0">
                <a:latin typeface="Calibri Light"/>
                <a:ea typeface="TimesNewRomanPSMT"/>
                <a:cs typeface="Calibri"/>
              </a:rPr>
              <a:t>V</a:t>
            </a:r>
            <a:r>
              <a:rPr lang="ru-RU" sz="2200" b="1" dirty="0" err="1">
                <a:latin typeface="Calibri Light"/>
                <a:ea typeface="TimesNewRomanPSMT"/>
                <a:cs typeface="Calibri"/>
              </a:rPr>
              <a:t>olunteer</a:t>
            </a:r>
            <a:endParaRPr lang="ru-RU" sz="2200" b="1" dirty="0">
              <a:latin typeface="Calibri Light"/>
              <a:ea typeface="Times New Roman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900" b="1" dirty="0">
              <a:latin typeface="Montserrat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47573" y="1915633"/>
            <a:ext cx="1409700" cy="1409700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38237" y="3325334"/>
            <a:ext cx="1409700" cy="1409700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 bwMode="auto">
          <a:xfrm>
            <a:off x="6523886" y="3188071"/>
            <a:ext cx="92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события</a:t>
            </a:r>
          </a:p>
        </p:txBody>
      </p:sp>
      <p:sp>
        <p:nvSpPr>
          <p:cNvPr id="9" name="TextBox 10"/>
          <p:cNvSpPr txBox="1"/>
          <p:nvPr/>
        </p:nvSpPr>
        <p:spPr bwMode="auto">
          <a:xfrm>
            <a:off x="6490634" y="4561078"/>
            <a:ext cx="959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обучение</a:t>
            </a:r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13007" y="1958487"/>
            <a:ext cx="1366846" cy="1366846"/>
          </a:xfrm>
          <a:prstGeom prst="rect">
            <a:avLst/>
          </a:prstGeom>
        </p:spPr>
      </p:pic>
      <p:sp>
        <p:nvSpPr>
          <p:cNvPr id="11" name="TextBox 12"/>
          <p:cNvSpPr txBox="1"/>
          <p:nvPr/>
        </p:nvSpPr>
        <p:spPr bwMode="auto">
          <a:xfrm>
            <a:off x="10517368" y="3184013"/>
            <a:ext cx="118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ютуб (акции)</a:t>
            </a:r>
          </a:p>
        </p:txBody>
      </p:sp>
      <p:pic>
        <p:nvPicPr>
          <p:cNvPr id="12" name="Рисунок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0715" y="4894614"/>
            <a:ext cx="1882115" cy="1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Dell-User\Pictures\c1IiAeAWZeM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108466" y="4943008"/>
            <a:ext cx="1471953" cy="98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63254" y="4996887"/>
            <a:ext cx="1393148" cy="92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129;p7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10009248" y="4971948"/>
            <a:ext cx="1945178" cy="97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144;p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9934432" y="577097"/>
            <a:ext cx="2108234" cy="125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030987" y="5021232"/>
            <a:ext cx="1393003" cy="92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757794" y="5021230"/>
            <a:ext cx="1382161" cy="92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25" descr="C:\Users\Владелец\Downloads\WhatsApp Image 2019-11-25 at 23.58.56 (1).jpeg"/>
          <p:cNvPicPr/>
          <p:nvPr/>
        </p:nvPicPr>
        <p:blipFill>
          <a:blip r:embed="rId12"/>
          <a:stretch/>
        </p:blipFill>
        <p:spPr bwMode="auto">
          <a:xfrm>
            <a:off x="8804256" y="5028302"/>
            <a:ext cx="1323213" cy="89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Объект 2"/>
          <p:cNvPicPr/>
          <p:nvPr/>
        </p:nvPicPr>
        <p:blipFill>
          <a:blip r:embed="rId13"/>
          <a:stretch/>
        </p:blipFill>
        <p:spPr bwMode="auto">
          <a:xfrm>
            <a:off x="7325438" y="5021230"/>
            <a:ext cx="1616549" cy="92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1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452660" y="3425477"/>
            <a:ext cx="1287540" cy="1287540"/>
          </a:xfrm>
          <a:prstGeom prst="rect">
            <a:avLst/>
          </a:prstGeom>
        </p:spPr>
      </p:pic>
      <p:sp>
        <p:nvSpPr>
          <p:cNvPr id="22" name="TextBox 30"/>
          <p:cNvSpPr txBox="1"/>
          <p:nvPr/>
        </p:nvSpPr>
        <p:spPr bwMode="auto">
          <a:xfrm>
            <a:off x="10591820" y="4581417"/>
            <a:ext cx="1083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Calibri Light"/>
              </a:rPr>
              <a:t>методичка</a:t>
            </a:r>
          </a:p>
        </p:txBody>
      </p:sp>
      <p:pic>
        <p:nvPicPr>
          <p:cNvPr id="23" name="Google Shape;348;p18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7589133" y="1975107"/>
            <a:ext cx="2886670" cy="276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2"/>
          <p:cNvSpPr/>
          <p:nvPr/>
        </p:nvSpPr>
        <p:spPr bwMode="auto">
          <a:xfrm>
            <a:off x="482260" y="171086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600">
              <a:solidFill>
                <a:prstClr val="black"/>
              </a:solidFill>
              <a:latin typeface="Calibri Light"/>
              <a:ea typeface="TimesNewRomanPSMT"/>
              <a:cs typeface="Calibri"/>
            </a:endParaRPr>
          </a:p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Instagram Волонтеры Гостеприимства | welcomevolunteer</a:t>
            </a:r>
            <a:endParaRPr lang="ru-RU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16" tooltip="https://www.instagram.com/welcomevolunteer/"/>
              </a:rPr>
              <a:t>https://www.instagram.com/welcomevolunteerkbr/</a:t>
            </a:r>
            <a:endParaRPr/>
          </a:p>
          <a:p>
            <a:pPr>
              <a:defRPr/>
            </a:pPr>
            <a:r>
              <a:rPr lang="ru-RU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16" tooltip="https://www.instagram.com/welcomevolunteer/"/>
              </a:rPr>
              <a:t>https://www.instagram.com/welcomevolunteer/</a:t>
            </a:r>
            <a:endParaRPr lang="en-US" sz="1600" u="sng">
              <a:solidFill>
                <a:srgbClr val="0000FF"/>
              </a:solidFill>
              <a:latin typeface="Calibri Light"/>
              <a:ea typeface="TimesNewRomanPSMT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 New Roman"/>
                <a:cs typeface="Calibri"/>
                <a:hlinkClick r:id="rId17" tooltip="https://www.instagram.com/welcomevolunteertmn/"/>
              </a:rPr>
              <a:t>https://www.instagram.com/welcomevolunteertmn/</a:t>
            </a:r>
            <a:endParaRPr lang="en-US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Vkontakte Волонтеры Гостеприимства | welcomevolunteer</a:t>
            </a:r>
            <a:endParaRPr lang="ru-RU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ru-RU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18" tooltip="https://vk.com/welcomevolunteer"/>
              </a:rPr>
              <a:t>https://vk.com/welcomevolunteer</a:t>
            </a: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 </a:t>
            </a: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 New Roman"/>
                <a:cs typeface="Calibri"/>
                <a:hlinkClick r:id="rId19" tooltip="https://vk.com/welcomevolunteerpskov"/>
              </a:rPr>
              <a:t>https://vk.com/welcomevolunteerpskov</a:t>
            </a:r>
            <a:endParaRPr lang="en-US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 New Roman"/>
                <a:cs typeface="Calibri"/>
                <a:hlinkClick r:id="rId20" tooltip="https://vk.com/dobro_dmvo"/>
              </a:rPr>
              <a:t>https://vk.com/dobro_dmvo</a:t>
            </a:r>
            <a:endParaRPr lang="en-US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  <a:p>
            <a:pPr>
              <a:defRPr/>
            </a:pPr>
            <a:r>
              <a:rPr lang="ru-RU" sz="1600">
                <a:solidFill>
                  <a:prstClr val="black"/>
                </a:solidFill>
                <a:latin typeface="Calibri Light"/>
                <a:ea typeface="TimesNewRomanPSMT"/>
                <a:cs typeface="Calibri"/>
              </a:rPr>
              <a:t>Facebook Волонтеры гостеприимства | @WelcomeVolunteerRU </a:t>
            </a:r>
            <a:endParaRPr lang="en-US" sz="1600">
              <a:solidFill>
                <a:prstClr val="black"/>
              </a:solidFill>
              <a:latin typeface="Calibri Light"/>
              <a:ea typeface="TimesNewRomanPSMT"/>
              <a:cs typeface="Calibri"/>
            </a:endParaRPr>
          </a:p>
          <a:p>
            <a:pPr>
              <a:defRPr/>
            </a:pPr>
            <a:r>
              <a:rPr lang="en-US" sz="1600" u="sng">
                <a:solidFill>
                  <a:prstClr val="black"/>
                </a:solidFill>
                <a:latin typeface="Calibri Light"/>
                <a:ea typeface="TimesNewRomanPSMT"/>
                <a:cs typeface="Calibri"/>
                <a:hlinkClick r:id="rId21" tooltip="https://www.facebook.com/WelcomeVolunteerRU"/>
              </a:rPr>
              <a:t>https://www.facebook.com/profile.php?id=100008318076612</a:t>
            </a:r>
            <a:endParaRPr/>
          </a:p>
          <a:p>
            <a:pPr>
              <a:defRPr/>
            </a:pPr>
            <a:r>
              <a:rPr lang="ru-RU" sz="1600" u="sng">
                <a:solidFill>
                  <a:srgbClr val="0000FF"/>
                </a:solidFill>
                <a:latin typeface="Calibri Light"/>
                <a:ea typeface="TimesNewRomanPSMT"/>
                <a:cs typeface="Calibri"/>
                <a:hlinkClick r:id="rId21" tooltip="https://www.facebook.com/WelcomeVolunteerRU"/>
              </a:rPr>
              <a:t>https://www.facebook.com/WelcomeVolunteerRU</a:t>
            </a:r>
            <a:endParaRPr lang="ru-RU" sz="1600">
              <a:solidFill>
                <a:prstClr val="black"/>
              </a:solidFill>
              <a:latin typeface="Calibri Light"/>
              <a:ea typeface="Times New Roman"/>
              <a:cs typeface="Calibri"/>
            </a:endParaRPr>
          </a:p>
        </p:txBody>
      </p:sp>
      <p:sp>
        <p:nvSpPr>
          <p:cNvPr id="25" name="Прямоугольник 23"/>
          <p:cNvSpPr/>
          <p:nvPr/>
        </p:nvSpPr>
        <p:spPr bwMode="auto">
          <a:xfrm>
            <a:off x="573699" y="11326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latin typeface="Calibri Light"/>
              </a:rPr>
              <a:t>Песня </a:t>
            </a:r>
            <a:r>
              <a:rPr lang="en-US" b="1" dirty="0" smtClean="0">
                <a:latin typeface="Calibri Light"/>
              </a:rPr>
              <a:t>Go!</a:t>
            </a:r>
            <a:r>
              <a:rPr lang="ru-RU" b="1" dirty="0" smtClean="0">
                <a:latin typeface="Calibri Light"/>
              </a:rPr>
              <a:t> («</a:t>
            </a:r>
            <a:r>
              <a:rPr lang="ru-RU" b="1" dirty="0">
                <a:latin typeface="Calibri Light"/>
              </a:rPr>
              <a:t>Волонтеры Гостеприимства</a:t>
            </a:r>
            <a:r>
              <a:rPr lang="ru-RU" b="1" dirty="0" smtClean="0">
                <a:latin typeface="Calibri Light"/>
              </a:rPr>
              <a:t>»)</a:t>
            </a:r>
            <a:r>
              <a:rPr lang="ru-RU" dirty="0" smtClean="0">
                <a:latin typeface="Calibri Light"/>
              </a:rPr>
              <a:t> по ссылке:</a:t>
            </a:r>
          </a:p>
          <a:p>
            <a:pPr>
              <a:defRPr/>
            </a:pPr>
            <a:r>
              <a:rPr lang="en-US" dirty="0">
                <a:latin typeface="Calibri Light"/>
                <a:hlinkClick r:id="rId22"/>
              </a:rPr>
              <a:t>https://</a:t>
            </a:r>
            <a:r>
              <a:rPr lang="en-US" dirty="0" smtClean="0">
                <a:latin typeface="Calibri Light"/>
                <a:hlinkClick r:id="rId22"/>
              </a:rPr>
              <a:t>vk.com/audio-2001928508_95928508</a:t>
            </a:r>
            <a:r>
              <a:rPr lang="ru-RU" dirty="0" smtClean="0">
                <a:latin typeface="Calibri Light"/>
              </a:rPr>
              <a:t> </a:t>
            </a:r>
            <a:r>
              <a:rPr lang="ru-RU" dirty="0">
                <a:latin typeface="Calibri Light"/>
              </a:rPr>
              <a:t> </a:t>
            </a:r>
            <a:endParaRPr lang="ru-RU" sz="1600" dirty="0">
              <a:solidFill>
                <a:prstClr val="black"/>
              </a:solidFill>
              <a:latin typeface="Calibri Light"/>
              <a:ea typeface="TimesNewRomanPSMT"/>
              <a:cs typeface="Calibri"/>
            </a:endParaRPr>
          </a:p>
        </p:txBody>
      </p:sp>
      <p:sp>
        <p:nvSpPr>
          <p:cNvPr id="26" name="TextBox 24"/>
          <p:cNvSpPr txBox="1"/>
          <p:nvPr/>
        </p:nvSpPr>
        <p:spPr bwMode="auto">
          <a:xfrm>
            <a:off x="6247573" y="1159462"/>
            <a:ext cx="317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/>
              <a:t>Премьера песни  </a:t>
            </a:r>
            <a:r>
              <a:rPr lang="ru-RU" dirty="0"/>
              <a:t>состоялась </a:t>
            </a:r>
            <a:endParaRPr lang="en-US" dirty="0"/>
          </a:p>
          <a:p>
            <a:pPr>
              <a:defRPr/>
            </a:pPr>
            <a:r>
              <a:rPr lang="ru-RU" dirty="0"/>
              <a:t>13 сентября 2021 года!</a:t>
            </a:r>
          </a:p>
        </p:txBody>
      </p:sp>
    </p:spTree>
    <p:extLst>
      <p:ext uri="{BB962C8B-B14F-4D97-AF65-F5344CB8AC3E}">
        <p14:creationId xmlns:p14="http://schemas.microsoft.com/office/powerpoint/2010/main" val="169850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"/>
            <a:ext cx="11975059" cy="5257800"/>
          </a:xfrm>
        </p:spPr>
      </p:pic>
      <p:sp>
        <p:nvSpPr>
          <p:cNvPr id="2" name="Прямоугольник 1"/>
          <p:cNvSpPr/>
          <p:nvPr/>
        </p:nvSpPr>
        <p:spPr>
          <a:xfrm>
            <a:off x="387928" y="5173438"/>
            <a:ext cx="114660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Директор АНО Центр развития инновационных команд и проектов «Креативный кластер</a:t>
            </a:r>
            <a:r>
              <a:rPr lang="ru-RU" b="1" dirty="0" smtClean="0">
                <a:latin typeface="+mj-lt"/>
              </a:rPr>
              <a:t>», руководитель сообщества </a:t>
            </a:r>
            <a:r>
              <a:rPr lang="ru-RU" b="1" dirty="0">
                <a:latin typeface="+mj-lt"/>
              </a:rPr>
              <a:t>«Волонтеры гостеприимства</a:t>
            </a:r>
            <a:r>
              <a:rPr lang="ru-RU" b="1" dirty="0" smtClean="0">
                <a:latin typeface="+mj-lt"/>
              </a:rPr>
              <a:t>». Руководитель </a:t>
            </a:r>
            <a:r>
              <a:rPr lang="ru-RU" b="1" dirty="0">
                <a:latin typeface="+mj-lt"/>
              </a:rPr>
              <a:t>проекта «Школа ценностной </a:t>
            </a:r>
            <a:r>
              <a:rPr lang="ru-RU" b="1" dirty="0" err="1">
                <a:latin typeface="+mj-lt"/>
              </a:rPr>
              <a:t>модерации</a:t>
            </a:r>
            <a:r>
              <a:rPr lang="ru-RU" b="1" dirty="0">
                <a:latin typeface="+mj-lt"/>
              </a:rPr>
              <a:t>, эффективной коммуникации и социальной инициативы</a:t>
            </a:r>
            <a:r>
              <a:rPr lang="ru-RU" b="1" dirty="0" smtClean="0">
                <a:latin typeface="+mj-lt"/>
              </a:rPr>
              <a:t>». Заместитель председателя</a:t>
            </a:r>
            <a:r>
              <a:rPr lang="ru-RU" b="1" dirty="0">
                <a:latin typeface="+mj-lt"/>
              </a:rPr>
              <a:t> совета по развитию добровольчества Санкт-Петербурга при Комитете по молодежной политике и взаимодействию с общественными организациями Правительства </a:t>
            </a:r>
            <a:r>
              <a:rPr lang="ru-RU" b="1" dirty="0" smtClean="0">
                <a:latin typeface="+mj-lt"/>
              </a:rPr>
              <a:t>Санкт-Петербурга, победитель Международной премии </a:t>
            </a:r>
            <a:r>
              <a:rPr lang="en-US" b="1" dirty="0" smtClean="0">
                <a:latin typeface="+mj-lt"/>
              </a:rPr>
              <a:t>#</a:t>
            </a:r>
            <a:r>
              <a:rPr lang="ru-RU" b="1" dirty="0" err="1" smtClean="0">
                <a:latin typeface="+mj-lt"/>
              </a:rPr>
              <a:t>МыВместе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337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11868"/>
          </a:xfrm>
          <a:prstGeom prst="rect">
            <a:avLst/>
          </a:prstGeom>
        </p:spPr>
      </p:pic>
      <p:pic>
        <p:nvPicPr>
          <p:cNvPr id="5" name="Рисунок 4" descr="C:\Users\Владелец\Desktop\Ресурсный_Центр_Ставрополь\Лого\логотип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99" y="5978769"/>
            <a:ext cx="949570" cy="4923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55174" y="4198554"/>
          <a:ext cx="1888249" cy="2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5" imgW="5667174" imgH="8019998" progId="AcroExch.Document.DC">
                  <p:embed/>
                </p:oleObj>
              </mc:Choice>
              <mc:Fallback>
                <p:oleObj name="Acrobat Document" r:id="rId5" imgW="5667174" imgH="8019998" progId="AcroExch.Document.DC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174" y="4198554"/>
                        <a:ext cx="1888249" cy="267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65367" y="5185148"/>
            <a:ext cx="7560129" cy="1349619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Добровольческая инициатива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сфере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повышения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туристской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привлекательности,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полезности путешествий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развития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внутреннего и въездного туризма, традиций гостеприимства</a:t>
            </a:r>
            <a:r>
              <a:rPr lang="ru-RU" b="1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регионах РФ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65" y="3336488"/>
            <a:ext cx="101692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3600"/>
            </a:pPr>
            <a:r>
              <a:rPr lang="ru-RU" sz="2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ВОЛОНТЕРЫ ГОСТЕПРИИМСТВА</a:t>
            </a:r>
          </a:p>
          <a:p>
            <a:pPr algn="ctr">
              <a:buSzPts val="3600"/>
            </a:pPr>
            <a:r>
              <a:rPr lang="en-US" sz="2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WELCOME VOLUNTEERS</a:t>
            </a:r>
            <a:endParaRPr lang="ru-RU" sz="2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>
              <a:buSzPts val="3600"/>
            </a:pPr>
            <a:endParaRPr lang="ru-RU" sz="2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9677">
            <a:off x="10100710" y="2813180"/>
            <a:ext cx="1907010" cy="1270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513">
            <a:off x="7804464" y="4677144"/>
            <a:ext cx="2111988" cy="158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2533" y="627181"/>
            <a:ext cx="101692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3600"/>
            </a:pPr>
            <a:r>
              <a:rPr lang="ru-RU" sz="2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ВОЛОНТЕРЫ ГОСТЕПРИИМСТВА</a:t>
            </a:r>
          </a:p>
          <a:p>
            <a:pPr algn="ctr">
              <a:buSzPts val="3600"/>
            </a:pPr>
            <a:r>
              <a:rPr lang="en-US" sz="2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WELCOME VOLUNTEERS</a:t>
            </a:r>
            <a:endParaRPr lang="ru-RU" sz="2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>
              <a:buSzPts val="3600"/>
            </a:pPr>
            <a:endParaRPr lang="ru-RU" sz="2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C:\Users\Владелец\Desktop\Ресурсный_Центр_Ставрополь\Лого\логотип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313" y="243965"/>
            <a:ext cx="1485848" cy="8515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29246" y="1666028"/>
            <a:ext cx="717430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«Россия </a:t>
            </a:r>
            <a:r>
              <a:rPr lang="ru-RU" sz="3200" b="1" i="1" dirty="0"/>
              <a:t>- радушная страна, открытая для настоящих друзей»</a:t>
            </a:r>
          </a:p>
          <a:p>
            <a:endParaRPr lang="ru-RU" sz="3200" i="1" dirty="0" smtClean="0"/>
          </a:p>
          <a:p>
            <a:pPr algn="ctr"/>
            <a:r>
              <a:rPr lang="ru-RU" sz="2800" i="1" dirty="0" smtClean="0"/>
              <a:t>Президент </a:t>
            </a:r>
            <a:r>
              <a:rPr lang="ru-RU" sz="2800" i="1" dirty="0"/>
              <a:t>России, </a:t>
            </a:r>
            <a:r>
              <a:rPr lang="ru-RU" sz="2800" i="1" dirty="0" err="1"/>
              <a:t>В.В.Путин</a:t>
            </a:r>
            <a:r>
              <a:rPr lang="ru-RU" sz="2800" i="1" dirty="0"/>
              <a:t> </a:t>
            </a:r>
          </a:p>
          <a:p>
            <a:pPr algn="ctr"/>
            <a:r>
              <a:rPr lang="ru-RU" sz="2800" i="1" dirty="0"/>
              <a:t>в </a:t>
            </a:r>
            <a:r>
              <a:rPr lang="ru-RU" sz="2800" i="1" dirty="0" smtClean="0"/>
              <a:t>Послании </a:t>
            </a:r>
            <a:r>
              <a:rPr lang="ru-RU" sz="2800" i="1" dirty="0"/>
              <a:t>Федеральному Собранию, 2021г.</a:t>
            </a:r>
          </a:p>
        </p:txBody>
      </p:sp>
      <p:pic>
        <p:nvPicPr>
          <p:cNvPr id="9" name="Picture 4" descr="C:\Users\Dell-User\Pictures\YHuWnJNt4a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11" y="3832031"/>
            <a:ext cx="2234970" cy="141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ell-User\Downloads\WhatsApp Image 2020-12-10 at 20.22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276">
            <a:off x="9429546" y="1408430"/>
            <a:ext cx="2262560" cy="141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-User\Pictures\AGetx_n7yJ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791">
            <a:off x="8763347" y="2238896"/>
            <a:ext cx="1457358" cy="194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-User\Pictures\DSC_23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2684" flipV="1">
            <a:off x="10017456" y="4483911"/>
            <a:ext cx="2252364" cy="1503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7364">
            <a:off x="4877516" y="4599100"/>
            <a:ext cx="1326183" cy="176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9352">
            <a:off x="3184978" y="4482297"/>
            <a:ext cx="1940771" cy="132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964">
            <a:off x="1645448" y="4988133"/>
            <a:ext cx="1990226" cy="132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Dell-User\Pictures\Cr4qssy5at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378">
            <a:off x="6080277" y="4457818"/>
            <a:ext cx="1987435" cy="1326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681">
            <a:off x="592317" y="4262432"/>
            <a:ext cx="1660194" cy="137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49">
            <a:off x="8197144" y="688921"/>
            <a:ext cx="2209265" cy="127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993143" y="6315055"/>
            <a:ext cx="9239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200" b="1" dirty="0" smtClean="0">
                <a:cs typeface="Calibri"/>
              </a:rPr>
              <a:t>Мы уже</a:t>
            </a:r>
            <a:r>
              <a:rPr lang="ru-RU" sz="1200" b="1" spc="-5" dirty="0" smtClean="0">
                <a:cs typeface="Calibri"/>
              </a:rPr>
              <a:t> </a:t>
            </a:r>
            <a:r>
              <a:rPr lang="ru-RU" sz="1200" b="1" dirty="0">
                <a:cs typeface="Calibri"/>
              </a:rPr>
              <a:t>в</a:t>
            </a:r>
            <a:r>
              <a:rPr lang="ru-RU" sz="1200" b="1" spc="-35" dirty="0">
                <a:cs typeface="Calibri"/>
              </a:rPr>
              <a:t> 20</a:t>
            </a:r>
            <a:r>
              <a:rPr lang="ru-RU" sz="1200" b="1" spc="-40" dirty="0">
                <a:cs typeface="Calibri"/>
              </a:rPr>
              <a:t> </a:t>
            </a:r>
            <a:r>
              <a:rPr lang="ru-RU" sz="1200" b="1" spc="-5" dirty="0">
                <a:cs typeface="Calibri"/>
              </a:rPr>
              <a:t>ре</a:t>
            </a:r>
            <a:r>
              <a:rPr lang="ru-RU" sz="1200" b="1" dirty="0">
                <a:cs typeface="Calibri"/>
              </a:rPr>
              <a:t>гион</a:t>
            </a:r>
            <a:r>
              <a:rPr lang="ru-RU" sz="1200" b="1" spc="-15" dirty="0">
                <a:cs typeface="Calibri"/>
              </a:rPr>
              <a:t>а</a:t>
            </a:r>
            <a:r>
              <a:rPr lang="ru-RU" sz="1200" b="1" dirty="0">
                <a:cs typeface="Calibri"/>
              </a:rPr>
              <a:t>х</a:t>
            </a:r>
            <a:r>
              <a:rPr lang="ru-RU" sz="1200" b="1" spc="-65" dirty="0">
                <a:cs typeface="Calibri"/>
              </a:rPr>
              <a:t> </a:t>
            </a:r>
            <a:r>
              <a:rPr lang="ru-RU" sz="1200" b="1" dirty="0">
                <a:cs typeface="Calibri"/>
              </a:rPr>
              <a:t>РФ: </a:t>
            </a:r>
            <a:r>
              <a:rPr lang="ru-RU" sz="1200" spc="-10" dirty="0">
                <a:cs typeface="Calibri"/>
              </a:rPr>
              <a:t>Ставрополье, </a:t>
            </a:r>
            <a:r>
              <a:rPr lang="ru-RU" sz="1200" spc="-5" dirty="0">
                <a:cs typeface="Calibri"/>
              </a:rPr>
              <a:t>КБР, РСО-Алания, Дагестан, Ингушетия, </a:t>
            </a:r>
            <a:r>
              <a:rPr lang="ru-RU" sz="1200" spc="-10" dirty="0">
                <a:cs typeface="Calibri"/>
              </a:rPr>
              <a:t>Ярославская, Псковская, </a:t>
            </a:r>
            <a:r>
              <a:rPr lang="ru-RU" sz="1200" dirty="0">
                <a:cs typeface="Calibri"/>
              </a:rPr>
              <a:t>Томская, Омская, </a:t>
            </a:r>
            <a:r>
              <a:rPr lang="ru-RU" sz="1200" spc="-5" dirty="0">
                <a:cs typeface="Calibri"/>
              </a:rPr>
              <a:t>Тюменская, </a:t>
            </a:r>
            <a:r>
              <a:rPr lang="ru-RU" sz="1200" dirty="0">
                <a:cs typeface="Calibri"/>
              </a:rPr>
              <a:t> </a:t>
            </a:r>
            <a:r>
              <a:rPr lang="ru-RU" sz="1200" spc="-10" dirty="0">
                <a:cs typeface="Calibri"/>
              </a:rPr>
              <a:t>Астраханская,</a:t>
            </a:r>
            <a:r>
              <a:rPr lang="ru-RU" sz="1200" spc="-75" dirty="0">
                <a:cs typeface="Calibri"/>
              </a:rPr>
              <a:t> </a:t>
            </a:r>
            <a:r>
              <a:rPr lang="ru-RU" sz="1200" spc="-5" dirty="0">
                <a:cs typeface="Calibri"/>
              </a:rPr>
              <a:t>Владимирская, Нижегородская</a:t>
            </a:r>
            <a:r>
              <a:rPr lang="ru-RU" sz="1200" spc="-50" dirty="0">
                <a:cs typeface="Calibri"/>
              </a:rPr>
              <a:t> </a:t>
            </a:r>
            <a:r>
              <a:rPr lang="ru-RU" sz="1200" spc="-5" dirty="0">
                <a:cs typeface="Calibri"/>
              </a:rPr>
              <a:t>области,</a:t>
            </a:r>
            <a:r>
              <a:rPr lang="ru-RU" sz="1200" spc="-40" dirty="0">
                <a:cs typeface="Calibri"/>
              </a:rPr>
              <a:t> </a:t>
            </a:r>
            <a:r>
              <a:rPr lang="ru-RU" sz="1200" spc="-10" dirty="0">
                <a:cs typeface="Calibri"/>
              </a:rPr>
              <a:t>Забайкалье,</a:t>
            </a:r>
            <a:r>
              <a:rPr lang="ru-RU" sz="1200" spc="-30" dirty="0">
                <a:cs typeface="Calibri"/>
              </a:rPr>
              <a:t> </a:t>
            </a:r>
            <a:r>
              <a:rPr lang="ru-RU" sz="1200" spc="-5" dirty="0">
                <a:cs typeface="Calibri"/>
              </a:rPr>
              <a:t>Марий-Эл,</a:t>
            </a:r>
            <a:r>
              <a:rPr lang="ru-RU" sz="1200" spc="10" dirty="0">
                <a:cs typeface="Calibri"/>
              </a:rPr>
              <a:t> </a:t>
            </a:r>
            <a:r>
              <a:rPr lang="ru-RU" sz="1200" spc="-5" dirty="0">
                <a:cs typeface="Calibri"/>
              </a:rPr>
              <a:t>Якутия,</a:t>
            </a:r>
            <a:r>
              <a:rPr lang="ru-RU" sz="1200" dirty="0">
                <a:cs typeface="Calibri"/>
              </a:rPr>
              <a:t> </a:t>
            </a:r>
            <a:r>
              <a:rPr lang="ru-RU" sz="1200" spc="-5" dirty="0">
                <a:cs typeface="Calibri"/>
              </a:rPr>
              <a:t>Севастополь,</a:t>
            </a:r>
            <a:r>
              <a:rPr lang="ru-RU" sz="1200" spc="-55" dirty="0">
                <a:cs typeface="Calibri"/>
              </a:rPr>
              <a:t> </a:t>
            </a:r>
            <a:r>
              <a:rPr lang="ru-RU" sz="1200" b="1" spc="-5" dirty="0">
                <a:cs typeface="Calibri"/>
              </a:rPr>
              <a:t>Санкт-Петербург</a:t>
            </a:r>
            <a:endParaRPr lang="ru-RU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3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50987"/>
            <a:ext cx="108585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ВОЛОНТЕРЫ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ГОСТЕПРИИМСТВА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глобальная инициатива, к которой присоединились на Международном форуме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добровольцев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представители 12 регионов РФ и 30 стран мира!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43" y="1046838"/>
            <a:ext cx="2995751" cy="1685110"/>
          </a:xfrm>
          <a:prstGeom prst="rect">
            <a:avLst/>
          </a:prstGeom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27" y="1046837"/>
            <a:ext cx="2995752" cy="1685110"/>
          </a:xfrm>
          <a:prstGeom prst="rect">
            <a:avLst/>
          </a:prstGeom>
        </p:spPr>
      </p:pic>
      <p:pic>
        <p:nvPicPr>
          <p:cNvPr id="10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2" y="2823387"/>
            <a:ext cx="2995752" cy="1685110"/>
          </a:xfrm>
          <a:prstGeom prst="rect">
            <a:avLst/>
          </a:prstGeom>
        </p:spPr>
      </p:pic>
      <p:pic>
        <p:nvPicPr>
          <p:cNvPr id="11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35" y="4619075"/>
            <a:ext cx="2921319" cy="1643242"/>
          </a:xfrm>
          <a:prstGeom prst="rect">
            <a:avLst/>
          </a:prstGeom>
        </p:spPr>
      </p:pic>
      <p:pic>
        <p:nvPicPr>
          <p:cNvPr id="13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17" y="4607733"/>
            <a:ext cx="2926201" cy="1645988"/>
          </a:xfrm>
          <a:prstGeom prst="rect">
            <a:avLst/>
          </a:prstGeom>
        </p:spPr>
      </p:pic>
      <p:pic>
        <p:nvPicPr>
          <p:cNvPr id="14" name="Объект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36" y="4607304"/>
            <a:ext cx="2963170" cy="1666783"/>
          </a:xfrm>
          <a:prstGeom prst="rect">
            <a:avLst/>
          </a:prstGeom>
        </p:spPr>
      </p:pic>
      <p:pic>
        <p:nvPicPr>
          <p:cNvPr id="16" name="Объект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2" y="990701"/>
            <a:ext cx="3049571" cy="1715384"/>
          </a:xfrm>
          <a:prstGeom prst="rect">
            <a:avLst/>
          </a:prstGeom>
        </p:spPr>
      </p:pic>
      <p:pic>
        <p:nvPicPr>
          <p:cNvPr id="20" name="Объект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57" y="2823387"/>
            <a:ext cx="2986393" cy="1679846"/>
          </a:xfrm>
          <a:prstGeom prst="rect">
            <a:avLst/>
          </a:prstGeom>
        </p:spPr>
      </p:pic>
      <p:pic>
        <p:nvPicPr>
          <p:cNvPr id="23" name="Объект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43" y="2823387"/>
            <a:ext cx="2986393" cy="1679846"/>
          </a:xfrm>
          <a:prstGeom prst="rect">
            <a:avLst/>
          </a:prstGeom>
        </p:spPr>
      </p:pic>
      <p:pic>
        <p:nvPicPr>
          <p:cNvPr id="24" name="Объект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976" y="926684"/>
            <a:ext cx="7735712" cy="4351338"/>
          </a:xfrm>
          <a:prstGeom prst="rect">
            <a:avLst/>
          </a:prstGeom>
        </p:spPr>
      </p:pic>
      <p:pic>
        <p:nvPicPr>
          <p:cNvPr id="25" name="Объект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582" y="778638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7" y="1098330"/>
            <a:ext cx="2831589" cy="188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87" y="3015085"/>
            <a:ext cx="2773292" cy="184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4750" y="2473457"/>
            <a:ext cx="56807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Сообщество </a:t>
            </a:r>
            <a:r>
              <a:rPr lang="ru-RU" sz="1600" b="1" dirty="0"/>
              <a:t>«Волонтеры гостеприимства» </a:t>
            </a:r>
            <a:r>
              <a:rPr lang="ru-RU" sz="1600" b="1" dirty="0" smtClean="0">
                <a:solidFill>
                  <a:srgbClr val="FF0000"/>
                </a:solidFill>
              </a:rPr>
              <a:t>помогает</a:t>
            </a:r>
            <a:r>
              <a:rPr lang="ru-RU" sz="1600" dirty="0" smtClean="0"/>
              <a:t> </a:t>
            </a:r>
            <a:r>
              <a:rPr lang="ru-RU" sz="1600" dirty="0"/>
              <a:t>своим </a:t>
            </a:r>
            <a:r>
              <a:rPr lang="ru-RU" sz="1600" dirty="0" smtClean="0"/>
              <a:t>регионам/странам </a:t>
            </a:r>
            <a:r>
              <a:rPr lang="ru-RU" sz="1600" b="1" dirty="0">
                <a:solidFill>
                  <a:srgbClr val="FF0000"/>
                </a:solidFill>
              </a:rPr>
              <a:t>решить проблему </a:t>
            </a:r>
            <a:r>
              <a:rPr lang="ru-RU" sz="1600" dirty="0"/>
              <a:t>нереализованного туристского потенциала, через создание </a:t>
            </a:r>
            <a:r>
              <a:rPr lang="ru-RU" sz="1600" b="1" dirty="0">
                <a:solidFill>
                  <a:srgbClr val="FF0000"/>
                </a:solidFill>
              </a:rPr>
              <a:t>механизмов вовлечения </a:t>
            </a:r>
            <a:r>
              <a:rPr lang="ru-RU" sz="1600" b="1" dirty="0" smtClean="0">
                <a:solidFill>
                  <a:srgbClr val="FF0000"/>
                </a:solidFill>
              </a:rPr>
              <a:t>молодежи и волонтеров</a:t>
            </a:r>
            <a:r>
              <a:rPr lang="ru-RU" sz="1600" dirty="0" smtClean="0"/>
              <a:t> в </a:t>
            </a:r>
            <a:r>
              <a:rPr lang="ru-RU" sz="1600" dirty="0"/>
              <a:t>формирование </a:t>
            </a:r>
            <a:r>
              <a:rPr lang="ru-RU" sz="1600" dirty="0" smtClean="0"/>
              <a:t>туристического бренда региона</a:t>
            </a:r>
            <a:r>
              <a:rPr lang="ru-RU" sz="1600" dirty="0"/>
              <a:t>, сохранение и продвижение достопримечательностей, </a:t>
            </a:r>
            <a:r>
              <a:rPr lang="ru-RU" sz="1600" dirty="0" smtClean="0"/>
              <a:t>культурно-исторической </a:t>
            </a:r>
            <a:r>
              <a:rPr lang="ru-RU" sz="1600" dirty="0"/>
              <a:t>ценности своей малой родины, </a:t>
            </a:r>
            <a:r>
              <a:rPr lang="ru-RU" sz="1600" dirty="0" smtClean="0"/>
              <a:t>для </a:t>
            </a:r>
            <a:r>
              <a:rPr lang="ru-RU" sz="1600" dirty="0"/>
              <a:t>увеличение туристского трафика, качества туристических сервисов, удовлетворенности туристов, </a:t>
            </a:r>
            <a:r>
              <a:rPr lang="ru-RU" sz="1600" dirty="0" smtClean="0"/>
              <a:t>подготовки </a:t>
            </a:r>
            <a:r>
              <a:rPr lang="ru-RU" sz="1600" dirty="0"/>
              <a:t>отраслевого кадрового резерва</a:t>
            </a:r>
            <a:r>
              <a:rPr lang="ru-RU" sz="1600" dirty="0" smtClean="0"/>
              <a:t>, что способствует </a:t>
            </a:r>
            <a:r>
              <a:rPr lang="ru-RU" sz="1600" b="1" dirty="0" smtClean="0">
                <a:solidFill>
                  <a:srgbClr val="FF0000"/>
                </a:solidFill>
              </a:rPr>
              <a:t>вовлеченности </a:t>
            </a:r>
            <a:r>
              <a:rPr lang="ru-RU" sz="1600" b="1" dirty="0">
                <a:solidFill>
                  <a:srgbClr val="FF0000"/>
                </a:solidFill>
              </a:rPr>
              <a:t>молодежи </a:t>
            </a:r>
            <a:r>
              <a:rPr lang="ru-RU" sz="1600" b="1" dirty="0" smtClean="0">
                <a:solidFill>
                  <a:srgbClr val="FF0000"/>
                </a:solidFill>
              </a:rPr>
              <a:t>в индустрию гостеприимства и </a:t>
            </a:r>
            <a:r>
              <a:rPr lang="ru-RU" sz="1600" b="1" dirty="0">
                <a:solidFill>
                  <a:srgbClr val="FF0000"/>
                </a:solidFill>
              </a:rPr>
              <a:t>развитие </a:t>
            </a:r>
            <a:r>
              <a:rPr lang="ru-RU" sz="1600" b="1" dirty="0" smtClean="0">
                <a:solidFill>
                  <a:srgbClr val="FF0000"/>
                </a:solidFill>
              </a:rPr>
              <a:t>территории</a:t>
            </a:r>
            <a:r>
              <a:rPr lang="ru-RU" sz="1600" dirty="0" smtClean="0"/>
              <a:t>, актуализации </a:t>
            </a:r>
            <a:r>
              <a:rPr lang="ru-RU" sz="1600" dirty="0"/>
              <a:t>исконных традиций гостеприимства, в том числе с учетом ситуации кризиса </a:t>
            </a:r>
            <a:r>
              <a:rPr lang="ru-RU" sz="1600" dirty="0" err="1"/>
              <a:t>туротрасли</a:t>
            </a:r>
            <a:r>
              <a:rPr lang="ru-RU" sz="1600" dirty="0"/>
              <a:t>, вызванного пандемией.</a:t>
            </a:r>
          </a:p>
          <a:p>
            <a:pPr algn="r"/>
            <a:r>
              <a:rPr lang="ru-RU" alt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6" name="Google Shape;13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7748" y="219014"/>
            <a:ext cx="1578109" cy="83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Dell-User\Pictures\dWx_KpOu7p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61" y="1125285"/>
            <a:ext cx="2790385" cy="1862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6175" y="189021"/>
            <a:ext cx="17283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ИДЕЯ: </a:t>
            </a:r>
            <a:endParaRPr lang="ru-RU" sz="4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832" y="865176"/>
            <a:ext cx="56976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объединение двух</a:t>
            </a:r>
            <a:r>
              <a:rPr lang="ru-RU" i="1" dirty="0"/>
              <a:t> </a:t>
            </a:r>
            <a:r>
              <a:rPr lang="ru-RU" dirty="0"/>
              <a:t>базовых для людей всего мира ценностей - </a:t>
            </a:r>
            <a:r>
              <a:rPr lang="ru-RU" b="1" dirty="0"/>
              <a:t>добровольчества и гостеприимства </a:t>
            </a:r>
            <a:endParaRPr lang="ru-RU" b="1" dirty="0" smtClean="0"/>
          </a:p>
          <a:p>
            <a:pPr algn="r"/>
            <a:r>
              <a:rPr lang="ru-RU" dirty="0" smtClean="0"/>
              <a:t>в одной </a:t>
            </a:r>
            <a:r>
              <a:rPr lang="ru-RU" dirty="0"/>
              <a:t>волонтерской </a:t>
            </a:r>
            <a:r>
              <a:rPr lang="ru-RU" dirty="0" smtClean="0"/>
              <a:t>практике - общественной составляющей реализации Национального проекта </a:t>
            </a:r>
            <a:r>
              <a:rPr lang="ru-RU" b="1" dirty="0"/>
              <a:t>«Туризм и индустрия гостеприимства</a:t>
            </a:r>
            <a:r>
              <a:rPr lang="ru-RU" b="1" dirty="0" smtClean="0"/>
              <a:t>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79348" y="4771155"/>
            <a:ext cx="3998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АУДИТОРИЯ: </a:t>
            </a:r>
            <a:endParaRPr lang="ru-RU" sz="44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61693" y="5385714"/>
            <a:ext cx="6553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*Молодежь, волонтеры - студенты</a:t>
            </a:r>
            <a:r>
              <a:rPr lang="ru-RU" dirty="0"/>
              <a:t>, </a:t>
            </a:r>
            <a:r>
              <a:rPr lang="ru-RU" dirty="0" smtClean="0"/>
              <a:t>школьники, пенсионеры</a:t>
            </a:r>
            <a:endParaRPr lang="ru-RU" dirty="0"/>
          </a:p>
          <a:p>
            <a:pPr algn="r"/>
            <a:r>
              <a:rPr lang="ru-RU" dirty="0" smtClean="0"/>
              <a:t>*Туристы</a:t>
            </a:r>
            <a:r>
              <a:rPr lang="ru-RU" dirty="0"/>
              <a:t>, путешественники</a:t>
            </a:r>
          </a:p>
          <a:p>
            <a:pPr algn="r"/>
            <a:r>
              <a:rPr lang="ru-RU" dirty="0" smtClean="0"/>
              <a:t>*Социально </a:t>
            </a:r>
            <a:r>
              <a:rPr lang="ru-RU" dirty="0"/>
              <a:t>уязвимые категории </a:t>
            </a:r>
            <a:endParaRPr lang="ru-RU" dirty="0" smtClean="0"/>
          </a:p>
          <a:p>
            <a:pPr algn="r"/>
            <a:r>
              <a:rPr lang="ru-RU" dirty="0" smtClean="0"/>
              <a:t>(</a:t>
            </a:r>
            <a:r>
              <a:rPr lang="ru-RU" dirty="0"/>
              <a:t>дети в трудной жизненной ситуации, люди </a:t>
            </a:r>
            <a:r>
              <a:rPr lang="ru-RU" dirty="0" smtClean="0"/>
              <a:t>с ОВЗ)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327" y="3039971"/>
            <a:ext cx="2771219" cy="184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4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61844" y="2748681"/>
            <a:ext cx="2581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Организация пеших прогулок, походов, познавательных обзорных экскурсий как для гостей, так и для жителей города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 descr="C:\Users\Владелец\Downloads\WhatsApp Image 2019-11-25 at 23.58.56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1" y="2748681"/>
            <a:ext cx="2103120" cy="1503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Владелец\Desktop\Ресурсный_Центр_Ставрополь\Гостеприимство\МАТЕРИАЛЫ_ПРОЕКТА\Фото ВГ\ROJnb-N_lY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1" y="4408929"/>
            <a:ext cx="2099310" cy="2099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201125" y="1185388"/>
            <a:ext cx="2770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Выяснение трудностей, вопросов, потребностей туристов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1125" y="4926607"/>
            <a:ext cx="3170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Консультирование туристов по вопросам оздоровления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Владелец\Desktop\Ресурсный_Центр_Ставрополь\Гостеприимство\МАТЕРИАЛЫ_ПРОЕКТА\Фото ВГ\46bEaIWW5G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1" y="898525"/>
            <a:ext cx="2207577" cy="1497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Объект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4826630"/>
            <a:ext cx="2548504" cy="1516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9048663" y="4796864"/>
            <a:ext cx="27588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Организация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полезных для здоровья активностей, 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просветительских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мероприятий 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в сфере здорового образа жизни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607445" y="-68389"/>
            <a:ext cx="11376756" cy="1325563"/>
          </a:xfrm>
        </p:spPr>
        <p:txBody>
          <a:bodyPr>
            <a:normAutofit/>
          </a:bodyPr>
          <a:lstStyle/>
          <a:p>
            <a:pPr lvl="0"/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делают волонтеры для формирования туристской привлекательности региона: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80145" y="2870713"/>
            <a:ext cx="2533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Помощь гостям, туристам, отдыхающим в навигации и информировании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06" y="2748681"/>
            <a:ext cx="2266951" cy="1813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9048663" y="1052118"/>
            <a:ext cx="21312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Сопровождение делегаций;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Сопровождение мероприятий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31" y="828930"/>
            <a:ext cx="2535537" cy="169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 descr="C:\Users\Владелец\Desktop\Ресурсный_Центр_Ставрополь\Лого\логотип_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86" y="6129095"/>
            <a:ext cx="1153457" cy="62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4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ладелец\Desktop\Ресурсный_Центр_Ставрополь\Гостеприимство\МАТЕРИАЛЫ_ПРОЕКТА\Фото ВГ (1)\nqe9y9uDKp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19" y="4518620"/>
            <a:ext cx="1504427" cy="1961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Владелец\Desktop\Ресурсный_Центр_Ставрополь\Гостеприимство\МАТЕРИАЛЫ_ПРОЕКТА\Фото ВГ\NlIpRQu4KK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23" y="2705756"/>
            <a:ext cx="2535537" cy="1510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582164" y="2654756"/>
            <a:ext cx="21717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В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стреча и сопровождение иностранных делегаций и гостей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57112" y="4678132"/>
            <a:ext cx="30967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Организация культурных программ, изучения и освоения культурных традиций, культурно-познавательный туризм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631596" y="-54975"/>
            <a:ext cx="11376756" cy="1325563"/>
          </a:xfrm>
        </p:spPr>
        <p:txBody>
          <a:bodyPr>
            <a:normAutofit/>
          </a:bodyPr>
          <a:lstStyle/>
          <a:p>
            <a:pPr lvl="0"/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делают волонтеры для формирования туристской привлекательности региона: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pic>
        <p:nvPicPr>
          <p:cNvPr id="15" name="Рисунок 14" descr="C:\Users\Владелец\Downloads\IMG_08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63" y="2793704"/>
            <a:ext cx="21336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8879505" y="2846541"/>
            <a:ext cx="31810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Анимационные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культурно-познавательные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программы для детей и семей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24" name="Рисунок 23" descr="C:\Users\Владелец\Downloads\WhatsApp Image 2019-12-19 at 12.00.27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84" y="4533034"/>
            <a:ext cx="2561272" cy="1397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8847965" y="4842702"/>
            <a:ext cx="2421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Квесты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 игры,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квизы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конкурсы</a:t>
            </a:r>
          </a:p>
        </p:txBody>
      </p:sp>
      <p:pic>
        <p:nvPicPr>
          <p:cNvPr id="26" name="Рисунок 25" descr="C:\Users\Владелец\Downloads\WhatsApp Image 2019-11-25 at 23.58.54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84" y="1005874"/>
            <a:ext cx="2167039" cy="1627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8803256" y="1007310"/>
            <a:ext cx="348749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Организация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флеш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-мобов,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перфомансов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иммерсивных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спектаклей и других активных форм приобщения туристов к уникальным особенностям территории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053476"/>
            <a:ext cx="2535537" cy="1426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3576774" y="1053476"/>
            <a:ext cx="274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Участие в восстановлении памятников культурно-исторического наследия</a:t>
            </a:r>
          </a:p>
        </p:txBody>
      </p:sp>
      <p:pic>
        <p:nvPicPr>
          <p:cNvPr id="30" name="Рисунок 29" descr="C:\Users\Владелец\Desktop\Ресурсный_Центр_Ставрополь\Лого\логотип_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71" y="6138502"/>
            <a:ext cx="1153457" cy="62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6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395" y="171453"/>
            <a:ext cx="11376756" cy="1325563"/>
          </a:xfrm>
        </p:spPr>
        <p:txBody>
          <a:bodyPr>
            <a:normAutofit/>
          </a:bodyPr>
          <a:lstStyle/>
          <a:p>
            <a:pPr lvl="0"/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делают волонтеры для формирования туристской привлекательности региона: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pic>
        <p:nvPicPr>
          <p:cNvPr id="18" name="Рисунок 17" descr="C:\Users\Владелец\Downloads\72469629_151662836073710_4874883426802466816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5" y="4754208"/>
            <a:ext cx="2091690" cy="1569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2800399" y="5123330"/>
            <a:ext cx="27717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Блоги, тик-ток туры;</a:t>
            </a:r>
            <a:r>
              <a:rPr lang="ru-RU" alt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altLang="ru-RU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alt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Туристическая </a:t>
            </a:r>
          </a:p>
          <a:p>
            <a:r>
              <a:rPr lang="ru-RU" altLang="ru-RU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wiki</a:t>
            </a:r>
            <a:r>
              <a:rPr lang="ru-RU" alt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-карта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74" y="4907853"/>
            <a:ext cx="2517467" cy="141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Users\Владелец\Desktop\Ресурсный_Центр_Ставрополь\Гостеприимство\МАТЕРИАЛЫ_ПРОЕКТА\Фото ВГ\IgbVzLAOcU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20" y="1082023"/>
            <a:ext cx="2548504" cy="168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8932221" y="1228557"/>
            <a:ext cx="27350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Благоустройство мест туристского интереса, мест отдыха, общественных и культурных пространств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08818" y="1016057"/>
            <a:ext cx="2664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Озеленение, сохранение экологии природной среды, экологический туризм и эко-просвещение, развитие и популяризация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экотроп</a:t>
            </a:r>
            <a:endParaRPr lang="ru-RU" sz="16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5" y="968577"/>
            <a:ext cx="2548504" cy="172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5" y="2885245"/>
            <a:ext cx="2535537" cy="169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Прямоугольник 33"/>
          <p:cNvSpPr/>
          <p:nvPr/>
        </p:nvSpPr>
        <p:spPr>
          <a:xfrm>
            <a:off x="8456044" y="3081452"/>
            <a:ext cx="311467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Сопровождение маломобильных граждан, оказание помощи людям с инвалидностью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98245" y="2885245"/>
            <a:ext cx="22574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Оказание помощи иностранным гражданам, не владеющим русским языком</a:t>
            </a:r>
            <a:endParaRPr lang="ru-RU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39" y="2885245"/>
            <a:ext cx="1867802" cy="1759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Рисунок 38" descr="C:\Users\Владелец\Desktop\Ресурсный_Центр_Ставрополь\Лого\логотип_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201" y="6112514"/>
            <a:ext cx="1153457" cy="623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263105" y="497281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Молодежные медиа, </a:t>
            </a:r>
          </a:p>
          <a:p>
            <a:r>
              <a:rPr lang="ru-RU" alt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altLang="ru-RU" dirty="0">
                <a:ea typeface="Times New Roman" panose="02020603050405020304" pitchFamily="18" charset="0"/>
                <a:cs typeface="Arial" panose="020B0604020202020204" pitchFamily="34" charset="0"/>
              </a:rPr>
              <a:t>медиа-контента, </a:t>
            </a:r>
            <a:endParaRPr lang="ru-RU" altLang="ru-RU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alt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формирующего </a:t>
            </a:r>
            <a:r>
              <a:rPr lang="ru-RU" altLang="ru-RU" dirty="0">
                <a:ea typeface="Times New Roman" panose="02020603050405020304" pitchFamily="18" charset="0"/>
                <a:cs typeface="Arial" panose="020B0604020202020204" pitchFamily="34" charset="0"/>
              </a:rPr>
              <a:t>привлекательный </a:t>
            </a:r>
            <a:endParaRPr lang="ru-RU" altLang="ru-RU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alt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образ территории</a:t>
            </a:r>
            <a:endParaRPr lang="ru-RU" alt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5387</TotalTime>
  <Words>1373</Words>
  <Application>Microsoft Office PowerPoint</Application>
  <PresentationFormat>Широкоэкранный</PresentationFormat>
  <Paragraphs>200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Arial Black</vt:lpstr>
      <vt:lpstr>Arial Unicode MS</vt:lpstr>
      <vt:lpstr>Calibri</vt:lpstr>
      <vt:lpstr>Calibri Light</vt:lpstr>
      <vt:lpstr>Montserrat</vt:lpstr>
      <vt:lpstr>Times New Roman</vt:lpstr>
      <vt:lpstr>TimesNewRomanPSMT</vt:lpstr>
      <vt:lpstr>Тема Office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делают волонтеры для формирования туристской привлекательности региона: </vt:lpstr>
      <vt:lpstr>Что делают волонтеры для формирования туристской привлекательности региона: </vt:lpstr>
      <vt:lpstr>Что делают волонтеры для формирования туристской привлекательности региона: </vt:lpstr>
      <vt:lpstr>МЕХАНИЗМЫ И ПЕРВЫЕ РЕЗУЛЬТАТЫ РЕАЛИЗАЦИИ</vt:lpstr>
      <vt:lpstr>Обучающая программа для Волонтеров гостеприимства</vt:lpstr>
      <vt:lpstr>Презентация PowerPoint</vt:lpstr>
      <vt:lpstr>Презентация PowerPoint</vt:lpstr>
      <vt:lpstr>Презентация PowerPoint</vt:lpstr>
      <vt:lpstr>Команда проекта: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LSTU№2</cp:lastModifiedBy>
  <cp:revision>67</cp:revision>
  <dcterms:created xsi:type="dcterms:W3CDTF">2019-07-16T03:32:29Z</dcterms:created>
  <dcterms:modified xsi:type="dcterms:W3CDTF">2022-09-14T13:53:18Z</dcterms:modified>
</cp:coreProperties>
</file>