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1" r:id="rId6"/>
    <p:sldId id="257" r:id="rId7"/>
    <p:sldId id="265" r:id="rId8"/>
    <p:sldId id="268" r:id="rId9"/>
    <p:sldId id="273" r:id="rId10"/>
    <p:sldId id="274" r:id="rId11"/>
    <p:sldId id="275" r:id="rId12"/>
    <p:sldId id="267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02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48554E-6E55-46F8-B5B5-80FF28D01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E2EDF1-3F49-410B-8D8F-DEB11C091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0A4C54-E6E2-45E0-98E5-5DB738D001B2}" type="datetime1">
              <a:rPr lang="ru-RU" smtClean="0"/>
              <a:t>04.07.2022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BC78DC-C87F-49D8-9462-F28246D78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F6D6EC-E958-40D3-9794-27A6A1CE1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374092-269C-4ACC-A602-ADC42C82C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2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137544-47A7-4591-9DE3-E30CF94D01E9}" type="datetime1">
              <a:rPr lang="ru-RU" noProof="0" smtClean="0"/>
              <a:t>04.07.2022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66E22B-85CA-45C7-86A8-A17C38B96A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66E22B-85CA-45C7-86A8-A17C38B96A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ru-RU" sz="4400" spc="120" noProof="0">
                <a:cs typeface="Posterama" panose="020B0504020200020000" pitchFamily="34" charset="0"/>
              </a:rPr>
              <a:t>Образец заголовка</a:t>
            </a:r>
            <a:endParaRPr lang="ru-RU" sz="4400" spc="120" noProof="0" dirty="0">
              <a:cs typeface="Posterama" panose="020B0504020200020000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ru-RU" sz="2200" noProof="0">
                <a:cs typeface="Segoe UI Semilight" panose="020B0402040204020203" pitchFamily="34" charset="0"/>
              </a:rPr>
              <a:t>Образец подзаголовка</a:t>
            </a:r>
            <a:endParaRPr lang="ru-RU" sz="2200" noProof="0" dirty="0">
              <a:cs typeface="Segoe UI Semilight" panose="020B0402040204020203" pitchFamily="34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ru-RU" sz="4400" noProof="0">
                <a:cs typeface="Posterama" panose="020B0504020200020000" pitchFamily="34" charset="0"/>
              </a:rPr>
              <a:t>Образец заголовка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Рисунок 8" descr="Изображение сидящей темной кошки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Рисунок 9" descr="Изображение сидящей темной кошки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ru-RU" sz="2200" noProof="0">
                <a:cs typeface="Segoe UI Semilight" panose="020B0402040204020203" pitchFamily="34" charset="0"/>
              </a:rPr>
              <a:t>Образец подзаголовка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8695" y="1825625"/>
            <a:ext cx="5561106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561105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pc="120" noProof="0"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ru-RU" sz="1800" noProof="0"/>
              <a:t>Образец текста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Рисунок 6" descr="Изображение рук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Рисунок 7" descr="Изображение цветка в руках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pc="120" noProof="0"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ru-RU" sz="1800" noProof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ru-RU" sz="4400" spc="120" noProof="0"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>
              <a:lnSpc>
                <a:spcPct val="110000"/>
              </a:lnSpc>
            </a:pPr>
            <a:r>
              <a:rPr lang="ru-RU" sz="2200" noProof="0">
                <a:cs typeface="Segoe UI Semilight" panose="020B0402040204020203" pitchFamily="34" charset="0"/>
              </a:rPr>
              <a:t>Образец подзаголовка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ru-RU" sz="4400" spc="120" noProof="0"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ru-RU" sz="2200" noProof="0">
                <a:cs typeface="Segoe UI Semilight" panose="020B0402040204020203" pitchFamily="34" charset="0"/>
              </a:rPr>
              <a:t>Образец подзаголовка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5532319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2600"/>
            <a:ext cx="5561106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361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1466" y="1757319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1466" y="2671718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pc="120" noProof="0">
                <a:cs typeface="Posterama" panose="020B0504020200020000" pitchFamily="34" charset="0"/>
              </a:rPr>
              <a:t>Образец заголовка</a:t>
            </a:r>
            <a:endParaRPr lang="ru-RU" spc="120" noProof="0" dirty="0">
              <a:cs typeface="Posterama" panose="020B0504020200020000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ru-RU" sz="1800" noProof="0"/>
              <a:t>Образец текста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3B850FF-6169-4056-8077-06FFA93A5366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 descr="Изображение в положении сидя&#10;&#10;Описание сформировано автоматически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2" r:id="rId6"/>
    <p:sldLayoutId id="2147483737" r:id="rId7"/>
    <p:sldLayoutId id="2147483750" r:id="rId8"/>
    <p:sldLayoutId id="2147483745" r:id="rId9"/>
    <p:sldLayoutId id="2147483751" r:id="rId10"/>
    <p:sldLayoutId id="2147483733" r:id="rId11"/>
    <p:sldLayoutId id="2147483744" r:id="rId12"/>
    <p:sldLayoutId id="214748373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0" y="1107440"/>
            <a:ext cx="5257800" cy="2183296"/>
          </a:xfrm>
        </p:spPr>
        <p:txBody>
          <a:bodyPr rtlCol="0"/>
          <a:lstStyle/>
          <a:p>
            <a:pPr rtl="0"/>
            <a:r>
              <a:rPr lang="ru-RU" dirty="0"/>
              <a:t>Замыленная история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0481" y="3442208"/>
            <a:ext cx="5257799" cy="1640216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/>
              <a:t>АНО «Шуйское мыло»</a:t>
            </a:r>
          </a:p>
          <a:p>
            <a:pPr rtl="0"/>
            <a:r>
              <a:rPr lang="ru-RU" sz="2000" dirty="0"/>
              <a:t>Премия #МЫВМЕСТЕ 2022. Трек НКО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2B93957-6C18-543B-8CB6-ECEB676E4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90007-65B0-F07A-E93A-02A61DF9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740664"/>
            <a:ext cx="5394960" cy="5394960"/>
          </a:xfrm>
          <a:prstGeom prst="rect">
            <a:avLst/>
          </a:prstGeom>
        </p:spPr>
      </p:pic>
      <p:sp>
        <p:nvSpPr>
          <p:cNvPr id="18" name="Объект 8">
            <a:extLst>
              <a:ext uri="{FF2B5EF4-FFF2-40B4-BE49-F238E27FC236}">
                <a16:creationId xmlns:a16="http://schemas.microsoft.com/office/drawing/2014/main" id="{15410054-B5FE-ABE8-EDA7-5F8629105154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/>
          <a:lstStyle/>
          <a:p>
            <a:pPr rtl="0"/>
            <a:r>
              <a:rPr lang="ru-RU" dirty="0"/>
              <a:t>Проблемы = возможности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429539" cy="281107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Низкая средняя заработная плата, отсутствие рабочих мест для молодёжи, сложности с трудоустройством – это существующие проблемы, которые проект «Замыленная история» призван решить.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B335B82-405E-4242-85B4-2B74C39F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026" name="Picture 2" descr="Комикс мем: &quot;ну вот на карантине отдохнешь, выспишься я итак безработный&quot; -  Комиксы - Meme-arsenal.com">
            <a:extLst>
              <a:ext uri="{FF2B5EF4-FFF2-40B4-BE49-F238E27FC236}">
                <a16:creationId xmlns:a16="http://schemas.microsoft.com/office/drawing/2014/main" id="{BBA5E86D-6AC8-B137-7822-2C3528FE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40" y="592938"/>
            <a:ext cx="2370694" cy="34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м №1012117 Мем, RRaf">
            <a:extLst>
              <a:ext uri="{FF2B5EF4-FFF2-40B4-BE49-F238E27FC236}">
                <a16:creationId xmlns:a16="http://schemas.microsoft.com/office/drawing/2014/main" id="{48F8022A-B593-51C7-88BD-B6BD3970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24" y="592938"/>
            <a:ext cx="4015509" cy="28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ем больше безработных Тем меньше безработных, Мем Филосораптор">
            <a:extLst>
              <a:ext uri="{FF2B5EF4-FFF2-40B4-BE49-F238E27FC236}">
                <a16:creationId xmlns:a16="http://schemas.microsoft.com/office/drawing/2014/main" id="{0EEB1977-BBBB-789D-5605-BBB3DB66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59" y="3983377"/>
            <a:ext cx="2580998" cy="25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здать мем &quot;вот тебе зарплата это ветка, страдающее средневековье картинки  лев, страдающее средневековье&quot; - Картинки - Me… | Католические мемы, Мемы,  Средневековье">
            <a:extLst>
              <a:ext uri="{FF2B5EF4-FFF2-40B4-BE49-F238E27FC236}">
                <a16:creationId xmlns:a16="http://schemas.microsoft.com/office/drawing/2014/main" id="{87B7E4BA-D1F4-9CB5-C598-01FC8EE0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10" y="3429000"/>
            <a:ext cx="3655957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8">
            <a:extLst>
              <a:ext uri="{FF2B5EF4-FFF2-40B4-BE49-F238E27FC236}">
                <a16:creationId xmlns:a16="http://schemas.microsoft.com/office/drawing/2014/main" id="{D6F1A094-8E60-0746-B98F-8AB73317B1EC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/>
          <a:lstStyle/>
          <a:p>
            <a:pPr rtl="0"/>
            <a:r>
              <a:rPr lang="ru-RU" dirty="0"/>
              <a:t>Для кого этот проект?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CE80-526E-48B1-B2DA-C85E67C0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035"/>
            <a:ext cx="4840922" cy="4442791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ru-RU" dirty="0"/>
              <a:t>В рамках проекта «Замыленная история» мы проведём теоретическое и практическое обучение мыловарению с нуля для студентов Шуйского филиала </a:t>
            </a:r>
            <a:r>
              <a:rPr lang="ru-RU" dirty="0" err="1"/>
              <a:t>ИвГУ</a:t>
            </a:r>
            <a:r>
              <a:rPr lang="ru-RU" dirty="0"/>
              <a:t> и ИГХТУ и для всех желающих на конкурсной основе.</a:t>
            </a:r>
          </a:p>
          <a:p>
            <a:pPr rtl="0"/>
            <a:r>
              <a:rPr lang="ru-RU" dirty="0"/>
              <a:t>Молодые специалисты в ходе проекта получат: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Профессиональные навыки, которые позволят получать доход сразу после прохождения обучения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Удобное </a:t>
            </a:r>
            <a:r>
              <a:rPr lang="ru-RU" dirty="0" err="1"/>
              <a:t>коворкинговое</a:t>
            </a:r>
            <a:r>
              <a:rPr lang="ru-RU" dirty="0"/>
              <a:t> пространство для работы и творчества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Принадлежность к профессиональному сообществу, которое будет создаваться у них на глазах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6B911-85AC-4D51-9274-A9F47BD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7D7BA-5863-41A3-B873-B1DB20B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8748" y="5729014"/>
            <a:ext cx="1550969" cy="498868"/>
          </a:xfrm>
        </p:spPr>
        <p:txBody>
          <a:bodyPr rtlCol="0"/>
          <a:lstStyle/>
          <a:p>
            <a:pPr rtl="0"/>
            <a:r>
              <a:rPr lang="ru-RU" sz="1800" b="1" dirty="0"/>
              <a:t>До</a:t>
            </a:r>
            <a:r>
              <a:rPr lang="ru-RU" sz="1800" dirty="0"/>
              <a:t> обучения на мыловара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5F14E277-9C5F-BF8E-17C3-F3C2100436E7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Упорство и трудолюбие студента против коррумпированного преподавателя |  Студик | Яндекс Дзен">
            <a:extLst>
              <a:ext uri="{FF2B5EF4-FFF2-40B4-BE49-F238E27FC236}">
                <a16:creationId xmlns:a16="http://schemas.microsoft.com/office/drawing/2014/main" id="{A21F4152-0B52-74B5-0FB6-99ED2A84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2" y="1211267"/>
            <a:ext cx="2883143" cy="43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id="{722FF644-2AE4-1997-4869-F0A3F9AAA9B6}"/>
              </a:ext>
            </a:extLst>
          </p:cNvPr>
          <p:cNvSpPr txBox="1">
            <a:spLocks/>
          </p:cNvSpPr>
          <p:nvPr/>
        </p:nvSpPr>
        <p:spPr>
          <a:xfrm>
            <a:off x="9802831" y="5729014"/>
            <a:ext cx="1550969" cy="498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После</a:t>
            </a:r>
            <a:r>
              <a:rPr lang="ru-RU" sz="1800" dirty="0"/>
              <a:t> обучения на мыловара</a:t>
            </a:r>
          </a:p>
        </p:txBody>
      </p:sp>
      <p:pic>
        <p:nvPicPr>
          <p:cNvPr id="8198" name="Picture 6" descr="Создать мем &quot;человек купается в деньгах, миллионер, тони старк деньги&quot; -  Картинки - Meme-arsenal.com">
            <a:extLst>
              <a:ext uri="{FF2B5EF4-FFF2-40B4-BE49-F238E27FC236}">
                <a16:creationId xmlns:a16="http://schemas.microsoft.com/office/drawing/2014/main" id="{140BBFEA-F53F-55FC-8E17-2D91AFB5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59" y="1931121"/>
            <a:ext cx="4266441" cy="28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EC36F4-2BF1-C2C1-C4C1-FB25164F9FD5}"/>
              </a:ext>
            </a:extLst>
          </p:cNvPr>
          <p:cNvSpPr/>
          <p:nvPr/>
        </p:nvSpPr>
        <p:spPr>
          <a:xfrm>
            <a:off x="507565" y="1784973"/>
            <a:ext cx="3657562" cy="930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2C211CD-F5AA-C6CC-2811-0B588E0379A0}"/>
              </a:ext>
            </a:extLst>
          </p:cNvPr>
          <p:cNvSpPr/>
          <p:nvPr/>
        </p:nvSpPr>
        <p:spPr>
          <a:xfrm>
            <a:off x="4291654" y="1784973"/>
            <a:ext cx="3657562" cy="930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CDFE24B-BA6C-82D0-7F28-973BDF2D525F}"/>
              </a:ext>
            </a:extLst>
          </p:cNvPr>
          <p:cNvSpPr/>
          <p:nvPr/>
        </p:nvSpPr>
        <p:spPr>
          <a:xfrm>
            <a:off x="8056054" y="1784973"/>
            <a:ext cx="3657562" cy="930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B2667-6866-49FD-94D8-EA18D1E2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ru-RU" dirty="0"/>
              <a:t>Реализация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F5C676-1CD3-4A4B-BC5B-2E8A3ED1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01" y="1865462"/>
            <a:ext cx="3291840" cy="82391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Мыловарня за стеклом + коворкинг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7F40A-D6F5-43ED-8AD0-77021456C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01" y="2868565"/>
            <a:ext cx="3291840" cy="350047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Провести косметический ремонт помещения</a:t>
            </a:r>
          </a:p>
          <a:p>
            <a:pPr rtl="0"/>
            <a:r>
              <a:rPr lang="ru-RU" dirty="0"/>
              <a:t>Установить современное оборудование</a:t>
            </a:r>
          </a:p>
          <a:p>
            <a:pPr rtl="0"/>
            <a:r>
              <a:rPr lang="ru-RU" dirty="0"/>
              <a:t>Обучить мыловаров</a:t>
            </a:r>
          </a:p>
          <a:p>
            <a:pPr rtl="0"/>
            <a:r>
              <a:rPr lang="ru-RU" dirty="0"/>
              <a:t>Запустить работу </a:t>
            </a:r>
            <a:r>
              <a:rPr lang="ru-RU" dirty="0" err="1"/>
              <a:t>коворкинговой</a:t>
            </a:r>
            <a:r>
              <a:rPr lang="ru-RU" dirty="0"/>
              <a:t> площадки для мыловаров на постоянной основе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967CB-50C2-4985-B7AF-9F120DAD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6885" y="1840368"/>
            <a:ext cx="3291840" cy="823912"/>
          </a:xfrm>
        </p:spPr>
        <p:txBody>
          <a:bodyPr rtlCol="0" anchor="ctr"/>
          <a:lstStyle/>
          <a:p>
            <a:pPr algn="ctr" rtl="0"/>
            <a:r>
              <a:rPr lang="ru-RU" dirty="0"/>
              <a:t>Арт-галерея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EF994-5030-4E07-840C-7244552D9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1654" y="2868565"/>
            <a:ext cx="3291840" cy="261067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Провести косметический ремонт помещения</a:t>
            </a:r>
          </a:p>
          <a:p>
            <a:pPr rtl="0"/>
            <a:r>
              <a:rPr lang="ru-RU" dirty="0"/>
              <a:t>Установить выставочное оборудование</a:t>
            </a:r>
          </a:p>
          <a:p>
            <a:pPr rtl="0"/>
            <a:r>
              <a:rPr lang="ru-RU" dirty="0"/>
              <a:t>Оформить экспозицию </a:t>
            </a:r>
          </a:p>
          <a:p>
            <a:pPr rtl="0"/>
            <a:r>
              <a:rPr lang="ru-RU" dirty="0"/>
              <a:t>Организовать выставку-продажу креативных мыловаренных изделий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AD23BD3-930E-4738-8CE3-AD28F787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7734" y="1659370"/>
            <a:ext cx="3861746" cy="1204874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2000" dirty="0"/>
              <a:t>Помощь новобранцам с продвижением и продажами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0CC3728-DDD8-4CD6-A441-B8E6C24AD6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7734" y="2868565"/>
            <a:ext cx="3291840" cy="3395179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/>
              <a:t>Помощь</a:t>
            </a:r>
            <a:r>
              <a:rPr lang="en-US" sz="1800" dirty="0"/>
              <a:t> </a:t>
            </a:r>
            <a:r>
              <a:rPr lang="ru-RU" sz="1800" dirty="0"/>
              <a:t>мыловарам в присоединении к ГУ «Шуйское мыло»</a:t>
            </a:r>
          </a:p>
          <a:p>
            <a:pPr rtl="0"/>
            <a:r>
              <a:rPr lang="ru-RU" sz="1800" dirty="0"/>
              <a:t>Обучение продвижению и маркетингу от опытного маркетолога и мыловара – Т.С. </a:t>
            </a:r>
            <a:r>
              <a:rPr lang="ru-RU" sz="1800" dirty="0" err="1"/>
              <a:t>Кульвановской</a:t>
            </a:r>
            <a:r>
              <a:rPr lang="ru-RU" sz="1800" dirty="0"/>
              <a:t> (более 20 лет опыта на руководящих позициях в сфере маркетинга, 8 лет – директор Музея Мыла)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25A6D0DC-C806-4223-814C-F368FABD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E86CC9B-7D25-4B39-8677-4C84DD12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0BD7128B-6F75-7DA5-0E5D-415E288E8DEA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260" y="3026741"/>
            <a:ext cx="3768551" cy="929912"/>
          </a:xfrm>
        </p:spPr>
        <p:txBody>
          <a:bodyPr rtlCol="0" anchor="ctr"/>
          <a:lstStyle/>
          <a:p>
            <a:pPr algn="ctr" rtl="0"/>
            <a:r>
              <a:rPr lang="ru-RU" dirty="0"/>
              <a:t>Имеющиеся ресурсы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23363-83BE-4349-92EA-EE099CA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4A52A-BBC9-424C-B7FC-90581F09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55BEEC3-F314-63A2-B372-0492C9B71326}"/>
              </a:ext>
            </a:extLst>
          </p:cNvPr>
          <p:cNvSpPr/>
          <p:nvPr/>
        </p:nvSpPr>
        <p:spPr>
          <a:xfrm>
            <a:off x="2091358" y="4121305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Помещение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5B2EF97-0B5F-6925-506F-A356A7E72790}"/>
              </a:ext>
            </a:extLst>
          </p:cNvPr>
          <p:cNvSpPr/>
          <p:nvPr/>
        </p:nvSpPr>
        <p:spPr>
          <a:xfrm>
            <a:off x="4356654" y="961388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Оборудование (частично)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EDC7909-2914-DC45-EB63-F897C65CC046}"/>
              </a:ext>
            </a:extLst>
          </p:cNvPr>
          <p:cNvSpPr/>
          <p:nvPr/>
        </p:nvSpPr>
        <p:spPr>
          <a:xfrm>
            <a:off x="8010472" y="2098249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Преподавательский состав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BE409FB-6915-3974-EF75-6E561A0D676C}"/>
              </a:ext>
            </a:extLst>
          </p:cNvPr>
          <p:cNvSpPr/>
          <p:nvPr/>
        </p:nvSpPr>
        <p:spPr>
          <a:xfrm>
            <a:off x="848139" y="2117451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Поддержка</a:t>
            </a:r>
          </a:p>
          <a:p>
            <a:pPr algn="ctr"/>
            <a:r>
              <a:rPr lang="ru-RU" sz="2000" dirty="0"/>
              <a:t>университетов  - партнёров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B518F0F-EA93-A200-4110-E72A78630355}"/>
              </a:ext>
            </a:extLst>
          </p:cNvPr>
          <p:cNvSpPr/>
          <p:nvPr/>
        </p:nvSpPr>
        <p:spPr>
          <a:xfrm>
            <a:off x="6941058" y="4253199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Приглашенные лекторы – практики мыловары с многолетним опытом</a:t>
            </a:r>
          </a:p>
        </p:txBody>
      </p:sp>
      <p:sp>
        <p:nvSpPr>
          <p:cNvPr id="23" name="Объект 8">
            <a:extLst>
              <a:ext uri="{FF2B5EF4-FFF2-40B4-BE49-F238E27FC236}">
                <a16:creationId xmlns:a16="http://schemas.microsoft.com/office/drawing/2014/main" id="{7B86AA04-F7B5-DE18-185C-D054ACB3EF72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260" y="3026741"/>
            <a:ext cx="3768551" cy="929912"/>
          </a:xfrm>
        </p:spPr>
        <p:txBody>
          <a:bodyPr rtlCol="0" anchor="ctr"/>
          <a:lstStyle/>
          <a:p>
            <a:pPr algn="ctr" rtl="0"/>
            <a:r>
              <a:rPr lang="ru-RU" dirty="0"/>
              <a:t>Необходимо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23363-83BE-4349-92EA-EE099CA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4A52A-BBC9-424C-B7FC-90581F09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55BEEC3-F314-63A2-B372-0492C9B71326}"/>
              </a:ext>
            </a:extLst>
          </p:cNvPr>
          <p:cNvSpPr/>
          <p:nvPr/>
        </p:nvSpPr>
        <p:spPr>
          <a:xfrm>
            <a:off x="2091358" y="4121305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Косметический ремонт помещения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5B2EF97-0B5F-6925-506F-A356A7E72790}"/>
              </a:ext>
            </a:extLst>
          </p:cNvPr>
          <p:cNvSpPr/>
          <p:nvPr/>
        </p:nvSpPr>
        <p:spPr>
          <a:xfrm>
            <a:off x="4356654" y="961388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Оборудование (недостающее)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EDC7909-2914-DC45-EB63-F897C65CC046}"/>
              </a:ext>
            </a:extLst>
          </p:cNvPr>
          <p:cNvSpPr/>
          <p:nvPr/>
        </p:nvSpPr>
        <p:spPr>
          <a:xfrm>
            <a:off x="8010472" y="2098249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Оплата труда преподавателей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BE409FB-6915-3974-EF75-6E561A0D676C}"/>
              </a:ext>
            </a:extLst>
          </p:cNvPr>
          <p:cNvSpPr/>
          <p:nvPr/>
        </p:nvSpPr>
        <p:spPr>
          <a:xfrm>
            <a:off x="848139" y="2117451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Поддержка региональных СМИ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B518F0F-EA93-A200-4110-E72A78630355}"/>
              </a:ext>
            </a:extLst>
          </p:cNvPr>
          <p:cNvSpPr/>
          <p:nvPr/>
        </p:nvSpPr>
        <p:spPr>
          <a:xfrm>
            <a:off x="6941058" y="4253199"/>
            <a:ext cx="3190461" cy="1570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Ингредиенты для практических занятий по мыловарению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B6A208D9-851F-1C6A-EB64-97D556C6AC11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/>
          <a:lstStyle/>
          <a:p>
            <a:pPr rtl="0"/>
            <a:r>
              <a:rPr lang="ru-RU" dirty="0"/>
              <a:t>Ожидаемый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CE80-526E-48B1-B2DA-C85E67C0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378"/>
            <a:ext cx="4840922" cy="4236448"/>
          </a:xfrm>
        </p:spPr>
        <p:txBody>
          <a:bodyPr rtlCol="0" anchor="t" anchorCtr="0">
            <a:noAutofit/>
          </a:bodyPr>
          <a:lstStyle/>
          <a:p>
            <a:pPr marL="285750" indent="-285750" rtl="0">
              <a:buFontTx/>
              <a:buChar char="-"/>
            </a:pPr>
            <a:r>
              <a:rPr lang="ru-RU" dirty="0"/>
              <a:t>Обучено не менее 20 мыловаров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Создана и работает на постоянной основе </a:t>
            </a:r>
            <a:r>
              <a:rPr lang="ru-RU" dirty="0" err="1"/>
              <a:t>коворкинговая</a:t>
            </a:r>
            <a:r>
              <a:rPr lang="ru-RU" dirty="0"/>
              <a:t> площадка для мыловаров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Создано сообщество шуйских мыловаров для обмена опытом и дальнейшего развития проекта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Появилось место для представления творческих мыльных работ </a:t>
            </a:r>
          </a:p>
          <a:p>
            <a:pPr marL="285750" indent="-285750" rtl="0">
              <a:buFontTx/>
              <a:buChar char="-"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6B911-85AC-4D51-9274-A9F47BD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5F14E277-9C5F-BF8E-17C3-F3C2100436E7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Мыловар с Исторического фестиваля - Picture of Museum of Bread, Bolgar -  Tripadvisor">
            <a:extLst>
              <a:ext uri="{FF2B5EF4-FFF2-40B4-BE49-F238E27FC236}">
                <a16:creationId xmlns:a16="http://schemas.microsoft.com/office/drawing/2014/main" id="{396BC5BC-B6A3-C08F-0F19-0EEEA635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2" y="1733258"/>
            <a:ext cx="5839402" cy="38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/>
          <a:lstStyle/>
          <a:p>
            <a:pPr rtl="0"/>
            <a:r>
              <a:rPr lang="ru-RU" dirty="0"/>
              <a:t>Сопутствующие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CE80-526E-48B1-B2DA-C85E67C0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378"/>
            <a:ext cx="4840922" cy="4236448"/>
          </a:xfrm>
        </p:spPr>
        <p:txBody>
          <a:bodyPr rtlCol="0" anchor="t" anchorCtr="0">
            <a:noAutofit/>
          </a:bodyPr>
          <a:lstStyle/>
          <a:p>
            <a:pPr marL="285750" indent="-285750" rtl="0">
              <a:buFontTx/>
              <a:buChar char="-"/>
            </a:pPr>
            <a:r>
              <a:rPr lang="ru-RU" dirty="0"/>
              <a:t>«Мыловарня за стеклом» и «Арт-галерея» станут дополнительной точкой притяжения для туристов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Увеличение туристического потока в Шую положительно скажется на доходах </a:t>
            </a:r>
            <a:r>
              <a:rPr lang="ru-RU" dirty="0" err="1"/>
              <a:t>шуян</a:t>
            </a:r>
            <a:r>
              <a:rPr lang="ru-RU" dirty="0"/>
              <a:t> и городского бюджета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Бренд города Шуя «ШУЙСКОЕ МЫЛО» выйдет на новый виток развития</a:t>
            </a:r>
          </a:p>
          <a:p>
            <a:pPr marL="285750" indent="-285750" rtl="0">
              <a:buFontTx/>
              <a:buChar char="-"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6B911-85AC-4D51-9274-A9F47BD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5F14E277-9C5F-BF8E-17C3-F3C2100436E7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Создать мем &quot;очередь за зарплатой рисунок, очередь, очередь карикатура&quot; -  Картинки - Meme-arsenal.com">
            <a:extLst>
              <a:ext uri="{FF2B5EF4-FFF2-40B4-BE49-F238E27FC236}">
                <a16:creationId xmlns:a16="http://schemas.microsoft.com/office/drawing/2014/main" id="{7C9F3363-784C-0BC1-08D3-9E0251D5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10" y="1838740"/>
            <a:ext cx="5819263" cy="37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26A2D9-D3BA-94A5-43A3-D4CC7AFDC7F8}"/>
              </a:ext>
            </a:extLst>
          </p:cNvPr>
          <p:cNvSpPr/>
          <p:nvPr/>
        </p:nvSpPr>
        <p:spPr>
          <a:xfrm>
            <a:off x="6058628" y="2323378"/>
            <a:ext cx="1177059" cy="37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Шуи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32880F-2024-3F42-5F39-2F3F6760D372}"/>
              </a:ext>
            </a:extLst>
          </p:cNvPr>
          <p:cNvSpPr/>
          <p:nvPr/>
        </p:nvSpPr>
        <p:spPr>
          <a:xfrm>
            <a:off x="7614005" y="2338681"/>
            <a:ext cx="1177059" cy="37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Шую</a:t>
            </a:r>
          </a:p>
        </p:txBody>
      </p:sp>
    </p:spTree>
    <p:extLst>
      <p:ext uri="{BB962C8B-B14F-4D97-AF65-F5344CB8AC3E}">
        <p14:creationId xmlns:p14="http://schemas.microsoft.com/office/powerpoint/2010/main" val="281086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/>
          <a:lstStyle/>
          <a:p>
            <a:pPr rtl="0"/>
            <a:r>
              <a:rPr lang="ru-RU" dirty="0"/>
              <a:t>Спасибо за ваше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356" y="394623"/>
            <a:ext cx="4453293" cy="2133600"/>
          </a:xfrm>
        </p:spPr>
        <p:txBody>
          <a:bodyPr rtlCol="0">
            <a:normAutofit/>
          </a:bodyPr>
          <a:lstStyle/>
          <a:p>
            <a:r>
              <a:rPr lang="ru-RU" sz="1800" dirty="0"/>
              <a:t>Директор Музея Мыла</a:t>
            </a:r>
            <a:endParaRPr lang="en-US" sz="1800" dirty="0"/>
          </a:p>
          <a:p>
            <a:r>
              <a:rPr lang="ru-RU" sz="1800" dirty="0"/>
              <a:t>Татьяна</a:t>
            </a:r>
            <a:r>
              <a:rPr lang="en-US" sz="1800" dirty="0"/>
              <a:t> </a:t>
            </a:r>
            <a:r>
              <a:rPr lang="ru-RU" sz="1800" dirty="0"/>
              <a:t>Кульвановская</a:t>
            </a:r>
          </a:p>
          <a:p>
            <a:pPr rtl="0"/>
            <a:r>
              <a:rPr lang="en-US" sz="1800" dirty="0"/>
              <a:t>tkulvanovskaya@gmail.com</a:t>
            </a:r>
            <a:endParaRPr lang="ru-RU" sz="1800" dirty="0"/>
          </a:p>
          <a:p>
            <a:pPr rtl="0"/>
            <a:r>
              <a:rPr lang="en-US" sz="1800" dirty="0"/>
              <a:t>www.milce.ru</a:t>
            </a:r>
            <a:endParaRPr lang="ru-RU" sz="1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C4EB8-FE5E-4752-81EF-DAF2F54E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6BE14-BD4F-4DBD-9B58-FC4C6EC5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F0E49-62B5-488C-B988-BDE7F7F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2E15010B-7E1C-6704-2ACF-34049E6B00F9}"/>
              </a:ext>
            </a:extLst>
          </p:cNvPr>
          <p:cNvSpPr txBox="1">
            <a:spLocks/>
          </p:cNvSpPr>
          <p:nvPr/>
        </p:nvSpPr>
        <p:spPr>
          <a:xfrm>
            <a:off x="838200" y="33706"/>
            <a:ext cx="10661374" cy="1609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При поддержке Ивановского государственного химико-технологического университета и Шуйского филиала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ИвГУ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04B856-3797-0D6E-DA7A-8EEB4BCB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87" y="2255123"/>
            <a:ext cx="4343960" cy="45012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8FAAA8-118E-736D-FC5D-3A3EA4C2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073" y="2255123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38_TF67070595_Win32" id="{07266974-E84E-48EC-9C13-48755D3242AC}" vid="{BAFA4A27-5FAA-46EE-B6C1-9C3D21C7AA7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1D0F8-A96E-436B-B6A7-2AFF6F30F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8EF3A0-5A01-4576-8764-452FD3A2CB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41377AF-B80E-4F93-8088-50DE225F345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Примеси</Template>
  <TotalTime>428</TotalTime>
  <Words>469</Words>
  <Application>Microsoft Office PowerPoint</Application>
  <PresentationFormat>Широкоэкранный</PresentationFormat>
  <Paragraphs>83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Times New Roman</vt:lpstr>
      <vt:lpstr>DappledVTI</vt:lpstr>
      <vt:lpstr>Замыленная история</vt:lpstr>
      <vt:lpstr>Проблемы = возможности</vt:lpstr>
      <vt:lpstr>Для кого этот проект?</vt:lpstr>
      <vt:lpstr>Реализация проекта</vt:lpstr>
      <vt:lpstr>Презентация PowerPoint</vt:lpstr>
      <vt:lpstr>Презентация PowerPoint</vt:lpstr>
      <vt:lpstr>Ожидаемый результат</vt:lpstr>
      <vt:lpstr>Сопутствующие результаты</vt:lpstr>
      <vt:lpstr>Спасибо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Кульвановская Анна Владимировна</dc:creator>
  <cp:lastModifiedBy>Кульвановская Анна Владимировна</cp:lastModifiedBy>
  <cp:revision>10</cp:revision>
  <dcterms:created xsi:type="dcterms:W3CDTF">2022-07-03T12:07:59Z</dcterms:created>
  <dcterms:modified xsi:type="dcterms:W3CDTF">2022-07-04T08:24:29Z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