
<file path=[Content_Types].xml><?xml version="1.0" encoding="utf-8"?>
<Types xmlns="http://schemas.openxmlformats.org/package/2006/content-types">
  <Default ContentType="application/xml" Extension="xml"/>
  <Default ContentType="image/svg+xml" Extension="svg"/>
  <Default ContentType="image/jpeg" Extension="jpeg"/>
  <Default ContentType="image/png" Extension="png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3" Target="docProps/core.xml" Type="http://schemas.openxmlformats.org/package/2006/relationships/metadata/core-properties"/>
  <Relationship Id="rId2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4630400" cy="8229600"/>
  <p:notesSz cx="8229600" cy="146304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/>
</file>

<file path=ppt/viewProps.xml><?xml version="1.0" encoding="utf-8"?>
<p:viewP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>
  <p:gridSpacing cx="180000" cy="180000"/>
</p:viewPr>
</file>

<file path=ppt/_rels/presentation.xml.rels><?xml version="1.0" encoding="UTF-8" standalone="no" ?>
<Relationships xmlns="http://schemas.openxmlformats.org/package/2006/relationships">
  <Relationship Id="rId13" Target="viewProps.xml" Type="http://schemas.openxmlformats.org/officeDocument/2006/relationships/viewProps"/>
  <Relationship Id="rId4" Target="slides/slide2.xml" Type="http://schemas.openxmlformats.org/officeDocument/2006/relationships/slide"/>
  <Relationship Id="rId1" Target="theme/theme1.xml" Type="http://schemas.openxmlformats.org/officeDocument/2006/relationships/theme"/>
  <Relationship Id="rId8" Target="slides/slide6.xml" Type="http://schemas.openxmlformats.org/officeDocument/2006/relationships/slide"/>
  <Relationship Id="rId12" Target="tableStyles.xml" Type="http://schemas.openxmlformats.org/officeDocument/2006/relationships/tableStyles"/>
  <Relationship Id="rId10" Target="slides/slide8.xml" Type="http://schemas.openxmlformats.org/officeDocument/2006/relationships/slide"/>
  <Relationship Id="rId7" Target="slides/slide5.xml" Type="http://schemas.openxmlformats.org/officeDocument/2006/relationships/slide"/>
  <Relationship Id="rId5" Target="slides/slide3.xml" Type="http://schemas.openxmlformats.org/officeDocument/2006/relationships/slide"/>
  <Relationship Id="rId3" Target="slides/slide1.xml" Type="http://schemas.openxmlformats.org/officeDocument/2006/relationships/slide"/>
  <Relationship Id="rId2" Target="slideMasters/slideMaster1.xml" Type="http://schemas.openxmlformats.org/officeDocument/2006/relationships/slideMaster"/>
  <Relationship Id="rId9" Target="slides/slide7.xml" Type="http://schemas.openxmlformats.org/officeDocument/2006/relationships/slide"/>
  <Relationship Id="rId6" Target="slides/slide4.xml" Type="http://schemas.openxmlformats.org/officeDocument/2006/relationships/slide"/>
  <Relationship Id="rId11" Target="slides/slide9.xml" Type="http://schemas.openxmlformats.org/officeDocument/2006/relationships/slide"/>
</Relationships>

</file>

<file path=ppt/slideLayouts/_rels/slideLayout1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1.png" Type="http://schemas.openxmlformats.org/officeDocument/2006/relationships/image"/>
</Relationships>

</file>

<file path=ppt/slideLayouts/_rels/slideLayout2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2.png" Type="http://schemas.openxmlformats.org/officeDocument/2006/relationships/image"/>
</Relationships>

</file>

<file path=ppt/slideLayouts/_rels/slideLayout3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3.png" Type="http://schemas.openxmlformats.org/officeDocument/2006/relationships/image"/>
</Relationships>

</file>

<file path=ppt/slideLayouts/_rels/slideLayout4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4.png" Type="http://schemas.openxmlformats.org/officeDocument/2006/relationships/image"/>
</Relationships>

</file>

<file path=ppt/slideLayouts/_rels/slideLayout5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5.png" Type="http://schemas.openxmlformats.org/officeDocument/2006/relationships/image"/>
</Relationships>

</file>

<file path=ppt/slideLayouts/_rels/slideLayout6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6.png" Type="http://schemas.openxmlformats.org/officeDocument/2006/relationships/image"/>
</Relationships>

</file>

<file path=ppt/slideLayouts/_rels/slideLayout7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7.png" Type="http://schemas.openxmlformats.org/officeDocument/2006/relationships/image"/>
</Relationships>

</file>

<file path=ppt/slideLayouts/_rels/slideLayout8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8.png" Type="http://schemas.openxmlformats.org/officeDocument/2006/relationships/image"/>
</Relationships>

</file>

<file path=ppt/slideLayouts/_rels/slideLayout9.xml.rels><?xml version="1.0" encoding="UTF-8" standalone="no" ?>
<Relationships xmlns="http://schemas.openxmlformats.org/package/2006/relationships">
  <Relationship Id="rId1" Target="https://gamma.app/?utm_source=made-with-gamma" TargetMode="External" Type="http://schemas.openxmlformats.org/officeDocument/2006/relationships/hyperlink"/>
  <Relationship Id="rId3" Target="../slideMasters/slideMaster1.xml" Type="http://schemas.openxmlformats.org/officeDocument/2006/relationships/slideMaster"/>
  <Relationship Id="rId2" Target="../media/9.png" Type="http://schemas.openxmlformats.org/officeDocument/2006/relationships/image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9 master">
    <p:spTree>
      <p:nvGrpSpPr>
        <p:cNvPr hidden="false" id="2" name="GroupShape 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" name="Shape 3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4" name="Shape 4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6" name="Picture 6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7 master"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9" name="Shape 9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11" name="Picture 11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3 master">
    <p:spTree>
      <p:nvGrpSpPr>
        <p:cNvPr hidden="false" id="12" name="GroupShape 1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" name="Shape 13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14" name="Shape 14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16" name="Picture 16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8 master">
    <p:spTree>
      <p:nvGrpSpPr>
        <p:cNvPr hidden="false" id="17" name="GroupShape 1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8" name="Shape 18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19" name="Shape 19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21" name="Picture 21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2 master">
    <p:spTree>
      <p:nvGrpSpPr>
        <p:cNvPr hidden="false" id="22" name="GroupShape 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3" name="Shape 23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24" name="Shape 24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26" name="Picture 26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4 master">
    <p:spTree>
      <p:nvGrpSpPr>
        <p:cNvPr hidden="false" id="27" name="GroupShape 2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8" name="Shape 28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29" name="Shape 29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31" name="Picture 31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5 master">
    <p:spTree>
      <p:nvGrpSpPr>
        <p:cNvPr hidden="false" id="32" name="GroupShape 3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3" name="Shape 33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34" name="Shape 34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36" name="Picture 36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6 master">
    <p:spTree>
      <p:nvGrpSpPr>
        <p:cNvPr hidden="false" id="37" name="GroupShape 3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8" name="Shape 38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39" name="Shape 39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41" name="Picture 41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Slide 1 master">
    <p:spTree>
      <p:nvGrpSpPr>
        <p:cNvPr hidden="false" id="42" name="GroupShape 4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3" name="Shape 43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44" name="Shape 44"/>
          <p:cNvSpPr txBox="false"/>
          <p:nvPr isPhoto="false"/>
        </p:nvSpPr>
        <p:spPr>
          <a:xfrm flipH="false" flipV="false" rot="0">
            <a:off x="0" y="0"/>
            <a:ext cx="14630400" cy="8229600"/>
          </a:xfrm>
          <a:prstGeom prst="rect">
            <a:avLst/>
          </a:prstGeom>
          <a:solidFill>
            <a:srgbClr val="FDFBF7"/>
          </a:solidFill>
        </p:spPr>
        <p:txBody>
          <a:bodyPr bIns="45720" lIns="91440" rIns="91440" tIns="45720"/>
          <a:p/>
        </p:txBody>
      </p:sp>
      <p:pic>
        <p:nvPicPr>
          <p:cNvPr hidden="false" id="46" name="Picture 46">
            <a:hlinkClick action="" r:id="rId1" tooltip=""/>
          </p:cNvPr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2839215" y="7749540"/>
            <a:ext cx="1722604" cy="411480"/>
          </a:xfrm>
          <a:prstGeom prst="rect">
            <a:avLst/>
          </a:prstGeom>
        </p:spPr>
      </p:pic>
    </p:spTree>
  </p:cSld>
</p:sldLayout>
</file>

<file path=ppt/slideMasters/_rels/slideMaster1.xml.rels><?xml version="1.0" encoding="UTF-8" standalone="no" ?>
<Relationships xmlns="http://schemas.openxmlformats.org/package/2006/relationships">
  <Relationship Id="rId4" Target="../slideLayouts/slideLayout3.xml" Type="http://schemas.openxmlformats.org/officeDocument/2006/relationships/slideLayout"/>
  <Relationship Id="rId1" Target="../theme/theme1.xml" Type="http://schemas.openxmlformats.org/officeDocument/2006/relationships/theme"/>
  <Relationship Id="rId8" Target="../slideLayouts/slideLayout7.xml" Type="http://schemas.openxmlformats.org/officeDocument/2006/relationships/slideLayout"/>
  <Relationship Id="rId10" Target="../slideLayouts/slideLayout9.xml" Type="http://schemas.openxmlformats.org/officeDocument/2006/relationships/slideLayout"/>
  <Relationship Id="rId7" Target="../slideLayouts/slideLayout6.xml" Type="http://schemas.openxmlformats.org/officeDocument/2006/relationships/slideLayout"/>
  <Relationship Id="rId5" Target="../slideLayouts/slideLayout4.xml" Type="http://schemas.openxmlformats.org/officeDocument/2006/relationships/slideLayout"/>
  <Relationship Id="rId3" Target="../slideLayouts/slideLayout2.xml" Type="http://schemas.openxmlformats.org/officeDocument/2006/relationships/slideLayout"/>
  <Relationship Id="rId2" Target="../slideLayouts/slideLayout1.xml" Type="http://schemas.openxmlformats.org/officeDocument/2006/relationships/slideLayout"/>
  <Relationship Id="rId9" Target="../slideLayouts/slideLayout8.xml" Type="http://schemas.openxmlformats.org/officeDocument/2006/relationships/slideLayout"/>
  <Relationship Id="rId6" Target="../slideLayouts/slideLayout5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xStyles>
    <p:titleStyle>
      <a:defPPr/>
      <a:lvl1pPr algn="ctr" lvl="0"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algn="l" indent="-342900" lvl="0" marL="342900"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algn="l" indent="-285750" lvl="1" marL="742950"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algn="l" indent="-228600" lvl="2" marL="1143000"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algn="l" indent="-228600" lvl="3" marL="1600200"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algn="l" indent="-228600" lvl="4" marL="2057400"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algn="l" indent="-228600" lvl="5" marL="2514600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algn="l" indent="-228600" lvl="6" marL="2971800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algn="l" indent="-228600" lvl="7" marL="3429000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algn="l" indent="-228600" lvl="8" marL="3886200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algn="l" indent="0" lvl="0" marL="0">
        <a:defRPr sz="1800">
          <a:latin typeface="+mn-lt"/>
          <a:ea typeface="+mn-ea"/>
          <a:cs typeface="+mn-cs"/>
        </a:defRPr>
      </a:lvl1pPr>
      <a:lvl2pPr algn="l" indent="0" lvl="1" marL="457200">
        <a:defRPr sz="1800">
          <a:latin typeface="+mn-lt"/>
          <a:ea typeface="+mn-ea"/>
          <a:cs typeface="+mn-cs"/>
        </a:defRPr>
      </a:lvl2pPr>
      <a:lvl3pPr algn="l" indent="0" lvl="2" marL="914400">
        <a:defRPr sz="1800">
          <a:latin typeface="+mn-lt"/>
          <a:ea typeface="+mn-ea"/>
          <a:cs typeface="+mn-cs"/>
        </a:defRPr>
      </a:lvl3pPr>
      <a:lvl4pPr algn="l" indent="0" lvl="3" marL="1371600">
        <a:defRPr sz="1800">
          <a:latin typeface="+mn-lt"/>
          <a:ea typeface="+mn-ea"/>
          <a:cs typeface="+mn-cs"/>
        </a:defRPr>
      </a:lvl4pPr>
      <a:lvl5pPr algn="l" indent="0" lvl="4" marL="1828800">
        <a:defRPr sz="1800">
          <a:latin typeface="+mn-lt"/>
          <a:ea typeface="+mn-ea"/>
          <a:cs typeface="+mn-cs"/>
        </a:defRPr>
      </a:lvl5pPr>
      <a:lvl6pPr algn="l" indent="0" lvl="5" marL="2286000">
        <a:defRPr sz="1800">
          <a:latin typeface="+mn-lt"/>
          <a:ea typeface="+mn-ea"/>
          <a:cs typeface="+mn-cs"/>
        </a:defRPr>
      </a:lvl6pPr>
      <a:lvl7pPr algn="l" indent="0" lvl="6" marL="2743200">
        <a:defRPr sz="1800">
          <a:latin typeface="+mn-lt"/>
          <a:ea typeface="+mn-ea"/>
          <a:cs typeface="+mn-cs"/>
        </a:defRPr>
      </a:lvl7pPr>
      <a:lvl8pPr algn="l" indent="0" lvl="7" marL="3200400">
        <a:defRPr sz="1800">
          <a:latin typeface="+mn-lt"/>
          <a:ea typeface="+mn-ea"/>
          <a:cs typeface="+mn-cs"/>
        </a:defRPr>
      </a:lvl8pPr>
      <a:lvl9pPr algn="l" indent="0" lvl="8" marL="3657600">
        <a:defRPr sz="1800"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media/10.jpeg" Type="http://schemas.openxmlformats.org/officeDocument/2006/relationships/image"/>
  <Relationship Id="rId2" Target="../slideLayouts/slideLayout9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1" Target="../media/11.jpeg" Type="http://schemas.openxmlformats.org/officeDocument/2006/relationships/image"/>
  <Relationship Id="rId2" Target="../slideLayouts/slideLayout5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media/12.jpeg" Type="http://schemas.openxmlformats.org/officeDocument/2006/relationships/image"/>
  <Relationship Id="rId2" Target="../slideLayouts/slideLayout3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4" Target="../media/16.png" Type="http://schemas.openxmlformats.org/officeDocument/2006/relationships/image"/>
  <Relationship Id="rId1" Target="../media/13.jpeg" Type="http://schemas.openxmlformats.org/officeDocument/2006/relationships/image"/>
  <Relationship Id="rId5" Target="../slideLayouts/slideLayout6.xml" Type="http://schemas.openxmlformats.org/officeDocument/2006/relationships/slideLayout"/>
  <Relationship Id="rId3" Target="../media/15.png" Type="http://schemas.openxmlformats.org/officeDocument/2006/relationships/image"/>
  <Relationship Id="rId2" Target="../media/14.png" Type="http://schemas.openxmlformats.org/officeDocument/2006/relationships/image"/>
</Relationships>

</file>

<file path=ppt/slides/_rels/slide5.xml.rels><?xml version="1.0" encoding="UTF-8" standalone="no" ?>
<Relationships xmlns="http://schemas.openxmlformats.org/package/2006/relationships">
  <Relationship Id="rId1" Target="../media/17.jpeg" Type="http://schemas.openxmlformats.org/officeDocument/2006/relationships/image"/>
  <Relationship Id="rId2" Target="../slideLayouts/slideLayout7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1" Target="../media/18.jpeg" Type="http://schemas.openxmlformats.org/officeDocument/2006/relationships/image"/>
  <Relationship Id="rId2" Target="../slideLayouts/slideLayout8.xml" Type="http://schemas.openxmlformats.org/officeDocument/2006/relationships/slideLayout"/>
</Relationships>

</file>

<file path=ppt/slides/_rels/slide7.xml.rels><?xml version="1.0" encoding="UTF-8" standalone="no" ?>
<Relationships xmlns="http://schemas.openxmlformats.org/package/2006/relationships">
  <Relationship Id="rId1" Target="../media/19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4" Target="../media/23.svg" Type="http://schemas.openxmlformats.org/officeDocument/2006/relationships/image"/>
  <Relationship Id="rId1" Target="../media/20.png" Type="http://schemas.openxmlformats.org/officeDocument/2006/relationships/image"/>
  <Relationship Id="rId5" Target="../media/24.svg" Type="http://schemas.openxmlformats.org/officeDocument/2006/relationships/image"/>
  <Relationship Id="rId3" Target="../media/22.svg" Type="http://schemas.openxmlformats.org/officeDocument/2006/relationships/image"/>
  <Relationship Id="rId2" Target="../media/21.svg" Type="http://schemas.openxmlformats.org/officeDocument/2006/relationships/image"/>
  <Relationship Id="rId6" Target="../slideLayouts/slideLayout4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4" Target="../media/28.png" Type="http://schemas.openxmlformats.org/officeDocument/2006/relationships/image"/>
  <Relationship Id="rId1" Target="../media/25.svg" Type="http://schemas.openxmlformats.org/officeDocument/2006/relationships/image"/>
  <Relationship Id="rId5" Target="../slideLayouts/slideLayout1.xml" Type="http://schemas.openxmlformats.org/officeDocument/2006/relationships/slideLayout"/>
  <Relationship Id="rId3" Target="../media/27.svg" Type="http://schemas.openxmlformats.org/officeDocument/2006/relationships/image"/>
  <Relationship Id="rId2" Target="../media/26.svg" Type="http://schemas.openxmlformats.org/officeDocument/2006/relationships/image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7" name="GroupShape 4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49" name="Picture 49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9144000" y="0"/>
            <a:ext cx="5486400" cy="8229600"/>
          </a:xfrm>
          <a:prstGeom prst="rect">
            <a:avLst/>
          </a:prstGeom>
        </p:spPr>
      </p:pic>
      <p:sp>
        <p:nvSpPr>
          <p:cNvPr hidden="false" id="50" name="Shape 50"/>
          <p:cNvSpPr txBox="false"/>
          <p:nvPr isPhoto="false"/>
        </p:nvSpPr>
        <p:spPr>
          <a:xfrm flipH="false" flipV="false" rot="0">
            <a:off x="793790" y="2328624"/>
            <a:ext cx="7556421" cy="1417558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5550"/>
              </a:lnSpc>
            </a:pPr>
            <a:r>
              <a:rPr sz="44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МЕДИА-СТАНЦИЯ: Территория твоего голоса</a:t>
            </a:r>
            <a:endParaRPr sz="4450"/>
          </a:p>
        </p:txBody>
      </p:sp>
      <p:sp>
        <p:nvSpPr>
          <p:cNvPr hidden="false" id="51" name="Shape 51"/>
          <p:cNvSpPr txBox="false"/>
          <p:nvPr isPhoto="false"/>
        </p:nvSpPr>
        <p:spPr>
          <a:xfrm flipH="false" flipV="false" rot="0">
            <a:off x="793790" y="4086344"/>
            <a:ext cx="7556421" cy="1814512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Мобильная мультимедийная студия — пространство для самовыражения молодёжи: подкасты, интервью, социальные ролики и медиапокрытие городских событий. Быстро разворачиваемая в любых локациях, доступна бесплатно участникам и инициативным группам.</a:t>
            </a:r>
            <a:endParaRPr sz="1750"/>
          </a:p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52" name="GroupShape 5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54" name="Picture 54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0" y="0"/>
            <a:ext cx="5486400" cy="8229600"/>
          </a:xfrm>
          <a:prstGeom prst="rect">
            <a:avLst/>
          </a:prstGeom>
        </p:spPr>
      </p:pic>
      <p:sp>
        <p:nvSpPr>
          <p:cNvPr hidden="false" id="55" name="Shape 55"/>
          <p:cNvSpPr txBox="false"/>
          <p:nvPr isPhoto="false"/>
        </p:nvSpPr>
        <p:spPr>
          <a:xfrm flipH="false" flipV="false" rot="0">
            <a:off x="6280190" y="955477"/>
            <a:ext cx="4536519" cy="566975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4450"/>
              </a:lnSpc>
            </a:pPr>
            <a:r>
              <a:rPr sz="35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Почему это важно</a:t>
            </a:r>
            <a:endParaRPr sz="3550"/>
          </a:p>
        </p:txBody>
      </p:sp>
      <p:sp>
        <p:nvSpPr>
          <p:cNvPr hidden="false" id="56" name="Shape 56"/>
          <p:cNvSpPr txBox="false"/>
          <p:nvPr isPhoto="false"/>
        </p:nvSpPr>
        <p:spPr>
          <a:xfrm flipH="false" flipV="false" rot="0">
            <a:off x="6280190" y="1862614"/>
            <a:ext cx="3664744" cy="3499603"/>
          </a:xfrm>
          <a:prstGeom prst="roundRect">
            <a:avLst>
              <a:gd fmla="val 2722" name="adj"/>
            </a:avLst>
          </a:prstGeom>
          <a:solidFill>
            <a:srgbClr val="E6DED2">
              <a:alpha val="50000"/>
            </a:srgbClr>
          </a:solidFill>
          <a:ln w="7620">
            <a:solidFill>
              <a:srgbClr val="CCC4B8"/>
            </a:solidFill>
            <a:prstDash val="solid"/>
          </a:ln>
        </p:spPr>
        <p:txBody>
          <a:bodyPr bIns="45720" lIns="91440" rIns="91440" tIns="45720"/>
          <a:p/>
        </p:txBody>
      </p:sp>
      <p:sp>
        <p:nvSpPr>
          <p:cNvPr hidden="false" id="57" name="Shape 57"/>
          <p:cNvSpPr txBox="false"/>
          <p:nvPr isPhoto="false"/>
        </p:nvSpPr>
        <p:spPr>
          <a:xfrm flipH="false" flipV="false" rot="0">
            <a:off x="6514624" y="2097048"/>
            <a:ext cx="2835234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000000"/>
                </a:solidFill>
                <a:latin typeface="Noto Serif Medium"/>
                <a:ea typeface="Noto Serif Medium"/>
                <a:cs typeface="Noto Serif Medium"/>
              </a:rPr>
              <a:t>Запрос молодых</a:t>
            </a:r>
            <a:endParaRPr sz="2200"/>
          </a:p>
        </p:txBody>
      </p:sp>
      <p:sp>
        <p:nvSpPr>
          <p:cNvPr hidden="false" id="58" name="Shape 58"/>
          <p:cNvSpPr txBox="false"/>
          <p:nvPr isPhoto="false"/>
        </p:nvSpPr>
        <p:spPr>
          <a:xfrm flipH="false" flipV="false" rot="0">
            <a:off x="6514624" y="2587466"/>
            <a:ext cx="3195876" cy="2540317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000000"/>
                </a:solidFill>
                <a:latin typeface="Noto Serif"/>
                <a:ea typeface="Noto Serif"/>
                <a:cs typeface="Noto Serif"/>
              </a:rPr>
              <a:t>Высокий интерес к медиа‑навыкам и созданию контента, но отсутствуют ресурсы и доступ к профессиональной технике.</a:t>
            </a:r>
            <a:endParaRPr sz="1750"/>
          </a:p>
        </p:txBody>
      </p:sp>
      <p:sp>
        <p:nvSpPr>
          <p:cNvPr hidden="false" id="59" name="Shape 59"/>
          <p:cNvSpPr txBox="false"/>
          <p:nvPr isPhoto="false"/>
        </p:nvSpPr>
        <p:spPr>
          <a:xfrm flipH="false" flipV="false" rot="0">
            <a:off x="10171748" y="1862614"/>
            <a:ext cx="3664863" cy="3499603"/>
          </a:xfrm>
          <a:prstGeom prst="roundRect">
            <a:avLst>
              <a:gd fmla="val 2722" name="adj"/>
            </a:avLst>
          </a:prstGeom>
          <a:solidFill>
            <a:srgbClr val="E6DED2">
              <a:alpha val="50000"/>
            </a:srgbClr>
          </a:solidFill>
          <a:ln w="7620">
            <a:solidFill>
              <a:srgbClr val="CCC4B8"/>
            </a:solidFill>
            <a:prstDash val="solid"/>
          </a:ln>
        </p:spPr>
        <p:txBody>
          <a:bodyPr bIns="45720" lIns="91440" rIns="91440" tIns="45720"/>
          <a:p/>
        </p:txBody>
      </p:sp>
      <p:sp>
        <p:nvSpPr>
          <p:cNvPr hidden="false" id="60" name="Shape 60"/>
          <p:cNvSpPr txBox="false"/>
          <p:nvPr isPhoto="false"/>
        </p:nvSpPr>
        <p:spPr>
          <a:xfrm flipH="false" flipV="false" rot="0">
            <a:off x="10406182" y="2097048"/>
            <a:ext cx="3195995" cy="70866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000000"/>
                </a:solidFill>
                <a:latin typeface="Noto Serif Medium"/>
                <a:ea typeface="Noto Serif Medium"/>
                <a:cs typeface="Noto Serif Medium"/>
              </a:rPr>
              <a:t>Качество коммуникации</a:t>
            </a:r>
            <a:endParaRPr sz="2200"/>
          </a:p>
        </p:txBody>
      </p:sp>
      <p:sp>
        <p:nvSpPr>
          <p:cNvPr hidden="false" id="61" name="Shape 61"/>
          <p:cNvSpPr txBox="false"/>
          <p:nvPr isPhoto="false"/>
        </p:nvSpPr>
        <p:spPr>
          <a:xfrm flipH="false" flipV="false" rot="0">
            <a:off x="10406182" y="2941796"/>
            <a:ext cx="3195995" cy="2177414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000000"/>
                </a:solidFill>
                <a:latin typeface="Noto Serif"/>
                <a:ea typeface="Noto Serif"/>
                <a:cs typeface="Noto Serif"/>
              </a:rPr>
              <a:t>Низкое техническое качество материала снижает привлекательность мероприятий и инициатив.</a:t>
            </a:r>
            <a:endParaRPr sz="1750"/>
          </a:p>
        </p:txBody>
      </p:sp>
      <p:sp>
        <p:nvSpPr>
          <p:cNvPr hidden="false" id="62" name="Shape 62"/>
          <p:cNvSpPr txBox="false"/>
          <p:nvPr isPhoto="false"/>
        </p:nvSpPr>
        <p:spPr>
          <a:xfrm flipH="false" flipV="false" rot="0">
            <a:off x="6280190" y="5589032"/>
            <a:ext cx="7556421" cy="1685092"/>
          </a:xfrm>
          <a:prstGeom prst="roundRect">
            <a:avLst>
              <a:gd fmla="val 5654" name="adj"/>
            </a:avLst>
          </a:prstGeom>
          <a:solidFill>
            <a:srgbClr val="E6DED2">
              <a:alpha val="50000"/>
            </a:srgbClr>
          </a:solidFill>
          <a:ln w="7620">
            <a:solidFill>
              <a:srgbClr val="CCC4B8"/>
            </a:solidFill>
            <a:prstDash val="solid"/>
          </a:ln>
        </p:spPr>
        <p:txBody>
          <a:bodyPr bIns="45720" lIns="91440" rIns="91440" tIns="45720"/>
          <a:p/>
        </p:txBody>
      </p:sp>
      <p:sp>
        <p:nvSpPr>
          <p:cNvPr hidden="false" id="63" name="Shape 63"/>
          <p:cNvSpPr txBox="false"/>
          <p:nvPr isPhoto="false"/>
        </p:nvSpPr>
        <p:spPr>
          <a:xfrm flipH="false" flipV="false" rot="0">
            <a:off x="6514624" y="5823466"/>
            <a:ext cx="2835234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000000"/>
                </a:solidFill>
                <a:latin typeface="Noto Serif Medium"/>
                <a:ea typeface="Noto Serif Medium"/>
                <a:cs typeface="Noto Serif Medium"/>
              </a:rPr>
              <a:t>Мобильность</a:t>
            </a:r>
            <a:endParaRPr sz="2200"/>
          </a:p>
        </p:txBody>
      </p:sp>
      <p:sp>
        <p:nvSpPr>
          <p:cNvPr hidden="false" id="64" name="Shape 64"/>
          <p:cNvSpPr txBox="false"/>
          <p:nvPr isPhoto="false"/>
        </p:nvSpPr>
        <p:spPr>
          <a:xfrm flipH="false" flipV="false" rot="0">
            <a:off x="6514624" y="6313884"/>
            <a:ext cx="7087553" cy="725804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000000"/>
                </a:solidFill>
                <a:latin typeface="Noto Serif"/>
                <a:ea typeface="Noto Serif"/>
                <a:cs typeface="Noto Serif"/>
              </a:rPr>
              <a:t>Нужна студия, которую можно привезти на форумы, фестивали, школьные и уличные площадки.</a:t>
            </a:r>
            <a:endParaRPr sz="1750"/>
          </a:p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65" name="GroupShape 6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67" name="Picture 67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9144000" y="0"/>
            <a:ext cx="5486400" cy="8229600"/>
          </a:xfrm>
          <a:prstGeom prst="rect">
            <a:avLst/>
          </a:prstGeom>
        </p:spPr>
      </p:pic>
      <p:sp>
        <p:nvSpPr>
          <p:cNvPr hidden="false" id="68" name="Shape 68"/>
          <p:cNvSpPr txBox="false"/>
          <p:nvPr isPhoto="false"/>
        </p:nvSpPr>
        <p:spPr>
          <a:xfrm flipH="false" flipV="false" rot="0">
            <a:off x="793790" y="2470428"/>
            <a:ext cx="7556421" cy="113395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4450"/>
              </a:lnSpc>
            </a:pPr>
            <a:r>
              <a:rPr sz="35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Концепция проекта — как это работает</a:t>
            </a:r>
            <a:endParaRPr sz="3550"/>
          </a:p>
        </p:txBody>
      </p:sp>
      <p:sp>
        <p:nvSpPr>
          <p:cNvPr hidden="false" id="69" name="Shape 69"/>
          <p:cNvSpPr txBox="false"/>
          <p:nvPr isPhoto="false"/>
        </p:nvSpPr>
        <p:spPr>
          <a:xfrm flipH="false" flipV="false" rot="0">
            <a:off x="793790" y="3944541"/>
            <a:ext cx="7556421" cy="1814512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Оборудование упаковано в транспортные кейсы: зеркальная камера, петличные и конденсаторные микрофоны, микшер/аудиоинтерфейс, штативы, свет, кабели и ноутбук с ПО для монтажа. Команда волонтёров разворачивает «подкаст-зону» за 20–40 минут в любой подходящей локации.</a:t>
            </a:r>
            <a:endParaRPr sz="1750"/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70" name="GroupShape 7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1" name="Shape 71"/>
          <p:cNvSpPr txBox="false"/>
          <p:nvPr isPhoto="false"/>
        </p:nvSpPr>
        <p:spPr>
          <a:xfrm flipH="false" flipV="false" rot="0">
            <a:off x="703898" y="862608"/>
            <a:ext cx="4233863" cy="502801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3950"/>
              </a:lnSpc>
            </a:pPr>
            <a:r>
              <a:rPr sz="31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Компоненты набора</a:t>
            </a:r>
            <a:endParaRPr sz="3150"/>
          </a:p>
        </p:txBody>
      </p:sp>
      <p:pic>
        <p:nvPicPr>
          <p:cNvPr hidden="false" id="73" name="Picture 73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703898" y="2149197"/>
            <a:ext cx="8422958" cy="4701183"/>
          </a:xfrm>
          <a:prstGeom prst="rect">
            <a:avLst/>
          </a:prstGeom>
        </p:spPr>
      </p:pic>
      <p:pic>
        <p:nvPicPr>
          <p:cNvPr hidden="false" id="75" name="Picture 75"/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9625013" y="1833442"/>
            <a:ext cx="947976" cy="1184910"/>
          </a:xfrm>
          <a:prstGeom prst="rect">
            <a:avLst/>
          </a:prstGeom>
        </p:spPr>
      </p:pic>
      <p:sp>
        <p:nvSpPr>
          <p:cNvPr hidden="false" id="76" name="Shape 76"/>
          <p:cNvSpPr txBox="false"/>
          <p:nvPr isPhoto="false"/>
        </p:nvSpPr>
        <p:spPr>
          <a:xfrm flipH="false" flipV="false" rot="0">
            <a:off x="10795873" y="1833442"/>
            <a:ext cx="3088005" cy="314325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450"/>
              </a:lnSpc>
            </a:pPr>
            <a:r>
              <a:rPr sz="19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Петличные микрофоны</a:t>
            </a:r>
            <a:endParaRPr sz="1950"/>
          </a:p>
        </p:txBody>
      </p:sp>
      <p:sp>
        <p:nvSpPr>
          <p:cNvPr hidden="false" id="77" name="Shape 77"/>
          <p:cNvSpPr txBox="false"/>
          <p:nvPr isPhoto="false"/>
        </p:nvSpPr>
        <p:spPr>
          <a:xfrm flipH="false" flipV="false" rot="0">
            <a:off x="10795873" y="2326005"/>
            <a:ext cx="3138129" cy="60698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350"/>
              </a:lnSpc>
            </a:pPr>
            <a:r>
              <a:rPr sz="15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Для интервью «в поле» — чистый звук без помех.</a:t>
            </a:r>
            <a:endParaRPr sz="1550"/>
          </a:p>
        </p:txBody>
      </p:sp>
      <p:pic>
        <p:nvPicPr>
          <p:cNvPr hidden="false" id="79" name="Picture 79"/>
          <p:cNvPicPr preferRelativeResize="true"/>
          <p:nvPr isPhoto="false"/>
        </p:nvPicPr>
        <p:blipFill>
          <a:blip r:embed="rId3"/>
          <a:stretch/>
        </p:blipFill>
        <p:spPr>
          <a:xfrm flipH="false" flipV="false" rot="0">
            <a:off x="9625013" y="3374946"/>
            <a:ext cx="947976" cy="1184909"/>
          </a:xfrm>
          <a:prstGeom prst="rect">
            <a:avLst/>
          </a:prstGeom>
        </p:spPr>
      </p:pic>
      <p:sp>
        <p:nvSpPr>
          <p:cNvPr hidden="false" id="80" name="Shape 80"/>
          <p:cNvSpPr txBox="false"/>
          <p:nvPr isPhoto="false"/>
        </p:nvSpPr>
        <p:spPr>
          <a:xfrm flipH="false" flipV="false" rot="0">
            <a:off x="10795873" y="3374946"/>
            <a:ext cx="3138129" cy="62865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450"/>
              </a:lnSpc>
            </a:pPr>
            <a:r>
              <a:rPr sz="19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Конденсаторные микрофоны</a:t>
            </a:r>
            <a:endParaRPr sz="1950"/>
          </a:p>
        </p:txBody>
      </p:sp>
      <p:sp>
        <p:nvSpPr>
          <p:cNvPr hidden="false" id="81" name="Shape 81"/>
          <p:cNvSpPr txBox="false"/>
          <p:nvPr isPhoto="false"/>
        </p:nvSpPr>
        <p:spPr>
          <a:xfrm flipH="false" flipV="false" rot="0">
            <a:off x="10795873" y="4181832"/>
            <a:ext cx="3138129" cy="91047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350"/>
              </a:lnSpc>
            </a:pPr>
            <a:r>
              <a:rPr sz="15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Для студийных подкастов и записи голоса высокого качества.</a:t>
            </a:r>
            <a:endParaRPr sz="1550"/>
          </a:p>
        </p:txBody>
      </p:sp>
      <p:pic>
        <p:nvPicPr>
          <p:cNvPr hidden="false" id="83" name="Picture 83"/>
          <p:cNvPicPr preferRelativeResize="true"/>
          <p:nvPr isPhoto="false"/>
        </p:nvPicPr>
        <p:blipFill>
          <a:blip r:embed="rId4"/>
          <a:stretch/>
        </p:blipFill>
        <p:spPr>
          <a:xfrm flipH="false" flipV="false" rot="0">
            <a:off x="9625013" y="5448895"/>
            <a:ext cx="947976" cy="1184910"/>
          </a:xfrm>
          <a:prstGeom prst="rect">
            <a:avLst/>
          </a:prstGeom>
        </p:spPr>
      </p:pic>
      <p:sp>
        <p:nvSpPr>
          <p:cNvPr hidden="false" id="84" name="Shape 84"/>
          <p:cNvSpPr txBox="false"/>
          <p:nvPr isPhoto="false"/>
        </p:nvSpPr>
        <p:spPr>
          <a:xfrm flipH="false" flipV="false" rot="0">
            <a:off x="10795873" y="5448895"/>
            <a:ext cx="3138129" cy="62865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450"/>
              </a:lnSpc>
            </a:pPr>
            <a:r>
              <a:rPr sz="19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Микшер/аудиоинтерфейс</a:t>
            </a:r>
            <a:endParaRPr sz="1950"/>
          </a:p>
        </p:txBody>
      </p:sp>
      <p:sp>
        <p:nvSpPr>
          <p:cNvPr hidden="false" id="85" name="Shape 85"/>
          <p:cNvSpPr txBox="false"/>
          <p:nvPr isPhoto="false"/>
        </p:nvSpPr>
        <p:spPr>
          <a:xfrm flipH="false" flipV="false" rot="0">
            <a:off x="10795873" y="6255782"/>
            <a:ext cx="3138129" cy="91047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350"/>
              </a:lnSpc>
            </a:pPr>
            <a:r>
              <a:rPr sz="15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Запись нескольких каналов и подготовка материалов к монтажу.</a:t>
            </a:r>
            <a:endParaRPr sz="1550"/>
          </a:p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86" name="GroupShape 8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88" name="Picture 88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0" y="0"/>
            <a:ext cx="5486400" cy="8229600"/>
          </a:xfrm>
          <a:prstGeom prst="rect">
            <a:avLst/>
          </a:prstGeom>
        </p:spPr>
      </p:pic>
      <p:sp>
        <p:nvSpPr>
          <p:cNvPr hidden="false" id="89" name="Shape 89"/>
          <p:cNvSpPr txBox="false"/>
          <p:nvPr isPhoto="false"/>
        </p:nvSpPr>
        <p:spPr>
          <a:xfrm flipH="false" flipV="false" rot="0">
            <a:off x="6280190" y="1269325"/>
            <a:ext cx="5636775" cy="566976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4450"/>
              </a:lnSpc>
            </a:pPr>
            <a:r>
              <a:rPr sz="35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Организация и команда</a:t>
            </a:r>
            <a:endParaRPr sz="3550"/>
          </a:p>
        </p:txBody>
      </p:sp>
      <p:sp>
        <p:nvSpPr>
          <p:cNvPr hidden="false" id="90" name="Shape 90"/>
          <p:cNvSpPr txBox="false"/>
          <p:nvPr isPhoto="false"/>
        </p:nvSpPr>
        <p:spPr>
          <a:xfrm flipH="false" flipV="false" rot="0">
            <a:off x="6280190" y="2176463"/>
            <a:ext cx="226813" cy="283487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 Light"/>
                <a:ea typeface="Noto Serif Light"/>
                <a:cs typeface="Noto Serif Light"/>
              </a:rPr>
              <a:t>01</a:t>
            </a:r>
            <a:endParaRPr sz="1750"/>
          </a:p>
        </p:txBody>
      </p:sp>
      <p:sp>
        <p:nvSpPr>
          <p:cNvPr hidden="false" id="91" name="Shape 91"/>
          <p:cNvSpPr txBox="false"/>
          <p:nvPr isPhoto="false"/>
        </p:nvSpPr>
        <p:spPr>
          <a:xfrm flipH="false" flipV="false" rot="0">
            <a:off x="6280190" y="2531507"/>
            <a:ext cx="3664744" cy="30479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92" name="Shape 92"/>
          <p:cNvSpPr txBox="false"/>
          <p:nvPr isPhoto="false"/>
        </p:nvSpPr>
        <p:spPr>
          <a:xfrm flipH="false" flipV="false" rot="0">
            <a:off x="6280190" y="2705814"/>
            <a:ext cx="2835235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Набор и отбор</a:t>
            </a:r>
            <a:endParaRPr sz="2200"/>
          </a:p>
        </p:txBody>
      </p:sp>
      <p:sp>
        <p:nvSpPr>
          <p:cNvPr hidden="false" id="93" name="Shape 93"/>
          <p:cNvSpPr txBox="false"/>
          <p:nvPr isPhoto="false"/>
        </p:nvSpPr>
        <p:spPr>
          <a:xfrm flipH="false" flipV="false" rot="0">
            <a:off x="6280190" y="3196233"/>
            <a:ext cx="3664744" cy="145161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Формирование медиа‑команды из школьников и студентов — 20 активистов.</a:t>
            </a:r>
            <a:endParaRPr sz="1750"/>
          </a:p>
        </p:txBody>
      </p:sp>
      <p:sp>
        <p:nvSpPr>
          <p:cNvPr hidden="false" id="94" name="Shape 94"/>
          <p:cNvSpPr txBox="false"/>
          <p:nvPr isPhoto="false"/>
        </p:nvSpPr>
        <p:spPr>
          <a:xfrm flipH="false" flipV="false" rot="0">
            <a:off x="10171748" y="2176463"/>
            <a:ext cx="226814" cy="283487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 Light"/>
                <a:ea typeface="Noto Serif Light"/>
                <a:cs typeface="Noto Serif Light"/>
              </a:rPr>
              <a:t>02</a:t>
            </a:r>
            <a:endParaRPr sz="1750"/>
          </a:p>
        </p:txBody>
      </p:sp>
      <p:sp>
        <p:nvSpPr>
          <p:cNvPr hidden="false" id="95" name="Shape 95"/>
          <p:cNvSpPr txBox="false"/>
          <p:nvPr isPhoto="false"/>
        </p:nvSpPr>
        <p:spPr>
          <a:xfrm flipH="false" flipV="false" rot="0">
            <a:off x="10171748" y="2531507"/>
            <a:ext cx="3664863" cy="30479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96" name="Shape 96"/>
          <p:cNvSpPr txBox="false"/>
          <p:nvPr isPhoto="false"/>
        </p:nvSpPr>
        <p:spPr>
          <a:xfrm flipH="false" flipV="false" rot="0">
            <a:off x="10171748" y="2705814"/>
            <a:ext cx="2835234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Обучение</a:t>
            </a:r>
            <a:endParaRPr sz="2200"/>
          </a:p>
        </p:txBody>
      </p:sp>
      <p:sp>
        <p:nvSpPr>
          <p:cNvPr hidden="false" id="97" name="Shape 97"/>
          <p:cNvSpPr txBox="false"/>
          <p:nvPr isPhoto="false"/>
        </p:nvSpPr>
        <p:spPr>
          <a:xfrm flipH="false" flipV="false" rot="0">
            <a:off x="10171748" y="3196233"/>
            <a:ext cx="3664863" cy="145161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Практические мастер‑классы по записи, монтажу, работе с соцмедиа — с привлечением партнёров.</a:t>
            </a:r>
            <a:endParaRPr sz="1750"/>
          </a:p>
        </p:txBody>
      </p:sp>
      <p:sp>
        <p:nvSpPr>
          <p:cNvPr hidden="false" id="98" name="Shape 98"/>
          <p:cNvSpPr txBox="false"/>
          <p:nvPr isPhoto="false"/>
        </p:nvSpPr>
        <p:spPr>
          <a:xfrm flipH="false" flipV="false" rot="0">
            <a:off x="6280190" y="5044678"/>
            <a:ext cx="226813" cy="283488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 Light"/>
                <a:ea typeface="Noto Serif Light"/>
                <a:cs typeface="Noto Serif Light"/>
              </a:rPr>
              <a:t>03</a:t>
            </a:r>
            <a:endParaRPr sz="1750"/>
          </a:p>
        </p:txBody>
      </p:sp>
      <p:sp>
        <p:nvSpPr>
          <p:cNvPr hidden="false" id="99" name="Shape 99"/>
          <p:cNvSpPr txBox="false"/>
          <p:nvPr isPhoto="false"/>
        </p:nvSpPr>
        <p:spPr>
          <a:xfrm flipH="false" flipV="false" rot="0">
            <a:off x="6280190" y="5399723"/>
            <a:ext cx="7556421" cy="30479"/>
          </a:xfrm>
          <a:prstGeom prst="rect">
            <a:avLst/>
          </a:prstGeom>
          <a:solidFill>
            <a:srgbClr val="E6DED2"/>
          </a:solidFill>
        </p:spPr>
        <p:txBody>
          <a:bodyPr bIns="45720" lIns="91440" rIns="91440" tIns="45720"/>
          <a:p/>
        </p:txBody>
      </p:sp>
      <p:sp>
        <p:nvSpPr>
          <p:cNvPr hidden="false" id="100" name="Shape 100"/>
          <p:cNvSpPr txBox="false"/>
          <p:nvPr isPhoto="false"/>
        </p:nvSpPr>
        <p:spPr>
          <a:xfrm flipH="false" flipV="false" rot="0">
            <a:off x="6280190" y="5574030"/>
            <a:ext cx="2854999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Практика и выезды</a:t>
            </a:r>
            <a:endParaRPr sz="2200"/>
          </a:p>
        </p:txBody>
      </p:sp>
      <p:sp>
        <p:nvSpPr>
          <p:cNvPr hidden="false" id="101" name="Shape 101"/>
          <p:cNvSpPr txBox="false"/>
          <p:nvPr isPhoto="false"/>
        </p:nvSpPr>
        <p:spPr>
          <a:xfrm flipH="false" flipV="false" rot="0">
            <a:off x="6280190" y="6064448"/>
            <a:ext cx="7556421" cy="725804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Не менее 2 выездов в месяц для освещения мероприятий и создания контента.</a:t>
            </a:r>
            <a:endParaRPr sz="1750"/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02" name="GroupShape 10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3" name="Shape 103"/>
          <p:cNvSpPr txBox="false"/>
          <p:nvPr isPhoto="false"/>
        </p:nvSpPr>
        <p:spPr>
          <a:xfrm flipH="false" flipV="false" rot="0">
            <a:off x="782955" y="615077"/>
            <a:ext cx="4710351" cy="559237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4400"/>
              </a:lnSpc>
            </a:pPr>
            <a:r>
              <a:rPr sz="350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План контента и KPI</a:t>
            </a:r>
            <a:endParaRPr sz="3500"/>
          </a:p>
        </p:txBody>
      </p:sp>
      <p:sp>
        <p:nvSpPr>
          <p:cNvPr hidden="false" id="104" name="Shape 104"/>
          <p:cNvSpPr txBox="false"/>
          <p:nvPr isPhoto="false"/>
        </p:nvSpPr>
        <p:spPr>
          <a:xfrm flipH="false" flipV="false" rot="0">
            <a:off x="782955" y="3027759"/>
            <a:ext cx="8300799" cy="1777008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7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Ключевые направления контента: подкасты о молодёжной политике, интервью с активистами, социальные ролики о добровольчестве, короткие репортажи с мероприятий. Контент распространяется через официальные площадки КГО и социальные сети для максимального охвата.</a:t>
            </a:r>
            <a:endParaRPr sz="1750"/>
          </a:p>
        </p:txBody>
      </p:sp>
      <p:sp>
        <p:nvSpPr>
          <p:cNvPr hidden="false" id="105" name="Shape 105"/>
          <p:cNvSpPr txBox="false"/>
          <p:nvPr isPhoto="false"/>
        </p:nvSpPr>
        <p:spPr>
          <a:xfrm flipH="false" flipV="false" rot="0">
            <a:off x="782955" y="5003244"/>
            <a:ext cx="8300799" cy="1220510"/>
          </a:xfrm>
          <a:prstGeom prst="rect">
            <a:avLst/>
          </a:prstGeom>
          <a:noFill/>
        </p:spPr>
        <p:txBody>
          <a:bodyPr anchor="t" bIns="0" lIns="0" rIns="0" tIns="0" wrap="square"/>
          <a:lstStyle>
            <a:defPPr/>
            <a:lvl1pPr lvl="0"/>
          </a:lstStyle>
          <a:p>
            <a:pPr algn="l" indent="-342900" marL="342900">
              <a:lnSpc>
                <a:spcPts val="2750"/>
              </a:lnSpc>
              <a:buChar char="•"/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20 обученных волонтёров</a:t>
            </a:r>
            <a:endParaRPr sz="1750"/>
          </a:p>
          <a:p>
            <a:pPr algn="l" indent="-342900" marL="342900">
              <a:lnSpc>
                <a:spcPts val="2750"/>
              </a:lnSpc>
              <a:buChar char="•"/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10+ выпущенных подкастов / видео</a:t>
            </a:r>
            <a:endParaRPr sz="1750"/>
          </a:p>
          <a:p>
            <a:pPr algn="l" indent="-342900" marL="342900">
              <a:lnSpc>
                <a:spcPts val="2750"/>
              </a:lnSpc>
              <a:buChar char="•"/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Качественное освещение ≥3 крупных мероприятий в год</a:t>
            </a:r>
            <a:endParaRPr sz="1750"/>
          </a:p>
        </p:txBody>
      </p:sp>
      <p:pic>
        <p:nvPicPr>
          <p:cNvPr hidden="false" id="107" name="Picture 107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9637157" y="1753313"/>
            <a:ext cx="4217790" cy="5623679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08" name="GroupShape 10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110" name="Picture 110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9144000" y="0"/>
            <a:ext cx="5486400" cy="8229600"/>
          </a:xfrm>
          <a:prstGeom prst="rect">
            <a:avLst/>
          </a:prstGeom>
        </p:spPr>
      </p:pic>
      <p:sp>
        <p:nvSpPr>
          <p:cNvPr hidden="false" id="111" name="Shape 111"/>
          <p:cNvSpPr txBox="false"/>
          <p:nvPr isPhoto="false"/>
        </p:nvSpPr>
        <p:spPr>
          <a:xfrm flipH="false" flipV="false" rot="0">
            <a:off x="793790" y="2470428"/>
            <a:ext cx="7556421" cy="113395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4450"/>
              </a:lnSpc>
            </a:pPr>
            <a:r>
              <a:rPr sz="35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Ожидаемый социальный эффект</a:t>
            </a:r>
            <a:endParaRPr sz="3550"/>
          </a:p>
        </p:txBody>
      </p:sp>
      <p:sp>
        <p:nvSpPr>
          <p:cNvPr hidden="false" id="112" name="Shape 112"/>
          <p:cNvSpPr txBox="false"/>
          <p:nvPr isPhoto="false"/>
        </p:nvSpPr>
        <p:spPr>
          <a:xfrm flipH="false" flipV="false" rot="0">
            <a:off x="793790" y="3944541"/>
            <a:ext cx="7556421" cy="1814512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Проект создаст медиасообщество, повысит информационную открытость молодежных инициатив и даст участникам прикладные навыки в коммуникациях и IT. Это улучшит профориентацию, укрепит социальные связи и снизит риски девиантного поведения через творческую вовлечённость.</a:t>
            </a:r>
            <a:endParaRPr sz="1750"/>
          </a:p>
        </p:txBody>
      </p:sp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13" name="GroupShape 11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4" name="Shape 114"/>
          <p:cNvSpPr txBox="false"/>
          <p:nvPr isPhoto="false"/>
        </p:nvSpPr>
        <p:spPr>
          <a:xfrm flipH="false" flipV="false" rot="0">
            <a:off x="955000" y="521017"/>
            <a:ext cx="5531882" cy="460891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3600"/>
              </a:lnSpc>
            </a:pPr>
            <a:r>
              <a:rPr sz="290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План внедрения и календарь</a:t>
            </a:r>
            <a:endParaRPr sz="2900"/>
          </a:p>
        </p:txBody>
      </p:sp>
      <p:pic>
        <p:nvPicPr>
          <p:cNvPr hidden="false" id="116" name="Picture 116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955000" y="1281470"/>
            <a:ext cx="12720400" cy="5724168"/>
          </a:xfrm>
          <a:prstGeom prst="rect">
            <a:avLst/>
          </a:prstGeom>
        </p:spPr>
      </p:pic>
      <p:sp>
        <p:nvSpPr>
          <p:cNvPr hidden="false" id="117" name="Shape 117"/>
          <p:cNvSpPr txBox="false"/>
          <p:nvPr isPhoto="false"/>
        </p:nvSpPr>
        <p:spPr>
          <a:xfrm flipH="false" flipV="false" rot="0">
            <a:off x="2871096" y="1420408"/>
            <a:ext cx="2226065" cy="344000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ctr" indent="0" marL="0">
              <a:lnSpc>
                <a:spcPts val="2700"/>
              </a:lnSpc>
            </a:pPr>
            <a:r>
              <a:rPr sz="21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Закупка</a:t>
            </a:r>
            <a:endParaRPr sz="2150"/>
          </a:p>
        </p:txBody>
      </p:sp>
      <p:sp>
        <p:nvSpPr>
          <p:cNvPr hidden="false" id="118" name="Shape 118"/>
          <p:cNvSpPr txBox="false"/>
          <p:nvPr isPhoto="false"/>
        </p:nvSpPr>
        <p:spPr>
          <a:xfrm flipH="false" flipV="false" rot="0">
            <a:off x="2871096" y="1862257"/>
            <a:ext cx="2226065" cy="74820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ctr" indent="0" marL="0">
              <a:lnSpc>
                <a:spcPts val="1950"/>
              </a:lnSpc>
            </a:pPr>
            <a:r>
              <a:rPr sz="170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Приобрести оборудование по списку</a:t>
            </a:r>
            <a:endParaRPr sz="1700"/>
          </a:p>
        </p:txBody>
      </p:sp>
      <p:pic>
        <p:nvPicPr>
          <p:cNvPr hidden="false" id="120" name="Picture 120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2"/>
              </a:ext>
            </a:extLst>
          </a:blip>
          <a:stretch/>
        </p:blipFill>
        <p:spPr>
          <a:xfrm flipH="false" flipV="false" rot="0">
            <a:off x="3743711" y="3078681"/>
            <a:ext cx="493066" cy="493066"/>
          </a:xfrm>
          <a:prstGeom prst="rect">
            <a:avLst/>
          </a:prstGeom>
        </p:spPr>
      </p:pic>
      <p:sp>
        <p:nvSpPr>
          <p:cNvPr hidden="false" id="121" name="Shape 121"/>
          <p:cNvSpPr txBox="false"/>
          <p:nvPr isPhoto="false"/>
        </p:nvSpPr>
        <p:spPr>
          <a:xfrm flipH="false" flipV="false" rot="0">
            <a:off x="5072699" y="5838138"/>
            <a:ext cx="2238296" cy="34399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ctr" indent="0" marL="0">
              <a:lnSpc>
                <a:spcPts val="2700"/>
              </a:lnSpc>
            </a:pPr>
            <a:r>
              <a:rPr sz="21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Сборка</a:t>
            </a:r>
            <a:endParaRPr sz="2150"/>
          </a:p>
        </p:txBody>
      </p:sp>
      <p:sp>
        <p:nvSpPr>
          <p:cNvPr hidden="false" id="122" name="Shape 122"/>
          <p:cNvSpPr txBox="false"/>
          <p:nvPr isPhoto="false"/>
        </p:nvSpPr>
        <p:spPr>
          <a:xfrm flipH="false" flipV="false" rot="0">
            <a:off x="5072699" y="6279988"/>
            <a:ext cx="2238296" cy="498799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ctr" indent="0" marL="0">
              <a:lnSpc>
                <a:spcPts val="1950"/>
              </a:lnSpc>
            </a:pPr>
            <a:r>
              <a:rPr sz="170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Упаковать в кейсы и протестировать</a:t>
            </a:r>
            <a:endParaRPr sz="1700"/>
          </a:p>
        </p:txBody>
      </p:sp>
      <p:pic>
        <p:nvPicPr>
          <p:cNvPr hidden="false" id="124" name="Picture 124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3"/>
              </a:ext>
            </a:extLst>
          </a:blip>
          <a:stretch/>
        </p:blipFill>
        <p:spPr>
          <a:xfrm flipH="false" flipV="false" rot="0">
            <a:off x="5945314" y="4876657"/>
            <a:ext cx="493066" cy="493067"/>
          </a:xfrm>
          <a:prstGeom prst="rect">
            <a:avLst/>
          </a:prstGeom>
        </p:spPr>
      </p:pic>
      <p:sp>
        <p:nvSpPr>
          <p:cNvPr hidden="false" id="125" name="Shape 125"/>
          <p:cNvSpPr txBox="false"/>
          <p:nvPr isPhoto="false"/>
        </p:nvSpPr>
        <p:spPr>
          <a:xfrm flipH="false" flipV="false" rot="0">
            <a:off x="7249839" y="1502203"/>
            <a:ext cx="2226065" cy="344001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ctr" indent="0" marL="0">
              <a:lnSpc>
                <a:spcPts val="2700"/>
              </a:lnSpc>
            </a:pPr>
            <a:r>
              <a:rPr sz="21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Обучение</a:t>
            </a:r>
            <a:endParaRPr sz="2150"/>
          </a:p>
        </p:txBody>
      </p:sp>
      <p:sp>
        <p:nvSpPr>
          <p:cNvPr hidden="false" id="126" name="Shape 126"/>
          <p:cNvSpPr txBox="false"/>
          <p:nvPr isPhoto="false"/>
        </p:nvSpPr>
        <p:spPr>
          <a:xfrm flipH="false" flipV="false" rot="0">
            <a:off x="7249839" y="1944053"/>
            <a:ext cx="2226065" cy="49880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ctr" indent="0" marL="0">
              <a:lnSpc>
                <a:spcPts val="1950"/>
              </a:lnSpc>
            </a:pPr>
            <a:r>
              <a:rPr sz="170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Набор и тренинг волонтеров</a:t>
            </a:r>
            <a:endParaRPr sz="1700"/>
          </a:p>
        </p:txBody>
      </p:sp>
      <p:pic>
        <p:nvPicPr>
          <p:cNvPr hidden="false" id="128" name="Picture 128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4"/>
              </a:ext>
            </a:extLst>
          </a:blip>
          <a:stretch/>
        </p:blipFill>
        <p:spPr>
          <a:xfrm flipH="false" flipV="false" rot="0">
            <a:off x="8159147" y="3029756"/>
            <a:ext cx="493066" cy="493067"/>
          </a:xfrm>
          <a:prstGeom prst="rect">
            <a:avLst/>
          </a:prstGeom>
        </p:spPr>
      </p:pic>
      <p:sp>
        <p:nvSpPr>
          <p:cNvPr hidden="false" id="129" name="Shape 129"/>
          <p:cNvSpPr txBox="false"/>
          <p:nvPr isPhoto="false"/>
        </p:nvSpPr>
        <p:spPr>
          <a:xfrm flipH="false" flipV="false" rot="0">
            <a:off x="9451443" y="5838138"/>
            <a:ext cx="2226065" cy="34399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ctr" indent="0" marL="0">
              <a:lnSpc>
                <a:spcPts val="2700"/>
              </a:lnSpc>
            </a:pPr>
            <a:r>
              <a:rPr sz="215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Пилот</a:t>
            </a:r>
            <a:endParaRPr sz="2150"/>
          </a:p>
        </p:txBody>
      </p:sp>
      <p:sp>
        <p:nvSpPr>
          <p:cNvPr hidden="false" id="130" name="Shape 130"/>
          <p:cNvSpPr txBox="false"/>
          <p:nvPr isPhoto="false"/>
        </p:nvSpPr>
        <p:spPr>
          <a:xfrm flipH="false" flipV="false" rot="0">
            <a:off x="9451443" y="6279988"/>
            <a:ext cx="2226065" cy="498799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ctr" indent="0" marL="0">
              <a:lnSpc>
                <a:spcPts val="1950"/>
              </a:lnSpc>
            </a:pPr>
            <a:r>
              <a:rPr sz="170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Первые выезды и создание контента</a:t>
            </a:r>
            <a:endParaRPr sz="1700"/>
          </a:p>
        </p:txBody>
      </p:sp>
      <p:pic>
        <p:nvPicPr>
          <p:cNvPr hidden="false" id="132" name="Picture 132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5"/>
              </a:ext>
            </a:extLst>
          </a:blip>
          <a:stretch/>
        </p:blipFill>
        <p:spPr>
          <a:xfrm flipH="false" flipV="false" rot="0">
            <a:off x="10324057" y="4876657"/>
            <a:ext cx="493068" cy="493067"/>
          </a:xfrm>
          <a:prstGeom prst="rect">
            <a:avLst/>
          </a:prstGeom>
        </p:spPr>
      </p:pic>
      <p:sp>
        <p:nvSpPr>
          <p:cNvPr hidden="false" id="133" name="Shape 133"/>
          <p:cNvSpPr txBox="false"/>
          <p:nvPr isPhoto="false"/>
        </p:nvSpPr>
        <p:spPr>
          <a:xfrm flipH="false" flipV="false" rot="0">
            <a:off x="955000" y="7174111"/>
            <a:ext cx="12720400" cy="534351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100"/>
              </a:lnSpc>
            </a:pPr>
            <a:r>
              <a:rPr sz="14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Пилотный этап — 1–3 месяца: закупка, сборка и обучение. Долгосрочная работа — ежемесячные выезды и регулярное создание контента с мониторингом KPI и отчётностью.</a:t>
            </a:r>
            <a:endParaRPr sz="1450"/>
          </a:p>
        </p:txBody>
      </p:sp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34" name="GroupShape 13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5" name="Shape 135"/>
          <p:cNvSpPr txBox="false"/>
          <p:nvPr isPhoto="false"/>
        </p:nvSpPr>
        <p:spPr>
          <a:xfrm flipH="false" flipV="false" rot="0">
            <a:off x="793790" y="1842492"/>
            <a:ext cx="6099334" cy="566976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4450"/>
              </a:lnSpc>
            </a:pPr>
            <a:r>
              <a:rPr sz="3550">
                <a:solidFill>
                  <a:srgbClr val="3A3A3A"/>
                </a:solidFill>
                <a:latin typeface="Noto Serif Medium"/>
                <a:ea typeface="Noto Serif Medium"/>
                <a:cs typeface="Noto Serif Medium"/>
              </a:rPr>
              <a:t>Партнёрство и поддержка</a:t>
            </a:r>
            <a:endParaRPr sz="3550"/>
          </a:p>
        </p:txBody>
      </p:sp>
      <p:pic>
        <p:nvPicPr>
          <p:cNvPr hidden="false" id="137" name="Picture 137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1"/>
              </a:ext>
            </a:extLst>
          </a:blip>
          <a:stretch/>
        </p:blipFill>
        <p:spPr>
          <a:xfrm flipH="false" flipV="false" rot="0">
            <a:off x="793790" y="2863096"/>
            <a:ext cx="566975" cy="566976"/>
          </a:xfrm>
          <a:prstGeom prst="rect">
            <a:avLst/>
          </a:prstGeom>
        </p:spPr>
      </p:pic>
      <p:sp>
        <p:nvSpPr>
          <p:cNvPr hidden="false" id="138" name="Shape 138"/>
          <p:cNvSpPr txBox="false"/>
          <p:nvPr isPhoto="false"/>
        </p:nvSpPr>
        <p:spPr>
          <a:xfrm flipH="false" flipV="false" rot="0">
            <a:off x="1644252" y="2863096"/>
            <a:ext cx="2835235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ГПОУ ПОО</a:t>
            </a:r>
            <a:endParaRPr sz="2200"/>
          </a:p>
        </p:txBody>
      </p:sp>
      <p:sp>
        <p:nvSpPr>
          <p:cNvPr hidden="false" id="139" name="Shape 139"/>
          <p:cNvSpPr txBox="false"/>
          <p:nvPr isPhoto="false"/>
        </p:nvSpPr>
        <p:spPr>
          <a:xfrm flipH="false" flipV="false" rot="0">
            <a:off x="1644252" y="3353514"/>
            <a:ext cx="3308151" cy="1451609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Образовательные площадки — сотрудничество в обучении и привлечении участников.</a:t>
            </a:r>
            <a:endParaRPr sz="1750"/>
          </a:p>
        </p:txBody>
      </p:sp>
      <p:pic>
        <p:nvPicPr>
          <p:cNvPr hidden="false" id="141" name="Picture 141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2"/>
              </a:ext>
            </a:extLst>
          </a:blip>
          <a:stretch/>
        </p:blipFill>
        <p:spPr>
          <a:xfrm flipH="false" flipV="false" rot="0">
            <a:off x="5235893" y="2863096"/>
            <a:ext cx="566975" cy="566976"/>
          </a:xfrm>
          <a:prstGeom prst="rect">
            <a:avLst/>
          </a:prstGeom>
        </p:spPr>
      </p:pic>
      <p:sp>
        <p:nvSpPr>
          <p:cNvPr hidden="false" id="142" name="Shape 142"/>
          <p:cNvSpPr txBox="false"/>
          <p:nvPr isPhoto="false"/>
        </p:nvSpPr>
        <p:spPr>
          <a:xfrm flipH="false" flipV="false" rot="0">
            <a:off x="6086356" y="2863096"/>
            <a:ext cx="2835235" cy="354329"/>
          </a:xfrm>
          <a:prstGeom prst="rect">
            <a:avLst/>
          </a:prstGeom>
          <a:noFill/>
        </p:spPr>
        <p:txBody>
          <a:bodyPr anchor="t" bIns="0" lIns="0" rIns="0" tIns="0" wrap="non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Молодая гвардия</a:t>
            </a:r>
            <a:endParaRPr sz="2200"/>
          </a:p>
        </p:txBody>
      </p:sp>
      <p:sp>
        <p:nvSpPr>
          <p:cNvPr hidden="false" id="143" name="Shape 143"/>
          <p:cNvSpPr txBox="false"/>
          <p:nvPr isPhoto="false"/>
        </p:nvSpPr>
        <p:spPr>
          <a:xfrm flipH="false" flipV="false" rot="0">
            <a:off x="6086356" y="3353514"/>
            <a:ext cx="3308152" cy="1088708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Волонтёрская поддержка, промо и привлечение аудиторий.</a:t>
            </a:r>
            <a:endParaRPr sz="1750"/>
          </a:p>
        </p:txBody>
      </p:sp>
      <p:pic>
        <p:nvPicPr>
          <p:cNvPr hidden="false" id="145" name="Picture 145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3"/>
              </a:ext>
            </a:extLst>
          </a:blip>
          <a:stretch/>
        </p:blipFill>
        <p:spPr>
          <a:xfrm flipH="false" flipV="false" rot="0">
            <a:off x="9677995" y="2863096"/>
            <a:ext cx="566976" cy="566976"/>
          </a:xfrm>
          <a:prstGeom prst="rect">
            <a:avLst/>
          </a:prstGeom>
        </p:spPr>
      </p:pic>
      <p:sp>
        <p:nvSpPr>
          <p:cNvPr hidden="false" id="146" name="Shape 146"/>
          <p:cNvSpPr txBox="false"/>
          <p:nvPr isPhoto="false"/>
        </p:nvSpPr>
        <p:spPr>
          <a:xfrm flipH="false" flipV="false" rot="0">
            <a:off x="10528459" y="2863096"/>
            <a:ext cx="3308152" cy="708660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750"/>
              </a:lnSpc>
            </a:pPr>
            <a:r>
              <a:rPr sz="2200">
                <a:solidFill>
                  <a:srgbClr val="4C4C4C"/>
                </a:solidFill>
                <a:latin typeface="Noto Serif Medium"/>
                <a:ea typeface="Noto Serif Medium"/>
                <a:cs typeface="Noto Serif Medium"/>
              </a:rPr>
              <a:t>Управления культуры и образования</a:t>
            </a:r>
            <a:endParaRPr sz="2200"/>
          </a:p>
        </p:txBody>
      </p:sp>
      <p:sp>
        <p:nvSpPr>
          <p:cNvPr hidden="false" id="147" name="Shape 147"/>
          <p:cNvSpPr txBox="false"/>
          <p:nvPr isPhoto="false"/>
        </p:nvSpPr>
        <p:spPr>
          <a:xfrm flipH="false" flipV="false" rot="0">
            <a:off x="10528459" y="3707843"/>
            <a:ext cx="3308152" cy="1088708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4C4C4C"/>
                </a:solidFill>
                <a:latin typeface="Noto Serif"/>
                <a:ea typeface="Noto Serif"/>
                <a:cs typeface="Noto Serif"/>
              </a:rPr>
              <a:t>Площадки для выездов, анонсы и сотрудничество по тематике мероприятий.</a:t>
            </a:r>
            <a:endParaRPr sz="1750"/>
          </a:p>
        </p:txBody>
      </p:sp>
      <p:sp>
        <p:nvSpPr>
          <p:cNvPr hidden="false" id="148" name="Shape 148"/>
          <p:cNvSpPr txBox="false"/>
          <p:nvPr isPhoto="false"/>
        </p:nvSpPr>
        <p:spPr>
          <a:xfrm flipH="false" flipV="false" rot="0">
            <a:off x="793790" y="5060275"/>
            <a:ext cx="13042821" cy="1326712"/>
          </a:xfrm>
          <a:prstGeom prst="roundRect">
            <a:avLst>
              <a:gd fmla="val 7181" name="adj"/>
            </a:avLst>
          </a:prstGeom>
          <a:solidFill>
            <a:srgbClr val="DDDAD4"/>
          </a:solidFill>
        </p:spPr>
        <p:txBody>
          <a:bodyPr bIns="45720" lIns="91440" rIns="91440" tIns="45720"/>
          <a:p/>
        </p:txBody>
      </p:sp>
      <p:pic>
        <p:nvPicPr>
          <p:cNvPr hidden="false" id="150" name="Picture 150"/>
          <p:cNvPicPr preferRelativeResize="true"/>
          <p:nvPr isPhoto="false"/>
        </p:nvPicPr>
        <p:blipFill>
          <a:blip r:embed="rId4"/>
          <a:stretch/>
        </p:blipFill>
        <p:spPr>
          <a:xfrm flipH="false" flipV="false" rot="0">
            <a:off x="1020604" y="5411986"/>
            <a:ext cx="283488" cy="226814"/>
          </a:xfrm>
          <a:prstGeom prst="rect">
            <a:avLst/>
          </a:prstGeom>
        </p:spPr>
      </p:pic>
      <p:sp>
        <p:nvSpPr>
          <p:cNvPr hidden="false" id="151" name="Shape 151"/>
          <p:cNvSpPr txBox="false"/>
          <p:nvPr isPhoto="false"/>
        </p:nvSpPr>
        <p:spPr>
          <a:xfrm flipH="false" flipV="false" rot="0">
            <a:off x="1530906" y="5343763"/>
            <a:ext cx="12078891" cy="725804"/>
          </a:xfrm>
          <a:prstGeom prst="rect">
            <a:avLst/>
          </a:prstGeom>
          <a:noFill/>
        </p:spPr>
        <p:txBody>
          <a:bodyPr anchor="t" bIns="0" lIns="0" rIns="0" tIns="0" wrap="square"/>
          <a:p>
            <a:pPr algn="l" indent="0" marL="0">
              <a:lnSpc>
                <a:spcPts val="2850"/>
              </a:lnSpc>
            </a:pPr>
            <a:r>
              <a:rPr sz="1750">
                <a:solidFill>
                  <a:srgbClr val="000000"/>
                </a:solidFill>
                <a:latin typeface="Noto Serif"/>
                <a:ea typeface="Noto Serif"/>
                <a:cs typeface="Noto Serif"/>
              </a:rPr>
              <a:t>Мы рассчитываем на поддержку местных учреждений и партнёров для устойчивого развития студии. Готовы обсуждать формы участия и софинансирования.</a:t>
            </a:r>
            <a:endParaRPr sz="1750"/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MyOffice-CoreFramework-Linux/39-1403.1128.10324.1037.1@fc1316eba30d48a15ce540845df284bfc00e4e9c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2026-02-26T08:57:08Z</dcterms:created>
  <dcterms:modified xsi:type="dcterms:W3CDTF">2026-03-03T01:53:00Z</dcterms:modified>
</cp:coreProperties>
</file>