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62" r:id="rId3"/>
    <p:sldId id="261" r:id="rId4"/>
    <p:sldId id="257" r:id="rId5"/>
    <p:sldId id="287" r:id="rId6"/>
    <p:sldId id="286" r:id="rId7"/>
    <p:sldId id="265" r:id="rId8"/>
    <p:sldId id="289" r:id="rId9"/>
    <p:sldId id="263" r:id="rId10"/>
    <p:sldId id="264" r:id="rId11"/>
    <p:sldId id="288" r:id="rId12"/>
    <p:sldId id="260" r:id="rId13"/>
    <p:sldId id="279" r:id="rId14"/>
  </p:sldIdLst>
  <p:sldSz cx="9144000" cy="5143500" type="screen16x9"/>
  <p:notesSz cx="6858000" cy="9144000"/>
  <p:embeddedFontLst>
    <p:embeddedFont>
      <p:font typeface="Roboto Condensed" panose="020B0604020202020204" charset="0"/>
      <p:regular r:id="rId16"/>
      <p:bold r:id="rId17"/>
      <p:italic r:id="rId18"/>
      <p:boldItalic r:id="rId19"/>
    </p:embeddedFont>
    <p:embeddedFont>
      <p:font typeface="Roboto Condensed Light" panose="020B0604020202020204" charset="0"/>
      <p:regular r:id="rId20"/>
      <p:bold r:id="rId21"/>
      <p:italic r:id="rId22"/>
      <p:boldItalic r:id="rId23"/>
    </p:embeddedFont>
    <p:embeddedFont>
      <p:font typeface="Arv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BF9A605-308F-4D23-813A-8B89CE8C5C7C}">
  <a:tblStyle styleId="{FBF9A605-308F-4D23-813A-8B89CE8C5C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2" d="100"/>
          <a:sy n="102" d="100"/>
        </p:scale>
        <p:origin x="-456" y="24"/>
      </p:cViewPr>
      <p:guideLst>
        <p:guide orient="horz" pos="162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5499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954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754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91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64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rprize66@mail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Проект </a:t>
            </a:r>
            <a:r>
              <a:rPr lang="en-US" dirty="0"/>
              <a:t>"</a:t>
            </a:r>
            <a:r>
              <a:rPr lang="en-US" dirty="0" err="1"/>
              <a:t>SuperSTAR</a:t>
            </a:r>
            <a:r>
              <a:rPr lang="ru-RU" dirty="0"/>
              <a:t>ость"</a:t>
            </a: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468FE6A-7951-489F-92CF-BA2DC1D80A99}"/>
              </a:ext>
            </a:extLst>
          </p:cNvPr>
          <p:cNvSpPr/>
          <p:nvPr/>
        </p:nvSpPr>
        <p:spPr>
          <a:xfrm>
            <a:off x="6653463" y="3129320"/>
            <a:ext cx="2490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Руководители: </a:t>
            </a:r>
          </a:p>
          <a:p>
            <a:r>
              <a:rPr lang="ru-RU" sz="18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Конаныхина Г.Н</a:t>
            </a:r>
          </a:p>
          <a:p>
            <a:r>
              <a:rPr lang="ru-RU" sz="18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Александрова Н.В</a:t>
            </a:r>
            <a:r>
              <a:rPr lang="ru-RU" sz="1600" dirty="0">
                <a:latin typeface="Roboto Condensed Light" panose="020B0604020202020204" charset="0"/>
                <a:ea typeface="Roboto Condensed Light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2262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ОЖИДАЕМЫЕ КОЛИЧЕСТВЕННЫЕ РЕЗУЛЬТАТЫ</a:t>
            </a: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204169-4CAE-4B6B-AC35-A3F419886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092" y="1340538"/>
            <a:ext cx="8137561" cy="3295961"/>
          </a:xfrm>
        </p:spPr>
        <p:txBody>
          <a:bodyPr/>
          <a:lstStyle/>
          <a:p>
            <a:r>
              <a:rPr lang="ru-RU" sz="1500" dirty="0"/>
              <a:t>Привлечение в ряды серебряных волонтеров новых заинтересованных людей не менее 15 чел.;</a:t>
            </a:r>
          </a:p>
          <a:p>
            <a:r>
              <a:rPr lang="ru-RU" sz="1500" dirty="0"/>
              <a:t>Расширение охвата жильцов </a:t>
            </a:r>
            <a:r>
              <a:rPr lang="ru-RU" sz="1500" dirty="0" err="1"/>
              <a:t>соцучреждений</a:t>
            </a:r>
            <a:r>
              <a:rPr lang="ru-RU" sz="1500" dirty="0"/>
              <a:t> (около 85%) мероприятиями;</a:t>
            </a:r>
          </a:p>
          <a:p>
            <a:r>
              <a:rPr lang="ru-RU" sz="1500" dirty="0"/>
              <a:t>Подготовка 5 инструкторов по </a:t>
            </a:r>
            <a:r>
              <a:rPr lang="ru-RU" sz="1500" dirty="0" err="1"/>
              <a:t>скадинавской</a:t>
            </a:r>
            <a:r>
              <a:rPr lang="ru-RU" sz="1500" dirty="0"/>
              <a:t> ходьбе;</a:t>
            </a:r>
          </a:p>
          <a:p>
            <a:r>
              <a:rPr lang="ru-RU" sz="1500" dirty="0"/>
              <a:t>Организация в каждом социальном учреждении группы лиц, занимающихся двигательной активностью (не менее 5 групп);</a:t>
            </a:r>
          </a:p>
          <a:p>
            <a:r>
              <a:rPr lang="ru-RU" sz="1500" dirty="0"/>
              <a:t>Проведение лекций и практических занятий по профилактике заболеваний, в том числе коронавирусной инфекции (не менее 10) с привлечением специалистов Центра укрепления здоровья и профилактики болезней «Оздоровление» и студентов Тульского областного медицинского колледжа;</a:t>
            </a:r>
          </a:p>
          <a:p>
            <a:r>
              <a:rPr lang="ru-RU" sz="1500" dirty="0"/>
              <a:t>Привлечение внимания общественности к проблемам пожилых людей (ведение группы проекта в социальной сети </a:t>
            </a:r>
            <a:r>
              <a:rPr lang="ru-RU" sz="1500" dirty="0" err="1"/>
              <a:t>Вконтакте</a:t>
            </a:r>
            <a:r>
              <a:rPr lang="ru-RU" sz="1500" dirty="0"/>
              <a:t>, публикации на информационном портале «</a:t>
            </a:r>
            <a:r>
              <a:rPr lang="ru-RU" sz="1500" dirty="0" err="1"/>
              <a:t>Информио</a:t>
            </a:r>
            <a:r>
              <a:rPr lang="ru-RU" sz="1500" dirty="0"/>
              <a:t>» не менее 3)</a:t>
            </a:r>
          </a:p>
        </p:txBody>
      </p:sp>
      <p:sp>
        <p:nvSpPr>
          <p:cNvPr id="21" name="Google Shape;768;p37">
            <a:extLst>
              <a:ext uri="{FF2B5EF4-FFF2-40B4-BE49-F238E27FC236}">
                <a16:creationId xmlns:a16="http://schemas.microsoft.com/office/drawing/2014/main" xmlns="" id="{11D03F18-66C7-4484-9691-4B52D1490D17}"/>
              </a:ext>
            </a:extLst>
          </p:cNvPr>
          <p:cNvSpPr/>
          <p:nvPr/>
        </p:nvSpPr>
        <p:spPr>
          <a:xfrm>
            <a:off x="257052" y="598009"/>
            <a:ext cx="352463" cy="35248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2262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ОЖИДАЕМЫЕ КАЧЕСТВЕННЫЕ РЕЗУЛЬТАТЫ </a:t>
            </a: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204169-4CAE-4B6B-AC35-A3F419886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092" y="1328507"/>
            <a:ext cx="8231308" cy="2709900"/>
          </a:xfrm>
        </p:spPr>
        <p:txBody>
          <a:bodyPr/>
          <a:lstStyle/>
          <a:p>
            <a:r>
              <a:rPr lang="ru-RU" sz="1500" dirty="0"/>
              <a:t>Улучшение качества жизни участников, повышение физической и умственной активности</a:t>
            </a:r>
          </a:p>
          <a:p>
            <a:r>
              <a:rPr lang="ru-RU" sz="1500" dirty="0"/>
              <a:t>Увеличение количества граждан пожилого возраста, вовлеченных в сферу полноценной гражданской деятельности, творческой и физической социальной активности</a:t>
            </a:r>
          </a:p>
          <a:p>
            <a:r>
              <a:rPr lang="ru-RU" sz="1500" dirty="0"/>
              <a:t>Проведение регулярных мероприятий по проекту позволит:</a:t>
            </a:r>
          </a:p>
          <a:p>
            <a:pPr marL="806450" indent="-361950">
              <a:buFont typeface="Courier New" panose="02070309020205020404" pitchFamily="49" charset="0"/>
              <a:buChar char="o"/>
            </a:pPr>
            <a:r>
              <a:rPr lang="ru-RU" sz="1500" dirty="0"/>
              <a:t>улучшить физическое (функциональное) и психоэмоциональное состояние пожилых людей</a:t>
            </a:r>
          </a:p>
          <a:p>
            <a:pPr marL="806450" indent="-361950">
              <a:buFont typeface="Courier New" panose="02070309020205020404" pitchFamily="49" charset="0"/>
              <a:buChar char="o"/>
            </a:pPr>
            <a:r>
              <a:rPr lang="ru-RU" sz="1500" dirty="0"/>
              <a:t>расширить и разнообразить культурную жизнь</a:t>
            </a:r>
          </a:p>
          <a:p>
            <a:pPr marL="806450" indent="-361950">
              <a:buFont typeface="Courier New" panose="02070309020205020404" pitchFamily="49" charset="0"/>
              <a:buChar char="o"/>
            </a:pPr>
            <a:r>
              <a:rPr lang="ru-RU" sz="1500" dirty="0"/>
              <a:t> повысить контактность между постояльцами, с персоналом и волонтерами</a:t>
            </a:r>
          </a:p>
          <a:p>
            <a:pPr marL="806450" indent="-361950">
              <a:buFont typeface="Courier New" panose="02070309020205020404" pitchFamily="49" charset="0"/>
              <a:buChar char="o"/>
            </a:pPr>
            <a:r>
              <a:rPr lang="ru-RU" sz="1500" dirty="0"/>
              <a:t>снизить количество межличностных конфликтов в учреждении</a:t>
            </a:r>
          </a:p>
          <a:p>
            <a:pPr marL="806450" indent="-361950">
              <a:buFont typeface="Courier New" panose="02070309020205020404" pitchFamily="49" charset="0"/>
              <a:buChar char="o"/>
            </a:pPr>
            <a:r>
              <a:rPr lang="ru-RU" sz="1500" dirty="0"/>
              <a:t>обеспечить организацию активного досуга, что приведет к увеличению двигательной активности постояльцев учреждений</a:t>
            </a:r>
          </a:p>
          <a:p>
            <a:r>
              <a:rPr lang="ru-RU" sz="1500" dirty="0"/>
              <a:t>Вовлечение участников в волонтерскую деятельность с возможностью</a:t>
            </a:r>
            <a:br>
              <a:rPr lang="ru-RU" sz="1500" dirty="0"/>
            </a:br>
            <a:r>
              <a:rPr lang="ru-RU" sz="1500" dirty="0"/>
              <a:t> проявить себя в роли наставников</a:t>
            </a:r>
          </a:p>
        </p:txBody>
      </p:sp>
      <p:grpSp>
        <p:nvGrpSpPr>
          <p:cNvPr id="13" name="Google Shape;679;p37">
            <a:extLst>
              <a:ext uri="{FF2B5EF4-FFF2-40B4-BE49-F238E27FC236}">
                <a16:creationId xmlns:a16="http://schemas.microsoft.com/office/drawing/2014/main" xmlns="" id="{39660F8B-3E3C-478F-B796-61AF2D320AC9}"/>
              </a:ext>
            </a:extLst>
          </p:cNvPr>
          <p:cNvGrpSpPr/>
          <p:nvPr/>
        </p:nvGrpSpPr>
        <p:grpSpPr>
          <a:xfrm>
            <a:off x="257003" y="602893"/>
            <a:ext cx="367291" cy="345564"/>
            <a:chOff x="5972700" y="2330200"/>
            <a:chExt cx="411625" cy="387275"/>
          </a:xfrm>
        </p:grpSpPr>
        <p:sp>
          <p:nvSpPr>
            <p:cNvPr id="14" name="Google Shape;680;p37">
              <a:extLst>
                <a:ext uri="{FF2B5EF4-FFF2-40B4-BE49-F238E27FC236}">
                  <a16:creationId xmlns:a16="http://schemas.microsoft.com/office/drawing/2014/main" xmlns="" id="{14AC917E-9872-43BE-8C81-DA068DF5C952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81;p37">
              <a:extLst>
                <a:ext uri="{FF2B5EF4-FFF2-40B4-BE49-F238E27FC236}">
                  <a16:creationId xmlns:a16="http://schemas.microsoft.com/office/drawing/2014/main" xmlns="" id="{0CE99F24-1145-41A7-A581-F327C373856C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216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Мы не мало на свете успеем,</a:t>
            </a:r>
          </a:p>
          <a:p>
            <a:pPr marL="0" lvl="0" indent="0">
              <a:buNone/>
            </a:pPr>
            <a:r>
              <a:rPr lang="ru-RU" dirty="0"/>
              <a:t>Наша жизнь отгорит не зазря,</a:t>
            </a:r>
          </a:p>
          <a:p>
            <a:pPr marL="0" lvl="0" indent="0">
              <a:buNone/>
            </a:pPr>
            <a:r>
              <a:rPr lang="ru-RU" dirty="0"/>
              <a:t>Если зёрна добра мы посеем,</a:t>
            </a:r>
          </a:p>
          <a:p>
            <a:pPr marL="0" lvl="0" indent="0">
              <a:buNone/>
            </a:pPr>
            <a:r>
              <a:rPr lang="ru-RU" dirty="0"/>
              <a:t>Завтра всходы поднимет заря</a:t>
            </a:r>
            <a:r>
              <a:rPr lang="en" dirty="0"/>
              <a:t>.</a:t>
            </a:r>
            <a:endParaRPr dirty="0"/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10886" y="2076813"/>
            <a:ext cx="7074766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chemeClr val="accent5"/>
                </a:solidFill>
              </a:rPr>
              <a:t>СПАСИБО ЗА ВНИМАНИЕ</a:t>
            </a:r>
            <a:r>
              <a:rPr lang="en" sz="4800" dirty="0">
                <a:solidFill>
                  <a:schemeClr val="accent5"/>
                </a:solidFill>
              </a:rPr>
              <a:t>!</a:t>
            </a:r>
            <a:endParaRPr sz="4800" dirty="0">
              <a:solidFill>
                <a:schemeClr val="accent5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3116080" y="3271830"/>
            <a:ext cx="2911839" cy="16307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/>
              <a:t>Остались вопросы</a:t>
            </a:r>
            <a:r>
              <a:rPr lang="en" sz="2000" b="1" dirty="0"/>
              <a:t>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Задайте их по почте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hlinkClick r:id="rId3"/>
              </a:rPr>
              <a:t>surprize66@mail.ru</a:t>
            </a:r>
            <a:endParaRPr lang="ru-RU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/>
              <a:t>или по телефону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/>
              <a:t>+7 (905) 116-58-92</a:t>
            </a:r>
            <a:endParaRPr sz="2000" dirty="0"/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996210" y="882597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457050" y="1929234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chemeClr val="accent5"/>
                </a:solidFill>
              </a:rPr>
              <a:t>Цель проекта</a:t>
            </a:r>
            <a:endParaRPr sz="7200" dirty="0">
              <a:solidFill>
                <a:schemeClr val="accent5"/>
              </a:solidFill>
            </a:endParaRPr>
          </a:p>
        </p:txBody>
      </p:sp>
      <p:sp>
        <p:nvSpPr>
          <p:cNvPr id="249" name="Google Shape;249;p17"/>
          <p:cNvSpPr txBox="1">
            <a:spLocks noGrp="1"/>
          </p:cNvSpPr>
          <p:nvPr>
            <p:ph type="subTitle" idx="4294967295"/>
          </p:nvPr>
        </p:nvSpPr>
        <p:spPr>
          <a:xfrm>
            <a:off x="457050" y="3214266"/>
            <a:ext cx="7931048" cy="1183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ru-RU" sz="2800" dirty="0"/>
              <a:t>Улучшить физическое и психо-эмоциональное состояние людей старшего возраста, находящихся в социальных учреждениях Тульской области</a:t>
            </a:r>
            <a:endParaRPr sz="2800" dirty="0"/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ЗАДАЧИ ПРОЕКТА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75476"/>
            <a:ext cx="7824399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200" dirty="0"/>
              <a:t>Расширение круга лиц, взаимодействующих с жильцами социальных учреждений </a:t>
            </a:r>
          </a:p>
          <a:p>
            <a:pPr lvl="0">
              <a:spcBef>
                <a:spcPts val="0"/>
              </a:spcBef>
            </a:pPr>
            <a:r>
              <a:rPr lang="ru-RU" sz="2200" dirty="0"/>
              <a:t>Привлечение в ряды серебряных волонтеров новых заинтересованных людей </a:t>
            </a:r>
          </a:p>
          <a:p>
            <a:pPr lvl="0">
              <a:spcBef>
                <a:spcPts val="0"/>
              </a:spcBef>
            </a:pPr>
            <a:r>
              <a:rPr lang="ru-RU" sz="2200" dirty="0"/>
              <a:t>Увеличение количества мероприятий по организации </a:t>
            </a:r>
            <a:r>
              <a:rPr lang="ru-RU" sz="2200"/>
              <a:t>досуга и </a:t>
            </a:r>
            <a:r>
              <a:rPr lang="ru-RU" sz="2200" dirty="0"/>
              <a:t>разнообразия форм их проведения </a:t>
            </a:r>
          </a:p>
          <a:p>
            <a:pPr lvl="0">
              <a:spcBef>
                <a:spcPts val="0"/>
              </a:spcBef>
            </a:pPr>
            <a:r>
              <a:rPr lang="ru-RU" sz="2200" dirty="0"/>
              <a:t>Расширение охвата жильцов </a:t>
            </a:r>
            <a:r>
              <a:rPr lang="ru-RU" sz="2200" dirty="0" err="1"/>
              <a:t>соцучреждений</a:t>
            </a:r>
            <a:r>
              <a:rPr lang="ru-RU" sz="2200" dirty="0"/>
              <a:t> мероприятиями </a:t>
            </a:r>
          </a:p>
          <a:p>
            <a:pPr lvl="0">
              <a:spcBef>
                <a:spcPts val="0"/>
              </a:spcBef>
            </a:pPr>
            <a:r>
              <a:rPr lang="ru-RU" sz="2200" dirty="0"/>
              <a:t>Привлечение внимания общественности к проблемам пожилых людей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МЕТОДЫ РЕАЛИЗАЦИИ (1)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814275" y="1327543"/>
            <a:ext cx="8040967" cy="3003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/>
              <a:t>набор волонтеров для участия в проекте</a:t>
            </a:r>
          </a:p>
          <a:p>
            <a:r>
              <a:rPr lang="ru-RU" sz="1800" dirty="0"/>
              <a:t>проведение обучающих семинаров для потенциальных серебряных волонтеров</a:t>
            </a:r>
          </a:p>
          <a:p>
            <a:r>
              <a:rPr lang="ru-RU" sz="1800" dirty="0"/>
              <a:t>разработка плана-графика выездов в социальные учреждения</a:t>
            </a:r>
          </a:p>
          <a:p>
            <a:r>
              <a:rPr lang="ru-RU" sz="1800" dirty="0"/>
              <a:t>разработка мастер-классов с учетом индивидуальных особенностей граждан</a:t>
            </a:r>
          </a:p>
          <a:p>
            <a:r>
              <a:rPr lang="ru-RU" sz="1800" dirty="0"/>
              <a:t>разработка и печать полиграфии о проекте</a:t>
            </a:r>
          </a:p>
          <a:p>
            <a:r>
              <a:rPr lang="ru-RU" sz="1800" dirty="0"/>
              <a:t>ведение группы в социальной сети и размещение фото и видео материалов о ходе реализации проекта</a:t>
            </a:r>
          </a:p>
          <a:p>
            <a:r>
              <a:rPr lang="ru-RU" sz="1800" dirty="0"/>
              <a:t>организация лекций о здоровом образе жизни и обучающих тренингов с потенциальными волонтерами проекта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3200" dirty="0"/>
          </a:p>
        </p:txBody>
      </p:sp>
      <p:grpSp>
        <p:nvGrpSpPr>
          <p:cNvPr id="22" name="Google Shape;697;p37">
            <a:extLst>
              <a:ext uri="{FF2B5EF4-FFF2-40B4-BE49-F238E27FC236}">
                <a16:creationId xmlns:a16="http://schemas.microsoft.com/office/drawing/2014/main" xmlns="" id="{A27796FD-81A0-4A41-9C3B-5F620CE20D11}"/>
              </a:ext>
            </a:extLst>
          </p:cNvPr>
          <p:cNvGrpSpPr/>
          <p:nvPr/>
        </p:nvGrpSpPr>
        <p:grpSpPr>
          <a:xfrm>
            <a:off x="188949" y="574514"/>
            <a:ext cx="541105" cy="402321"/>
            <a:chOff x="5247525" y="3007275"/>
            <a:chExt cx="517569" cy="384822"/>
          </a:xfrm>
        </p:grpSpPr>
        <p:sp>
          <p:nvSpPr>
            <p:cNvPr id="23" name="Google Shape;698;p37">
              <a:extLst>
                <a:ext uri="{FF2B5EF4-FFF2-40B4-BE49-F238E27FC236}">
                  <a16:creationId xmlns:a16="http://schemas.microsoft.com/office/drawing/2014/main" xmlns="" id="{58BCAC2C-9F72-490B-B876-3ABC1FF9C3A7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99;p37">
              <a:extLst>
                <a:ext uri="{FF2B5EF4-FFF2-40B4-BE49-F238E27FC236}">
                  <a16:creationId xmlns:a16="http://schemas.microsoft.com/office/drawing/2014/main" xmlns="" id="{740B8BB2-424E-4A92-AF7F-3D8E856F71AA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РЕАЛИЗАЦИЯ ПРОЕКТА НА ФОТО (1)</a:t>
            </a:r>
            <a:endParaRPr dirty="0"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 descr="Изображение выглядит как внешний, человек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DD310B5C-34B8-4C8D-B157-728BB864F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0" y="1459019"/>
            <a:ext cx="4018547" cy="3013910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0ACFB1E-9226-489C-B97B-DFF40BC91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504" y="1400119"/>
            <a:ext cx="2361349" cy="33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5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МЕТОДЫ РЕАЛИЗАЦИИ (2)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814275" y="1327543"/>
            <a:ext cx="8040967" cy="3003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/>
              <a:t>проведение индивидуальных бесед с целевой группой проекта</a:t>
            </a:r>
          </a:p>
          <a:p>
            <a:r>
              <a:rPr lang="ru-RU" sz="1800" dirty="0"/>
              <a:t>проведение мастер-классов для граждан пожилого возраста и людей с инвалидностью</a:t>
            </a:r>
          </a:p>
          <a:p>
            <a:r>
              <a:rPr lang="ru-RU" sz="1800" dirty="0" err="1"/>
              <a:t>фильмотерапия</a:t>
            </a:r>
            <a:endParaRPr lang="ru-RU" sz="1800" dirty="0"/>
          </a:p>
          <a:p>
            <a:r>
              <a:rPr lang="ru-RU" sz="1800" dirty="0"/>
              <a:t>музыкотерапия</a:t>
            </a:r>
          </a:p>
          <a:p>
            <a:r>
              <a:rPr lang="ru-RU" sz="1800" dirty="0"/>
              <a:t>физические упражнения (Скандинавская ходьба, дыхательная гимнастика)</a:t>
            </a:r>
          </a:p>
          <a:p>
            <a:r>
              <a:rPr lang="ru-RU" sz="1800" dirty="0"/>
              <a:t>оказание социально-сервисных услуг</a:t>
            </a:r>
          </a:p>
          <a:p>
            <a:r>
              <a:rPr lang="ru-RU" sz="1800" dirty="0"/>
              <a:t>привлечение к участию в массовых мероприятиях и акциях целевой группы проекта</a:t>
            </a: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3200" dirty="0"/>
          </a:p>
        </p:txBody>
      </p:sp>
      <p:grpSp>
        <p:nvGrpSpPr>
          <p:cNvPr id="22" name="Google Shape;697;p37">
            <a:extLst>
              <a:ext uri="{FF2B5EF4-FFF2-40B4-BE49-F238E27FC236}">
                <a16:creationId xmlns:a16="http://schemas.microsoft.com/office/drawing/2014/main" xmlns="" id="{A27796FD-81A0-4A41-9C3B-5F620CE20D11}"/>
              </a:ext>
            </a:extLst>
          </p:cNvPr>
          <p:cNvGrpSpPr/>
          <p:nvPr/>
        </p:nvGrpSpPr>
        <p:grpSpPr>
          <a:xfrm>
            <a:off x="188950" y="574514"/>
            <a:ext cx="541105" cy="402321"/>
            <a:chOff x="5247525" y="3007275"/>
            <a:chExt cx="517569" cy="384822"/>
          </a:xfrm>
        </p:grpSpPr>
        <p:sp>
          <p:nvSpPr>
            <p:cNvPr id="23" name="Google Shape;698;p37">
              <a:extLst>
                <a:ext uri="{FF2B5EF4-FFF2-40B4-BE49-F238E27FC236}">
                  <a16:creationId xmlns:a16="http://schemas.microsoft.com/office/drawing/2014/main" xmlns="" id="{58BCAC2C-9F72-490B-B876-3ABC1FF9C3A7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99;p37">
              <a:extLst>
                <a:ext uri="{FF2B5EF4-FFF2-40B4-BE49-F238E27FC236}">
                  <a16:creationId xmlns:a16="http://schemas.microsoft.com/office/drawing/2014/main" xmlns="" id="{740B8BB2-424E-4A92-AF7F-3D8E856F71AA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786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РЕАЛИЗАЦИЯ ПРОЕКТА НА ФОТО (2)</a:t>
            </a:r>
            <a:endParaRPr dirty="0"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 descr="Изображение выглядит как внутренний, человек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E38FDCD-50C2-4687-9B17-FE250D8FB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224" y="1521134"/>
            <a:ext cx="3887940" cy="288968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отолок, внутренний, челове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71163D4-1B2E-49BA-8F45-5B310C819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71" y="1521134"/>
            <a:ext cx="3852908" cy="28896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БЮДЖЕТ ПРОЕКТА</a:t>
            </a: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0" name="Google Shape;705;p37">
            <a:extLst>
              <a:ext uri="{FF2B5EF4-FFF2-40B4-BE49-F238E27FC236}">
                <a16:creationId xmlns:a16="http://schemas.microsoft.com/office/drawing/2014/main" xmlns="" id="{C67D31F1-0F07-4254-860B-FA93F9BCF3C7}"/>
              </a:ext>
            </a:extLst>
          </p:cNvPr>
          <p:cNvGrpSpPr/>
          <p:nvPr/>
        </p:nvGrpSpPr>
        <p:grpSpPr>
          <a:xfrm>
            <a:off x="230339" y="601493"/>
            <a:ext cx="443430" cy="348363"/>
            <a:chOff x="568950" y="3686775"/>
            <a:chExt cx="472500" cy="362900"/>
          </a:xfrm>
        </p:grpSpPr>
        <p:sp>
          <p:nvSpPr>
            <p:cNvPr id="11" name="Google Shape;706;p37">
              <a:extLst>
                <a:ext uri="{FF2B5EF4-FFF2-40B4-BE49-F238E27FC236}">
                  <a16:creationId xmlns:a16="http://schemas.microsoft.com/office/drawing/2014/main" xmlns="" id="{A1DC8DBA-F4A1-4C4F-964D-D8A4E8B2745B}"/>
                </a:ext>
              </a:extLst>
            </p:cNvPr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7;p37">
              <a:extLst>
                <a:ext uri="{FF2B5EF4-FFF2-40B4-BE49-F238E27FC236}">
                  <a16:creationId xmlns:a16="http://schemas.microsoft.com/office/drawing/2014/main" xmlns="" id="{A49EF0D5-79F1-40B6-8B23-630FD8712587}"/>
                </a:ext>
              </a:extLst>
            </p:cNvPr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8;p37">
              <a:extLst>
                <a:ext uri="{FF2B5EF4-FFF2-40B4-BE49-F238E27FC236}">
                  <a16:creationId xmlns:a16="http://schemas.microsoft.com/office/drawing/2014/main" xmlns="" id="{0CF39380-886A-4C6F-A499-F8FD82460812}"/>
                </a:ext>
              </a:extLst>
            </p:cNvPr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89;p26">
            <a:extLst>
              <a:ext uri="{FF2B5EF4-FFF2-40B4-BE49-F238E27FC236}">
                <a16:creationId xmlns:a16="http://schemas.microsoft.com/office/drawing/2014/main" xmlns="" id="{9A730068-93B1-4786-BEAC-6AEAF1D4E776}"/>
              </a:ext>
            </a:extLst>
          </p:cNvPr>
          <p:cNvGrpSpPr/>
          <p:nvPr/>
        </p:nvGrpSpPr>
        <p:grpSpPr>
          <a:xfrm>
            <a:off x="2086634" y="3087777"/>
            <a:ext cx="5043757" cy="907708"/>
            <a:chOff x="-1535283" y="1287960"/>
            <a:chExt cx="11486579" cy="2067200"/>
          </a:xfrm>
        </p:grpSpPr>
        <p:sp>
          <p:nvSpPr>
            <p:cNvPr id="28" name="Google Shape;390;p26">
              <a:extLst>
                <a:ext uri="{FF2B5EF4-FFF2-40B4-BE49-F238E27FC236}">
                  <a16:creationId xmlns:a16="http://schemas.microsoft.com/office/drawing/2014/main" xmlns="" id="{8CF5C93B-A152-4E54-BCD5-CCBD2DACA169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Google Shape;391;p26">
              <a:extLst>
                <a:ext uri="{FF2B5EF4-FFF2-40B4-BE49-F238E27FC236}">
                  <a16:creationId xmlns:a16="http://schemas.microsoft.com/office/drawing/2014/main" xmlns="" id="{3A2A170A-8B03-4676-B14D-3E563A7C00C2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92;p26">
              <a:extLst>
                <a:ext uri="{FF2B5EF4-FFF2-40B4-BE49-F238E27FC236}">
                  <a16:creationId xmlns:a16="http://schemas.microsoft.com/office/drawing/2014/main" xmlns="" id="{394E58CB-9F97-4DB3-8771-0B56FF4F932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Google Shape;393;p26">
              <a:extLst>
                <a:ext uri="{FF2B5EF4-FFF2-40B4-BE49-F238E27FC236}">
                  <a16:creationId xmlns:a16="http://schemas.microsoft.com/office/drawing/2014/main" xmlns="" id="{6DD33A14-F8DC-4829-BBE9-5D6DDD2B2836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2" name="Google Shape;394;p26">
              <a:extLst>
                <a:ext uri="{FF2B5EF4-FFF2-40B4-BE49-F238E27FC236}">
                  <a16:creationId xmlns:a16="http://schemas.microsoft.com/office/drawing/2014/main" xmlns="" id="{9E2AC5B5-0BD7-429F-B318-2E5151A0A14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" name="Google Shape;401;p26">
            <a:extLst>
              <a:ext uri="{FF2B5EF4-FFF2-40B4-BE49-F238E27FC236}">
                <a16:creationId xmlns:a16="http://schemas.microsoft.com/office/drawing/2014/main" xmlns="" id="{BC81F9C3-66D1-4FF0-802F-72FED9BDB585}"/>
              </a:ext>
            </a:extLst>
          </p:cNvPr>
          <p:cNvGrpSpPr/>
          <p:nvPr/>
        </p:nvGrpSpPr>
        <p:grpSpPr>
          <a:xfrm>
            <a:off x="2086634" y="1664042"/>
            <a:ext cx="5043757" cy="907708"/>
            <a:chOff x="-1535283" y="1287960"/>
            <a:chExt cx="11486579" cy="2067200"/>
          </a:xfrm>
        </p:grpSpPr>
        <p:sp>
          <p:nvSpPr>
            <p:cNvPr id="40" name="Google Shape;402;p26">
              <a:extLst>
                <a:ext uri="{FF2B5EF4-FFF2-40B4-BE49-F238E27FC236}">
                  <a16:creationId xmlns:a16="http://schemas.microsoft.com/office/drawing/2014/main" xmlns="" id="{0FEB59E4-FBA2-4DAC-9745-243DA4E54BA8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1" name="Google Shape;403;p26">
              <a:extLst>
                <a:ext uri="{FF2B5EF4-FFF2-40B4-BE49-F238E27FC236}">
                  <a16:creationId xmlns:a16="http://schemas.microsoft.com/office/drawing/2014/main" xmlns="" id="{31D8BA8E-1B6A-4BF1-B356-C8BD6A4D253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2" name="Google Shape;404;p26">
              <a:extLst>
                <a:ext uri="{FF2B5EF4-FFF2-40B4-BE49-F238E27FC236}">
                  <a16:creationId xmlns:a16="http://schemas.microsoft.com/office/drawing/2014/main" xmlns="" id="{037512BF-BA9E-4EA7-84F4-8CEE6EEA201B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3" name="Google Shape;405;p26">
              <a:extLst>
                <a:ext uri="{FF2B5EF4-FFF2-40B4-BE49-F238E27FC236}">
                  <a16:creationId xmlns:a16="http://schemas.microsoft.com/office/drawing/2014/main" xmlns="" id="{3C02472D-98D2-4260-B578-49C2E7060385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4" name="Google Shape;406;p26">
              <a:extLst>
                <a:ext uri="{FF2B5EF4-FFF2-40B4-BE49-F238E27FC236}">
                  <a16:creationId xmlns:a16="http://schemas.microsoft.com/office/drawing/2014/main" xmlns="" id="{9065AEB5-C122-4816-8F3F-7F1508616070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5" name="Google Shape;407;p26">
            <a:extLst>
              <a:ext uri="{FF2B5EF4-FFF2-40B4-BE49-F238E27FC236}">
                <a16:creationId xmlns:a16="http://schemas.microsoft.com/office/drawing/2014/main" xmlns="" id="{DE6A2A7E-21A0-405B-9030-08C5705E4847}"/>
              </a:ext>
            </a:extLst>
          </p:cNvPr>
          <p:cNvSpPr txBox="1">
            <a:spLocks/>
          </p:cNvSpPr>
          <p:nvPr/>
        </p:nvSpPr>
        <p:spPr>
          <a:xfrm>
            <a:off x="2646716" y="1852871"/>
            <a:ext cx="39171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" sz="3000" dirty="0"/>
              <a:t>168</a:t>
            </a:r>
            <a:r>
              <a:rPr lang="ru-RU" sz="3000" dirty="0"/>
              <a:t> </a:t>
            </a:r>
            <a:r>
              <a:rPr lang="en" sz="3000" dirty="0"/>
              <a:t>570</a:t>
            </a:r>
            <a:r>
              <a:rPr lang="ru-RU" sz="3000" dirty="0"/>
              <a:t> руб.</a:t>
            </a:r>
            <a:endParaRPr lang="en" sz="3000" dirty="0"/>
          </a:p>
        </p:txBody>
      </p:sp>
      <p:sp>
        <p:nvSpPr>
          <p:cNvPr id="46" name="Google Shape;408;p26">
            <a:extLst>
              <a:ext uri="{FF2B5EF4-FFF2-40B4-BE49-F238E27FC236}">
                <a16:creationId xmlns:a16="http://schemas.microsoft.com/office/drawing/2014/main" xmlns="" id="{6A6B99DB-6CF1-4E65-9FA5-573E6373135D}"/>
              </a:ext>
            </a:extLst>
          </p:cNvPr>
          <p:cNvSpPr txBox="1">
            <a:spLocks/>
          </p:cNvSpPr>
          <p:nvPr/>
        </p:nvSpPr>
        <p:spPr>
          <a:xfrm>
            <a:off x="2646716" y="2387579"/>
            <a:ext cx="39171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ru-RU" sz="1800" dirty="0">
                <a:solidFill>
                  <a:srgbClr val="3F5378"/>
                </a:solidFill>
              </a:rPr>
              <a:t>Сумма затрат на проект</a:t>
            </a:r>
            <a:endParaRPr lang="en-US" sz="1800" dirty="0">
              <a:solidFill>
                <a:srgbClr val="3F5378"/>
              </a:solidFill>
            </a:endParaRPr>
          </a:p>
        </p:txBody>
      </p:sp>
      <p:sp>
        <p:nvSpPr>
          <p:cNvPr id="49" name="Google Shape;411;p26">
            <a:extLst>
              <a:ext uri="{FF2B5EF4-FFF2-40B4-BE49-F238E27FC236}">
                <a16:creationId xmlns:a16="http://schemas.microsoft.com/office/drawing/2014/main" xmlns="" id="{0C51145C-5750-4EE1-8176-867C1967BDC9}"/>
              </a:ext>
            </a:extLst>
          </p:cNvPr>
          <p:cNvSpPr txBox="1">
            <a:spLocks/>
          </p:cNvSpPr>
          <p:nvPr/>
        </p:nvSpPr>
        <p:spPr>
          <a:xfrm>
            <a:off x="2646716" y="3270465"/>
            <a:ext cx="39171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3000" dirty="0"/>
              <a:t>40 000 руб.</a:t>
            </a:r>
            <a:endParaRPr lang="en-US" sz="3000" dirty="0"/>
          </a:p>
        </p:txBody>
      </p:sp>
      <p:sp>
        <p:nvSpPr>
          <p:cNvPr id="50" name="Google Shape;412;p26">
            <a:extLst>
              <a:ext uri="{FF2B5EF4-FFF2-40B4-BE49-F238E27FC236}">
                <a16:creationId xmlns:a16="http://schemas.microsoft.com/office/drawing/2014/main" xmlns="" id="{3F42B64B-CEA4-497F-9852-22B17FB0C441}"/>
              </a:ext>
            </a:extLst>
          </p:cNvPr>
          <p:cNvSpPr txBox="1">
            <a:spLocks/>
          </p:cNvSpPr>
          <p:nvPr/>
        </p:nvSpPr>
        <p:spPr>
          <a:xfrm>
            <a:off x="2646716" y="3805057"/>
            <a:ext cx="39171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ru-RU" sz="1800" dirty="0">
                <a:solidFill>
                  <a:srgbClr val="3F5378"/>
                </a:solidFill>
              </a:rPr>
              <a:t>Сумма </a:t>
            </a:r>
            <a:r>
              <a:rPr lang="ru-RU" sz="1800" dirty="0" err="1">
                <a:solidFill>
                  <a:srgbClr val="3F5378"/>
                </a:solidFill>
              </a:rPr>
              <a:t>софинансирования</a:t>
            </a:r>
            <a:endParaRPr lang="en-US" sz="1800" dirty="0">
              <a:solidFill>
                <a:srgbClr val="3F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1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КОМАНДА И ПАРТНЕРЫ ПРОЕКТА</a:t>
            </a: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8" name="Google Shape;193;p12">
            <a:extLst>
              <a:ext uri="{FF2B5EF4-FFF2-40B4-BE49-F238E27FC236}">
                <a16:creationId xmlns:a16="http://schemas.microsoft.com/office/drawing/2014/main" xmlns="" id="{9EAE6179-F5CC-4EBB-AE4E-521BF128FA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4275" y="1255350"/>
            <a:ext cx="8149251" cy="40385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350" dirty="0"/>
              <a:t>Волонтеры серебряного возраста 50+ (Центр серебряных добровольцев старшего поколения «Серебряные волонтеры Тулы»)</a:t>
            </a:r>
          </a:p>
          <a:p>
            <a:r>
              <a:rPr lang="ru-RU" sz="1350" dirty="0"/>
              <a:t>Конаныхина Г.Н., руководитель проекта, ответственная за экологическое направление</a:t>
            </a:r>
          </a:p>
          <a:p>
            <a:r>
              <a:rPr lang="ru-RU" sz="1350" dirty="0"/>
              <a:t>Александрова Н.В., руководитель проекта, ответственная за физкультурно-оздоровительное направление</a:t>
            </a:r>
          </a:p>
          <a:p>
            <a:r>
              <a:rPr lang="ru-RU" sz="1350" dirty="0" err="1"/>
              <a:t>Шейбухова</a:t>
            </a:r>
            <a:r>
              <a:rPr lang="ru-RU" sz="1350" dirty="0"/>
              <a:t> Г.И., ответственная за культурно-досуговое направление</a:t>
            </a:r>
          </a:p>
          <a:p>
            <a:r>
              <a:rPr lang="ru-RU" sz="1350" dirty="0"/>
              <a:t>Шутов В.Д., ответственный за сервисное обслуживание </a:t>
            </a:r>
          </a:p>
          <a:p>
            <a:r>
              <a:rPr lang="ru-RU" sz="1350" dirty="0"/>
              <a:t>Тульская региональная общественная организация «Социальный учебно-оздоровительный Университет пенсионеров и инвалидов»</a:t>
            </a:r>
          </a:p>
          <a:p>
            <a:r>
              <a:rPr lang="ru-RU" sz="1350" dirty="0"/>
              <a:t>«Региональный центр поддержки гражданских инициатив»</a:t>
            </a:r>
          </a:p>
          <a:p>
            <a:r>
              <a:rPr lang="ru-RU" sz="1350" dirty="0"/>
              <a:t>Производственный кооператив центр укрепления здоровья и профилактики болезней «Оздоровление»</a:t>
            </a:r>
          </a:p>
          <a:p>
            <a:r>
              <a:rPr lang="ru-RU" sz="1350" dirty="0"/>
              <a:t>Тульский областной ресурсный центр развития добровольчества</a:t>
            </a:r>
          </a:p>
          <a:p>
            <a:r>
              <a:rPr lang="ru-RU" sz="1350" dirty="0"/>
              <a:t>ГПОУ «Тульский областной медицинский колледж»</a:t>
            </a:r>
          </a:p>
          <a:p>
            <a:r>
              <a:rPr lang="ru-RU" sz="1350" dirty="0"/>
              <a:t>МБУ "Молодежный многопрофильный центр "Родина"</a:t>
            </a:r>
            <a:endParaRPr sz="1350" dirty="0"/>
          </a:p>
        </p:txBody>
      </p:sp>
      <p:grpSp>
        <p:nvGrpSpPr>
          <p:cNvPr id="19" name="Google Shape;654;p37">
            <a:extLst>
              <a:ext uri="{FF2B5EF4-FFF2-40B4-BE49-F238E27FC236}">
                <a16:creationId xmlns:a16="http://schemas.microsoft.com/office/drawing/2014/main" xmlns="" id="{C8CC323A-CE7D-45DF-8C05-D9FE49F6CD12}"/>
              </a:ext>
            </a:extLst>
          </p:cNvPr>
          <p:cNvGrpSpPr/>
          <p:nvPr/>
        </p:nvGrpSpPr>
        <p:grpSpPr>
          <a:xfrm>
            <a:off x="250766" y="583178"/>
            <a:ext cx="374875" cy="374875"/>
            <a:chOff x="1278900" y="2333250"/>
            <a:chExt cx="381175" cy="381175"/>
          </a:xfrm>
        </p:grpSpPr>
        <p:sp>
          <p:nvSpPr>
            <p:cNvPr id="20" name="Google Shape;655;p37">
              <a:extLst>
                <a:ext uri="{FF2B5EF4-FFF2-40B4-BE49-F238E27FC236}">
                  <a16:creationId xmlns:a16="http://schemas.microsoft.com/office/drawing/2014/main" xmlns="" id="{502FD176-F77B-4B80-AF99-6EF1C3CD19B1}"/>
                </a:ext>
              </a:extLst>
            </p:cNvPr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56;p37">
              <a:extLst>
                <a:ext uri="{FF2B5EF4-FFF2-40B4-BE49-F238E27FC236}">
                  <a16:creationId xmlns:a16="http://schemas.microsoft.com/office/drawing/2014/main" xmlns="" id="{148036DA-B329-4D3A-86C3-1E13E57463F8}"/>
                </a:ext>
              </a:extLst>
            </p:cNvPr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57;p37">
              <a:extLst>
                <a:ext uri="{FF2B5EF4-FFF2-40B4-BE49-F238E27FC236}">
                  <a16:creationId xmlns:a16="http://schemas.microsoft.com/office/drawing/2014/main" xmlns="" id="{4E2A8E78-D890-476D-AF03-1762DFC8BFE3}"/>
                </a:ext>
              </a:extLst>
            </p:cNvPr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58;p37">
              <a:extLst>
                <a:ext uri="{FF2B5EF4-FFF2-40B4-BE49-F238E27FC236}">
                  <a16:creationId xmlns:a16="http://schemas.microsoft.com/office/drawing/2014/main" xmlns="" id="{41C1A514-B2BF-4C42-9526-883859D220A5}"/>
                </a:ext>
              </a:extLst>
            </p:cNvPr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580</Words>
  <Application>Microsoft Office PowerPoint</Application>
  <PresentationFormat>Экран (16:9)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Roboto Condensed</vt:lpstr>
      <vt:lpstr>Roboto Condensed Light</vt:lpstr>
      <vt:lpstr>Arvo</vt:lpstr>
      <vt:lpstr>Courier New</vt:lpstr>
      <vt:lpstr>Salerio template</vt:lpstr>
      <vt:lpstr>Проект "SuperSTARость"</vt:lpstr>
      <vt:lpstr>Цель проекта</vt:lpstr>
      <vt:lpstr>ЗАДАЧИ ПРОЕКТА</vt:lpstr>
      <vt:lpstr>МЕТОДЫ РЕАЛИЗАЦИИ (1)</vt:lpstr>
      <vt:lpstr>РЕАЛИЗАЦИЯ ПРОЕКТА НА ФОТО (1)</vt:lpstr>
      <vt:lpstr>МЕТОДЫ РЕАЛИЗАЦИИ (2)</vt:lpstr>
      <vt:lpstr>РЕАЛИЗАЦИЯ ПРОЕКТА НА ФОТО (2)</vt:lpstr>
      <vt:lpstr>БЮДЖЕТ ПРОЕКТА</vt:lpstr>
      <vt:lpstr>КОМАНДА И ПАРТНЕРЫ ПРОЕКТА</vt:lpstr>
      <vt:lpstr>ОЖИДАЕМЫЕ КОЛИЧЕСТВЕННЫЕ РЕЗУЛЬТАТЫ</vt:lpstr>
      <vt:lpstr>ОЖИДАЕМЫЕ КАЧЕСТВЕННЫЕ РЕЗУЛЬТАТЫ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"SuperSTARость"</dc:title>
  <dc:creator>Галина Конаныхина</dc:creator>
  <cp:lastModifiedBy>Галина Конаныхина</cp:lastModifiedBy>
  <cp:revision>15</cp:revision>
  <dcterms:modified xsi:type="dcterms:W3CDTF">2020-07-31T13:44:43Z</dcterms:modified>
</cp:coreProperties>
</file>