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4" r:id="rId5"/>
    <p:sldId id="267" r:id="rId6"/>
    <p:sldId id="268" r:id="rId7"/>
    <p:sldId id="270" r:id="rId8"/>
    <p:sldId id="271" r:id="rId9"/>
    <p:sldId id="272" r:id="rId10"/>
    <p:sldId id="273" r:id="rId11"/>
    <p:sldId id="277" r:id="rId12"/>
    <p:sldId id="274" r:id="rId13"/>
    <p:sldId id="276" r:id="rId14"/>
    <p:sldId id="275" r:id="rId15"/>
    <p:sldId id="27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4B94"/>
    <a:srgbClr val="E2EAFF"/>
    <a:srgbClr val="FF9999"/>
    <a:srgbClr val="F7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6" autoAdjust="0"/>
    <p:restoredTop sz="94660"/>
  </p:normalViewPr>
  <p:slideViewPr>
    <p:cSldViewPr snapToGrid="0">
      <p:cViewPr varScale="1">
        <p:scale>
          <a:sx n="85" d="100"/>
          <a:sy n="85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ACFA-8339-4C76-8B12-2A5D1EC83F41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4405-1E73-45C5-85A0-D70BAFDCF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7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ACFA-8339-4C76-8B12-2A5D1EC83F41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4405-1E73-45C5-85A0-D70BAFDCF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7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ACFA-8339-4C76-8B12-2A5D1EC83F41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4405-1E73-45C5-85A0-D70BAFDCF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2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ACFA-8339-4C76-8B12-2A5D1EC83F41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4405-1E73-45C5-85A0-D70BAFDCF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ACFA-8339-4C76-8B12-2A5D1EC83F41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4405-1E73-45C5-85A0-D70BAFDCF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4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ACFA-8339-4C76-8B12-2A5D1EC83F41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4405-1E73-45C5-85A0-D70BAFDCF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6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ACFA-8339-4C76-8B12-2A5D1EC83F41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4405-1E73-45C5-85A0-D70BAFDCF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2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ACFA-8339-4C76-8B12-2A5D1EC83F41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4405-1E73-45C5-85A0-D70BAFDCF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ACFA-8339-4C76-8B12-2A5D1EC83F41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4405-1E73-45C5-85A0-D70BAFDCF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44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ACFA-8339-4C76-8B12-2A5D1EC83F41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4405-1E73-45C5-85A0-D70BAFDCF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47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ACFA-8339-4C76-8B12-2A5D1EC83F41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4405-1E73-45C5-85A0-D70BAFDCF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82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5ACFA-8339-4C76-8B12-2A5D1EC83F41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14405-1E73-45C5-85A0-D70BAFDCF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06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9" Type="http://schemas.openxmlformats.org/officeDocument/2006/relationships/image" Target="../media/image42.jpeg"/><Relationship Id="rId21" Type="http://schemas.openxmlformats.org/officeDocument/2006/relationships/image" Target="../media/image24.jpeg"/><Relationship Id="rId34" Type="http://schemas.openxmlformats.org/officeDocument/2006/relationships/image" Target="../media/image37.jpeg"/><Relationship Id="rId42" Type="http://schemas.openxmlformats.org/officeDocument/2006/relationships/image" Target="../media/image45.png"/><Relationship Id="rId47" Type="http://schemas.openxmlformats.org/officeDocument/2006/relationships/image" Target="../media/image50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9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png"/><Relationship Id="rId32" Type="http://schemas.openxmlformats.org/officeDocument/2006/relationships/image" Target="../media/image35.jpeg"/><Relationship Id="rId37" Type="http://schemas.openxmlformats.org/officeDocument/2006/relationships/image" Target="../media/image40.jpeg"/><Relationship Id="rId40" Type="http://schemas.openxmlformats.org/officeDocument/2006/relationships/image" Target="../media/image43.jpeg"/><Relationship Id="rId45" Type="http://schemas.openxmlformats.org/officeDocument/2006/relationships/image" Target="../media/image48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png"/><Relationship Id="rId28" Type="http://schemas.openxmlformats.org/officeDocument/2006/relationships/image" Target="../media/image31.jpeg"/><Relationship Id="rId36" Type="http://schemas.openxmlformats.org/officeDocument/2006/relationships/image" Target="../media/image39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31" Type="http://schemas.openxmlformats.org/officeDocument/2006/relationships/image" Target="../media/image34.jpeg"/><Relationship Id="rId44" Type="http://schemas.openxmlformats.org/officeDocument/2006/relationships/image" Target="../media/image47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png"/><Relationship Id="rId27" Type="http://schemas.openxmlformats.org/officeDocument/2006/relationships/image" Target="../media/image30.jpeg"/><Relationship Id="rId30" Type="http://schemas.openxmlformats.org/officeDocument/2006/relationships/image" Target="../media/image33.jpeg"/><Relationship Id="rId35" Type="http://schemas.openxmlformats.org/officeDocument/2006/relationships/image" Target="../media/image38.jpeg"/><Relationship Id="rId43" Type="http://schemas.openxmlformats.org/officeDocument/2006/relationships/image" Target="../media/image46.jpeg"/><Relationship Id="rId48" Type="http://schemas.openxmlformats.org/officeDocument/2006/relationships/image" Target="../media/image51.jpeg"/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png"/><Relationship Id="rId33" Type="http://schemas.openxmlformats.org/officeDocument/2006/relationships/image" Target="../media/image36.jpeg"/><Relationship Id="rId38" Type="http://schemas.openxmlformats.org/officeDocument/2006/relationships/image" Target="../media/image41.png"/><Relationship Id="rId46" Type="http://schemas.openxmlformats.org/officeDocument/2006/relationships/image" Target="../media/image49.jpeg"/><Relationship Id="rId20" Type="http://schemas.openxmlformats.org/officeDocument/2006/relationships/image" Target="../media/image23.jpeg"/><Relationship Id="rId41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73924" y="322989"/>
            <a:ext cx="8844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accent1"/>
                </a:solidFill>
              </a:rPr>
              <a:t>МБУК «Побединский СДК» и</a:t>
            </a:r>
            <a:endParaRPr lang="ru-RU" sz="5400" b="1" dirty="0">
              <a:ln w="0"/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5390" y="2286000"/>
            <a:ext cx="35135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accent1"/>
                </a:solidFill>
              </a:rPr>
              <a:t>#</a:t>
            </a:r>
            <a:r>
              <a:rPr lang="ru-RU" sz="3600" b="1" dirty="0" smtClean="0">
                <a:ln w="0"/>
                <a:solidFill>
                  <a:schemeClr val="accent1"/>
                </a:solidFill>
              </a:rPr>
              <a:t>МЫВМЕСТЕ</a:t>
            </a:r>
            <a:endParaRPr lang="ru-RU" sz="3600" b="1" dirty="0">
              <a:ln w="0"/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189471" y="111211"/>
            <a:ext cx="118130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Акция в декаду </a:t>
            </a:r>
            <a:r>
              <a:rPr lang="ru-RU" sz="3600" b="1" dirty="0" smtClean="0">
                <a:ln w="0"/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инвалидов «Дарите </a:t>
            </a:r>
            <a:r>
              <a:rPr lang="ru-RU" sz="3600" b="1" dirty="0">
                <a:ln w="0"/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людям доброту»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92210" y="880652"/>
            <a:ext cx="11362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Волонтеры культуры поздравили 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особенных детей и 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подарили 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небольшие подарки.</a:t>
            </a:r>
          </a:p>
          <a:p>
            <a:pPr algn="ctr"/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Основная цель акции заключается 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в привлечении внимания 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общественности</a:t>
            </a:r>
          </a:p>
          <a:p>
            <a:pPr algn="ctr"/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к 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проблемам людей с ограниченными возможностями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50" y="2247897"/>
            <a:ext cx="3105000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173" y="2057397"/>
            <a:ext cx="3105653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349" y="2247897"/>
            <a:ext cx="3105000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23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189471" y="111211"/>
            <a:ext cx="118130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Акция </a:t>
            </a:r>
            <a:r>
              <a:rPr lang="ru-RU" sz="4400" b="1" dirty="0" smtClean="0">
                <a:ln w="0"/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«Георгиевская ленточка»</a:t>
            </a:r>
            <a:endParaRPr lang="ru-RU" sz="4400" b="1" dirty="0">
              <a:ln w="0"/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95" y="1035400"/>
            <a:ext cx="4050000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3884" y="3754100"/>
            <a:ext cx="2557256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884" y="1054100"/>
            <a:ext cx="2556000" cy="2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5552" y="1054100"/>
            <a:ext cx="3856274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74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189471" y="111211"/>
            <a:ext cx="118130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Экологическая акция "Чистый парк"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92210" y="880652"/>
            <a:ext cx="11362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Добровольцы 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убрали бытовой мусор, сломанные ветки деревьев на территории парка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657" y="1415214"/>
            <a:ext cx="5731932" cy="509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4217" y="1415214"/>
            <a:ext cx="2216454" cy="2448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4217" y="4153204"/>
            <a:ext cx="4579167" cy="235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5299" y="1415214"/>
            <a:ext cx="2008085" cy="2448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64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189471" y="111211"/>
            <a:ext cx="118130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Распространение тематических буклетов, памяток, листовок</a:t>
            </a:r>
            <a:endParaRPr lang="ru-RU" sz="3200" b="1" dirty="0">
              <a:ln w="0"/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74101" y="1220809"/>
            <a:ext cx="2736000" cy="20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74101" y="4082544"/>
            <a:ext cx="2736000" cy="20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50000" y="1220809"/>
            <a:ext cx="2736000" cy="20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43650" y="4082544"/>
            <a:ext cx="2736000" cy="20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125" y="878809"/>
            <a:ext cx="3904877" cy="5597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90501" y="1220809"/>
            <a:ext cx="2736000" cy="20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199" y="3740544"/>
            <a:ext cx="2052000" cy="27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17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189471" y="111211"/>
            <a:ext cx="118130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Награждение</a:t>
            </a:r>
            <a:endParaRPr lang="ru-RU" sz="4400" b="1" dirty="0">
              <a:ln w="0"/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92210" y="880652"/>
            <a:ext cx="11362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Торжественная церемония награждения ВОЛОНТЕРОВ КУЛЬТУРЫ</a:t>
            </a:r>
            <a:endParaRPr lang="ru-RU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99" y="1503360"/>
            <a:ext cx="444893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1" y="1503360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01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2253221" y="606511"/>
            <a:ext cx="76855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Спасибо за внимание!</a:t>
            </a:r>
            <a:endParaRPr lang="ru-RU" sz="6000" b="1" dirty="0">
              <a:ln w="0"/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828800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0556" y="216890"/>
            <a:ext cx="10490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Побединский сельский дом культуры</a:t>
            </a:r>
          </a:p>
          <a:p>
            <a:pPr algn="ctr"/>
            <a:r>
              <a:rPr lang="ru-RU" sz="3200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2021 года является организатором добровольческой (волонтерской) деятельности.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473" y="1786551"/>
            <a:ext cx="9925055" cy="4755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85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 rot="18618500">
            <a:off x="6422160" y="6137738"/>
            <a:ext cx="10338673" cy="7231524"/>
          </a:xfrm>
          <a:prstGeom prst="flowChartPunchedTa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6704" y="86916"/>
            <a:ext cx="11467921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Цели и задачи волонтерской деятельности</a:t>
            </a:r>
          </a:p>
          <a:p>
            <a:pPr algn="ctr"/>
            <a:endParaRPr lang="ru-RU" sz="1050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Волонтерская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деятельность в сфере культуры осуществляется в целях: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поддержки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общественно значимых региональных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социокультурных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инициатив, проектов, событий и программ в сфере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культуры;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сохранения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развития культурных традиций, пропаганды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культурных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ценностей на федеральном и региональном уровнях;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сохранения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культурного наследия народов, проживающих на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территории Волгодонского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района;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содействия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развитию творческого потенциала граждан;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предоставления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возможности гражданам проявить себя,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реализовать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свой потенциал и получить заслуженное признание посредством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их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вовлечения в социокультурную практику.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задачам волонтерской деятельности в сфере культуры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относятся: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мотивирование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членов волонтерского формирования к активному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участию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его проектах и программах в сфере культуры;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обучение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определенным трудовым навыкам и стимулирование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профессиональной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ориентации и профессионального развития;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получение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навыков самореализации и самоорганизации для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решения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социокультурных задач;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гуманистическое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воспитание, распространение идей и принципов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социокультурного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развития среди населения.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31708" y="363588"/>
            <a:ext cx="365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Волонтеры культуры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75" y="594421"/>
            <a:ext cx="3901694" cy="55163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818" y="886140"/>
            <a:ext cx="6577263" cy="493294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4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2846" y="2912119"/>
            <a:ext cx="794871" cy="1205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554" y="4175856"/>
            <a:ext cx="685529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905" y="3515024"/>
            <a:ext cx="782408" cy="598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9710" y="4175857"/>
            <a:ext cx="1179025" cy="936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0032" y="2912119"/>
            <a:ext cx="2343859" cy="22108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6854" y="5200549"/>
            <a:ext cx="864000" cy="6902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6854" y="5926667"/>
            <a:ext cx="864000" cy="7828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2079" y="5714091"/>
            <a:ext cx="504000" cy="6498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361" y="5193084"/>
            <a:ext cx="513001" cy="684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079" y="5205047"/>
            <a:ext cx="504000" cy="4756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308" y="5200550"/>
            <a:ext cx="585008" cy="4164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5788" y="5205266"/>
            <a:ext cx="529853" cy="4752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8316" y="5200549"/>
            <a:ext cx="492369" cy="684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967" y="5714091"/>
            <a:ext cx="504000" cy="64983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957" y="5200549"/>
            <a:ext cx="633177" cy="47598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09" y="4175856"/>
            <a:ext cx="684000" cy="684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2727" y="4186985"/>
            <a:ext cx="1181686" cy="936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78" y="3678896"/>
            <a:ext cx="585379" cy="43903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2347" y="2912119"/>
            <a:ext cx="792066" cy="12058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0490" y="2912118"/>
            <a:ext cx="780824" cy="567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365761" y="2912118"/>
            <a:ext cx="899999" cy="73148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252" y="2912118"/>
            <a:ext cx="785214" cy="57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9421" y="2912118"/>
            <a:ext cx="870406" cy="7433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4672" y="3515024"/>
            <a:ext cx="767794" cy="61440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421" y="3701856"/>
            <a:ext cx="570144" cy="42757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8991" y="2264263"/>
            <a:ext cx="1752970" cy="612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512" y="2255773"/>
            <a:ext cx="1757710" cy="61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071" y="1635492"/>
            <a:ext cx="786890" cy="576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512" y="1632340"/>
            <a:ext cx="788158" cy="576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341" y="1647123"/>
            <a:ext cx="903179" cy="576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129" y="1834218"/>
            <a:ext cx="1213870" cy="10253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4540" y="1632340"/>
            <a:ext cx="924682" cy="576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361" y="434574"/>
            <a:ext cx="780861" cy="115990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4092" y="842410"/>
            <a:ext cx="795179" cy="201085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929" y="849770"/>
            <a:ext cx="794511" cy="201253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8992" y="450437"/>
            <a:ext cx="739417" cy="1152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929" y="197048"/>
            <a:ext cx="794511" cy="6190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00" y="1186922"/>
            <a:ext cx="815999" cy="612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19402" y="586879"/>
            <a:ext cx="680110" cy="41477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961" y="794266"/>
            <a:ext cx="407921" cy="34005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4141" y="1829415"/>
            <a:ext cx="1198235" cy="101904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387" y="1170669"/>
            <a:ext cx="786178" cy="6120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525" y="1182317"/>
            <a:ext cx="755649" cy="41955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40775" y="1007489"/>
            <a:ext cx="411641" cy="75600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0889" y="793293"/>
            <a:ext cx="422202" cy="342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339" y="197048"/>
            <a:ext cx="796684" cy="60827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3387" y="441284"/>
            <a:ext cx="389914" cy="697557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8608730" y="1590164"/>
            <a:ext cx="2901721" cy="38318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 smtClean="0">
                <a:ln w="0"/>
                <a:solidFill>
                  <a:srgbClr val="FF4B9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НАШИ</a:t>
            </a:r>
          </a:p>
          <a:p>
            <a:pPr algn="ctr">
              <a:lnSpc>
                <a:spcPct val="150000"/>
              </a:lnSpc>
            </a:pPr>
            <a:r>
              <a:rPr lang="ru-RU" sz="5400" b="1" dirty="0" smtClean="0">
                <a:ln w="0"/>
                <a:solidFill>
                  <a:srgbClr val="FF4B9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ДОБРЫЕ</a:t>
            </a:r>
          </a:p>
          <a:p>
            <a:pPr algn="ctr">
              <a:lnSpc>
                <a:spcPct val="150000"/>
              </a:lnSpc>
            </a:pPr>
            <a:r>
              <a:rPr lang="ru-RU" sz="5400" b="1" dirty="0" smtClean="0">
                <a:ln w="0"/>
                <a:solidFill>
                  <a:srgbClr val="FF4B9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ДЕЛА</a:t>
            </a:r>
            <a:endParaRPr lang="ru-RU" sz="5400" b="1" dirty="0">
              <a:ln w="0"/>
              <a:solidFill>
                <a:srgbClr val="FF4B94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189471" y="111211"/>
            <a:ext cx="118130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Месячник волонтерского движения</a:t>
            </a:r>
            <a:endParaRPr lang="ru-RU" sz="4400" b="1" dirty="0">
              <a:ln w="0"/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4198" y="2019648"/>
            <a:ext cx="392967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949" y="2019648"/>
            <a:ext cx="3230774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60344" y="2469649"/>
            <a:ext cx="3600000" cy="2699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" name="Прямоугольник 51"/>
          <p:cNvSpPr/>
          <p:nvPr/>
        </p:nvSpPr>
        <p:spPr>
          <a:xfrm>
            <a:off x="492210" y="5835314"/>
            <a:ext cx="11207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15 апреля </a:t>
            </a:r>
            <a:r>
              <a:rPr lang="ru-R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2024г. </a:t>
            </a:r>
            <a:r>
              <a:rPr lang="ru-RU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Хлань</a:t>
            </a:r>
            <a:r>
              <a:rPr lang="ru-R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Николаю Сергеевичу – несовершеннолетнему узнику </a:t>
            </a:r>
            <a:r>
              <a:rPr lang="ru-R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фашизма,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была </a:t>
            </a:r>
            <a:r>
              <a:rPr lang="ru-RU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оказана помощь волонтерами </a:t>
            </a:r>
            <a:r>
              <a:rPr lang="ru-R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  <a:r>
              <a:rPr lang="ru-RU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уборке придомовых территорий и мытьем окон.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37750" y="880652"/>
            <a:ext cx="11516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В рамках Месячника волонтерского движения и к 79-й 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годовщине</a:t>
            </a:r>
          </a:p>
          <a:p>
            <a:pPr algn="ctr"/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Победы 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в Великой Отечественной войне 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волонтеры выполнили 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различные виды 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помощи</a:t>
            </a:r>
          </a:p>
          <a:p>
            <a:pPr algn="ctr"/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труженикам 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тыла, семьям военнослужащих, участвующих в специальной военной операции.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830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488546" y="398343"/>
            <a:ext cx="11518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</a:t>
            </a:r>
            <a:r>
              <a:rPr lang="ru-R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омощь семье военнослужащего СВО </a:t>
            </a:r>
            <a:r>
              <a:rPr lang="ru-RU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Варавкина</a:t>
            </a:r>
            <a:r>
              <a:rPr lang="ru-R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Николая Сергеевича (28.03.1978 г.р.).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22 апреля была проведена </a:t>
            </a:r>
            <a:r>
              <a:rPr lang="ru-RU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работа по благоустройству его придомовой </a:t>
            </a:r>
            <a:r>
              <a:rPr lang="ru-R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территории. Волонтеры </a:t>
            </a:r>
            <a:r>
              <a:rPr lang="ru-RU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вырубили поросль, убрали ветки и мусор. Эти действия были важны не только для поддержания порядка и чистоты, но и для создания ощущения стабильности и заботы для тех, кто сейчас выполняет свой воинский долг.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259" y="1828799"/>
            <a:ext cx="5025049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9606" y="1828799"/>
            <a:ext cx="5022094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63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810625" y="398343"/>
            <a:ext cx="10570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 мая </a:t>
            </a:r>
            <a:r>
              <a:rPr lang="ru-R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2024г. Кособрюхову </a:t>
            </a:r>
            <a:r>
              <a:rPr lang="ru-RU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Александру Константиновичу – труженику </a:t>
            </a:r>
            <a:r>
              <a:rPr lang="ru-R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тыла,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была </a:t>
            </a:r>
            <a:r>
              <a:rPr lang="ru-RU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оказана помощь волонтерами поселка Победа в прополке и уборке подворья.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1632" y="1195849"/>
            <a:ext cx="3738367" cy="2468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1632" y="3907192"/>
            <a:ext cx="3689744" cy="2361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19" y="1195849"/>
            <a:ext cx="6760080" cy="506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45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189471" y="111211"/>
            <a:ext cx="118130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Акция «Красная лента»</a:t>
            </a:r>
            <a:endParaRPr lang="ru-RU" sz="4400" b="1" dirty="0">
              <a:ln w="0"/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92210" y="880652"/>
            <a:ext cx="113620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Цель акции "Красная лента" заключается в повышении осведомленности о 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ВИЧ/СПИДе</a:t>
            </a:r>
          </a:p>
          <a:p>
            <a:pPr algn="ctr"/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и 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солидарности с теми, кто живет с этим заболеванием. Красная лента является международным символом борьбы со СПИДом и поддержки людей, затронутых этой болезнью. Акция 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направлена</a:t>
            </a:r>
          </a:p>
          <a:p>
            <a:pPr algn="ctr"/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 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привлечение внимания к проблеме распространения ВИЧ-инфекции, а также на 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борьбу</a:t>
            </a:r>
          </a:p>
          <a:p>
            <a:pPr algn="ctr"/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с 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дискриминацией и стигматизацией людей, живущих с ВИЧ.</a:t>
            </a:r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0" y="2505074"/>
            <a:ext cx="5171990" cy="3878993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448" y="3273552"/>
            <a:ext cx="1889999" cy="2520000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943" y="2964928"/>
            <a:ext cx="1620000" cy="2160000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4439" y="3273552"/>
            <a:ext cx="1891914" cy="2520000"/>
          </a:xfrm>
          <a:prstGeom prst="rect">
            <a:avLst/>
          </a:prstGeom>
          <a:ln>
            <a:solidFill>
              <a:srgbClr val="FF5050"/>
            </a:solidFill>
          </a:ln>
        </p:spPr>
      </p:pic>
    </p:spTree>
    <p:extLst>
      <p:ext uri="{BB962C8B-B14F-4D97-AF65-F5344CB8AC3E}">
        <p14:creationId xmlns:p14="http://schemas.microsoft.com/office/powerpoint/2010/main" val="263527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430</Words>
  <Application>Microsoft Office PowerPoint</Application>
  <PresentationFormat>Широкоэкранный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Cambria</vt:lpstr>
      <vt:lpstr>Cambria Math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54</cp:revision>
  <dcterms:created xsi:type="dcterms:W3CDTF">2024-12-02T13:46:57Z</dcterms:created>
  <dcterms:modified xsi:type="dcterms:W3CDTF">2024-12-10T07:26:02Z</dcterms:modified>
</cp:coreProperties>
</file>